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7"/>
  </p:notesMasterIdLst>
  <p:sldIdLst>
    <p:sldId id="605" r:id="rId3"/>
    <p:sldId id="2141" r:id="rId4"/>
    <p:sldId id="2164" r:id="rId5"/>
    <p:sldId id="2165" r:id="rId6"/>
    <p:sldId id="2166" r:id="rId7"/>
    <p:sldId id="2167" r:id="rId8"/>
    <p:sldId id="2168" r:id="rId9"/>
    <p:sldId id="2169" r:id="rId10"/>
    <p:sldId id="895" r:id="rId11"/>
    <p:sldId id="260" r:id="rId12"/>
    <p:sldId id="909" r:id="rId13"/>
    <p:sldId id="893" r:id="rId14"/>
    <p:sldId id="623" r:id="rId15"/>
    <p:sldId id="915" r:id="rId16"/>
    <p:sldId id="911" r:id="rId17"/>
    <p:sldId id="267" r:id="rId18"/>
    <p:sldId id="277" r:id="rId19"/>
    <p:sldId id="2170" r:id="rId20"/>
    <p:sldId id="2171" r:id="rId21"/>
    <p:sldId id="2173" r:id="rId22"/>
    <p:sldId id="2172" r:id="rId23"/>
    <p:sldId id="977" r:id="rId24"/>
    <p:sldId id="305" r:id="rId25"/>
    <p:sldId id="21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92F"/>
    <a:srgbClr val="FA43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0094" autoAdjust="0"/>
  </p:normalViewPr>
  <p:slideViewPr>
    <p:cSldViewPr snapToGrid="0">
      <p:cViewPr varScale="1">
        <p:scale>
          <a:sx n="79" d="100"/>
          <a:sy n="79" d="100"/>
        </p:scale>
        <p:origin x="56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Cooper" userId="ba054154-8f86-423e-971f-888024109209" providerId="ADAL" clId="{061EECDD-91C8-4324-8016-4F7A4DEC53D3}"/>
    <pc:docChg chg="modSld">
      <pc:chgData name="Marc Cooper" userId="ba054154-8f86-423e-971f-888024109209" providerId="ADAL" clId="{061EECDD-91C8-4324-8016-4F7A4DEC53D3}" dt="2021-06-08T13:47:00.107" v="98" actId="404"/>
      <pc:docMkLst>
        <pc:docMk/>
      </pc:docMkLst>
      <pc:sldChg chg="modSp mod">
        <pc:chgData name="Marc Cooper" userId="ba054154-8f86-423e-971f-888024109209" providerId="ADAL" clId="{061EECDD-91C8-4324-8016-4F7A4DEC53D3}" dt="2021-06-08T13:47:00.107" v="98" actId="404"/>
        <pc:sldMkLst>
          <pc:docMk/>
          <pc:sldMk cId="0" sldId="605"/>
        </pc:sldMkLst>
        <pc:spChg chg="mod">
          <ac:chgData name="Marc Cooper" userId="ba054154-8f86-423e-971f-888024109209" providerId="ADAL" clId="{061EECDD-91C8-4324-8016-4F7A4DEC53D3}" dt="2021-06-08T13:46:50.920" v="94" actId="1076"/>
          <ac:spMkLst>
            <pc:docMk/>
            <pc:sldMk cId="0" sldId="605"/>
            <ac:spMk id="2" creationId="{D9DCC58F-2CE7-4E97-82F8-BB0BF4BA2689}"/>
          </ac:spMkLst>
        </pc:spChg>
        <pc:spChg chg="mod">
          <ac:chgData name="Marc Cooper" userId="ba054154-8f86-423e-971f-888024109209" providerId="ADAL" clId="{061EECDD-91C8-4324-8016-4F7A4DEC53D3}" dt="2021-06-08T13:46:46.308" v="93" actId="1076"/>
          <ac:spMkLst>
            <pc:docMk/>
            <pc:sldMk cId="0" sldId="605"/>
            <ac:spMk id="357" creationId="{00000000-0000-0000-0000-000000000000}"/>
          </ac:spMkLst>
        </pc:spChg>
        <pc:spChg chg="mod">
          <ac:chgData name="Marc Cooper" userId="ba054154-8f86-423e-971f-888024109209" providerId="ADAL" clId="{061EECDD-91C8-4324-8016-4F7A4DEC53D3}" dt="2021-06-08T13:47:00.107" v="98" actId="404"/>
          <ac:spMkLst>
            <pc:docMk/>
            <pc:sldMk cId="0" sldId="605"/>
            <ac:spMk id="358"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EC5EC5-C8CD-4F84-B113-C5D02C0E561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3B0827B6-58D0-4C52-BF11-560EA29E22A2}">
      <dgm:prSet phldrT="[Text]"/>
      <dgm:spPr/>
      <dgm:t>
        <a:bodyPr/>
        <a:lstStyle/>
        <a:p>
          <a:r>
            <a:rPr lang="en-US" dirty="0"/>
            <a:t>Reading Reviews across Primary &amp; Secondary</a:t>
          </a:r>
          <a:endParaRPr lang="en-GB" dirty="0"/>
        </a:p>
      </dgm:t>
    </dgm:pt>
    <dgm:pt modelId="{5647C678-1889-407E-8540-C0ED1DBC3659}" type="parTrans" cxnId="{E6FFDC6B-2338-447D-9B5C-A0ADCA0183F2}">
      <dgm:prSet/>
      <dgm:spPr/>
      <dgm:t>
        <a:bodyPr/>
        <a:lstStyle/>
        <a:p>
          <a:endParaRPr lang="en-GB"/>
        </a:p>
      </dgm:t>
    </dgm:pt>
    <dgm:pt modelId="{D53900BE-7902-45DB-8F66-A3A0089F1090}" type="sibTrans" cxnId="{E6FFDC6B-2338-447D-9B5C-A0ADCA0183F2}">
      <dgm:prSet/>
      <dgm:spPr/>
      <dgm:t>
        <a:bodyPr/>
        <a:lstStyle/>
        <a:p>
          <a:endParaRPr lang="en-GB"/>
        </a:p>
      </dgm:t>
    </dgm:pt>
    <dgm:pt modelId="{521BC68C-26D8-47E7-816D-081E2B931C8D}">
      <dgm:prSet phldrT="[Text]"/>
      <dgm:spPr/>
      <dgm:t>
        <a:bodyPr/>
        <a:lstStyle/>
        <a:p>
          <a:r>
            <a:rPr lang="en-US" dirty="0"/>
            <a:t>Reviews of research &amp; guidance: CELT ‘Remote Reading Guidance’ </a:t>
          </a:r>
          <a:endParaRPr lang="en-GB" dirty="0"/>
        </a:p>
      </dgm:t>
    </dgm:pt>
    <dgm:pt modelId="{04B98F36-608E-4052-8B95-2910047EE394}" type="parTrans" cxnId="{32A57DA8-C334-4DD1-9387-E3B7C08B30EF}">
      <dgm:prSet/>
      <dgm:spPr/>
      <dgm:t>
        <a:bodyPr/>
        <a:lstStyle/>
        <a:p>
          <a:endParaRPr lang="en-GB"/>
        </a:p>
      </dgm:t>
    </dgm:pt>
    <dgm:pt modelId="{1002FB35-AAB2-4162-AF84-09F9A31A2DE4}" type="sibTrans" cxnId="{32A57DA8-C334-4DD1-9387-E3B7C08B30EF}">
      <dgm:prSet/>
      <dgm:spPr/>
      <dgm:t>
        <a:bodyPr/>
        <a:lstStyle/>
        <a:p>
          <a:endParaRPr lang="en-GB"/>
        </a:p>
      </dgm:t>
    </dgm:pt>
    <dgm:pt modelId="{93583072-E382-4603-82A8-A1913711843F}">
      <dgm:prSet phldrT="[Text]"/>
      <dgm:spPr/>
      <dgm:t>
        <a:bodyPr/>
        <a:lstStyle/>
        <a:p>
          <a:r>
            <a:rPr lang="en-US" dirty="0"/>
            <a:t>‘Reading for Pleasure’ Open University </a:t>
          </a:r>
          <a:endParaRPr lang="en-GB" dirty="0"/>
        </a:p>
      </dgm:t>
    </dgm:pt>
    <dgm:pt modelId="{9339DCE7-8044-4065-B26D-566289AE987B}" type="parTrans" cxnId="{CC408BD2-AFB6-4A03-803A-56C567FDDF6A}">
      <dgm:prSet/>
      <dgm:spPr/>
      <dgm:t>
        <a:bodyPr/>
        <a:lstStyle/>
        <a:p>
          <a:endParaRPr lang="en-GB"/>
        </a:p>
      </dgm:t>
    </dgm:pt>
    <dgm:pt modelId="{78C8D61B-371F-4873-B963-D4993FF86881}" type="sibTrans" cxnId="{CC408BD2-AFB6-4A03-803A-56C567FDDF6A}">
      <dgm:prSet/>
      <dgm:spPr/>
      <dgm:t>
        <a:bodyPr/>
        <a:lstStyle/>
        <a:p>
          <a:endParaRPr lang="en-GB"/>
        </a:p>
      </dgm:t>
    </dgm:pt>
    <dgm:pt modelId="{C04EAFB3-07AB-413F-9C04-C26C1A22819A}" type="pres">
      <dgm:prSet presAssocID="{23EC5EC5-C8CD-4F84-B113-C5D02C0E561E}" presName="Name0" presStyleCnt="0">
        <dgm:presLayoutVars>
          <dgm:dir/>
          <dgm:resizeHandles val="exact"/>
        </dgm:presLayoutVars>
      </dgm:prSet>
      <dgm:spPr/>
    </dgm:pt>
    <dgm:pt modelId="{681FDCF3-1F8C-4CC2-A513-4C21F3830E88}" type="pres">
      <dgm:prSet presAssocID="{3B0827B6-58D0-4C52-BF11-560EA29E22A2}" presName="composite" presStyleCnt="0"/>
      <dgm:spPr/>
    </dgm:pt>
    <dgm:pt modelId="{CD722DCA-0081-4D76-BDF4-141D62C47F1E}" type="pres">
      <dgm:prSet presAssocID="{3B0827B6-58D0-4C52-BF11-560EA29E22A2}" presName="rect1" presStyleLbl="trAlignAcc1" presStyleIdx="0" presStyleCnt="3">
        <dgm:presLayoutVars>
          <dgm:bulletEnabled val="1"/>
        </dgm:presLayoutVars>
      </dgm:prSet>
      <dgm:spPr/>
    </dgm:pt>
    <dgm:pt modelId="{2B38E867-D7B4-4C73-8862-007C7465B801}" type="pres">
      <dgm:prSet presAssocID="{3B0827B6-58D0-4C52-BF11-560EA29E22A2}"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solidFill>
            <a:schemeClr val="bg1"/>
          </a:solidFill>
        </a:ln>
      </dgm:spPr>
      <dgm:extLst>
        <a:ext uri="{E40237B7-FDA0-4F09-8148-C483321AD2D9}">
          <dgm14:cNvPr xmlns:dgm14="http://schemas.microsoft.com/office/drawing/2010/diagram" id="0" name="" descr="Books with solid fill"/>
        </a:ext>
      </dgm:extLst>
    </dgm:pt>
    <dgm:pt modelId="{48EEB867-4A79-4D07-B6B4-BD71BB50E88A}" type="pres">
      <dgm:prSet presAssocID="{D53900BE-7902-45DB-8F66-A3A0089F1090}" presName="sibTrans" presStyleCnt="0"/>
      <dgm:spPr/>
    </dgm:pt>
    <dgm:pt modelId="{9C5C6DBC-85EF-4DB6-B7DA-5F259502A0D1}" type="pres">
      <dgm:prSet presAssocID="{521BC68C-26D8-47E7-816D-081E2B931C8D}" presName="composite" presStyleCnt="0"/>
      <dgm:spPr/>
    </dgm:pt>
    <dgm:pt modelId="{E53B664C-10DD-44AA-AD57-29D00C4C2E36}" type="pres">
      <dgm:prSet presAssocID="{521BC68C-26D8-47E7-816D-081E2B931C8D}" presName="rect1" presStyleLbl="trAlignAcc1" presStyleIdx="1" presStyleCnt="3">
        <dgm:presLayoutVars>
          <dgm:bulletEnabled val="1"/>
        </dgm:presLayoutVars>
      </dgm:prSet>
      <dgm:spPr/>
    </dgm:pt>
    <dgm:pt modelId="{35DCE1B4-5B99-4135-9898-CF7975A00584}" type="pres">
      <dgm:prSet presAssocID="{521BC68C-26D8-47E7-816D-081E2B931C8D}"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ooks on shelf with solid fill"/>
        </a:ext>
      </dgm:extLst>
    </dgm:pt>
    <dgm:pt modelId="{3B078F61-F4D6-4B78-9C75-715793219D09}" type="pres">
      <dgm:prSet presAssocID="{1002FB35-AAB2-4162-AF84-09F9A31A2DE4}" presName="sibTrans" presStyleCnt="0"/>
      <dgm:spPr/>
    </dgm:pt>
    <dgm:pt modelId="{B7F95262-EA26-4B06-A564-9B301B1A6B37}" type="pres">
      <dgm:prSet presAssocID="{93583072-E382-4603-82A8-A1913711843F}" presName="composite" presStyleCnt="0"/>
      <dgm:spPr/>
    </dgm:pt>
    <dgm:pt modelId="{317B884A-0BDC-46F0-9829-5B5D71F96780}" type="pres">
      <dgm:prSet presAssocID="{93583072-E382-4603-82A8-A1913711843F}" presName="rect1" presStyleLbl="trAlignAcc1" presStyleIdx="2" presStyleCnt="3">
        <dgm:presLayoutVars>
          <dgm:bulletEnabled val="1"/>
        </dgm:presLayoutVars>
      </dgm:prSet>
      <dgm:spPr/>
    </dgm:pt>
    <dgm:pt modelId="{8405203E-A373-446B-B797-D9811342F17F}" type="pres">
      <dgm:prSet presAssocID="{93583072-E382-4603-82A8-A1913711843F}" presName="rect2"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Graduation cap with solid fill"/>
        </a:ext>
      </dgm:extLst>
    </dgm:pt>
  </dgm:ptLst>
  <dgm:cxnLst>
    <dgm:cxn modelId="{E5081B39-F3F7-49AA-8959-3FDAB90925F8}" type="presOf" srcId="{3B0827B6-58D0-4C52-BF11-560EA29E22A2}" destId="{CD722DCA-0081-4D76-BDF4-141D62C47F1E}" srcOrd="0" destOrd="0" presId="urn:microsoft.com/office/officeart/2008/layout/PictureStrips"/>
    <dgm:cxn modelId="{E6FFDC6B-2338-447D-9B5C-A0ADCA0183F2}" srcId="{23EC5EC5-C8CD-4F84-B113-C5D02C0E561E}" destId="{3B0827B6-58D0-4C52-BF11-560EA29E22A2}" srcOrd="0" destOrd="0" parTransId="{5647C678-1889-407E-8540-C0ED1DBC3659}" sibTransId="{D53900BE-7902-45DB-8F66-A3A0089F1090}"/>
    <dgm:cxn modelId="{FDFC2671-CEF0-487C-8F0F-AC2B22E28393}" type="presOf" srcId="{23EC5EC5-C8CD-4F84-B113-C5D02C0E561E}" destId="{C04EAFB3-07AB-413F-9C04-C26C1A22819A}" srcOrd="0" destOrd="0" presId="urn:microsoft.com/office/officeart/2008/layout/PictureStrips"/>
    <dgm:cxn modelId="{4CB60F9D-C3DE-4CD8-B9FF-AD8C7759B51E}" type="presOf" srcId="{521BC68C-26D8-47E7-816D-081E2B931C8D}" destId="{E53B664C-10DD-44AA-AD57-29D00C4C2E36}" srcOrd="0" destOrd="0" presId="urn:microsoft.com/office/officeart/2008/layout/PictureStrips"/>
    <dgm:cxn modelId="{32A57DA8-C334-4DD1-9387-E3B7C08B30EF}" srcId="{23EC5EC5-C8CD-4F84-B113-C5D02C0E561E}" destId="{521BC68C-26D8-47E7-816D-081E2B931C8D}" srcOrd="1" destOrd="0" parTransId="{04B98F36-608E-4052-8B95-2910047EE394}" sibTransId="{1002FB35-AAB2-4162-AF84-09F9A31A2DE4}"/>
    <dgm:cxn modelId="{CC408BD2-AFB6-4A03-803A-56C567FDDF6A}" srcId="{23EC5EC5-C8CD-4F84-B113-C5D02C0E561E}" destId="{93583072-E382-4603-82A8-A1913711843F}" srcOrd="2" destOrd="0" parTransId="{9339DCE7-8044-4065-B26D-566289AE987B}" sibTransId="{78C8D61B-371F-4873-B963-D4993FF86881}"/>
    <dgm:cxn modelId="{3A8BCDF1-6A58-4FCA-B8FD-2560C0399B0C}" type="presOf" srcId="{93583072-E382-4603-82A8-A1913711843F}" destId="{317B884A-0BDC-46F0-9829-5B5D71F96780}" srcOrd="0" destOrd="0" presId="urn:microsoft.com/office/officeart/2008/layout/PictureStrips"/>
    <dgm:cxn modelId="{4BC753DB-F1AE-46E9-8FD7-52A218780E7B}" type="presParOf" srcId="{C04EAFB3-07AB-413F-9C04-C26C1A22819A}" destId="{681FDCF3-1F8C-4CC2-A513-4C21F3830E88}" srcOrd="0" destOrd="0" presId="urn:microsoft.com/office/officeart/2008/layout/PictureStrips"/>
    <dgm:cxn modelId="{E3A6BB67-7976-431A-B4C5-6E9D9F108959}" type="presParOf" srcId="{681FDCF3-1F8C-4CC2-A513-4C21F3830E88}" destId="{CD722DCA-0081-4D76-BDF4-141D62C47F1E}" srcOrd="0" destOrd="0" presId="urn:microsoft.com/office/officeart/2008/layout/PictureStrips"/>
    <dgm:cxn modelId="{FB076882-3AE4-4770-A82E-8684D5729862}" type="presParOf" srcId="{681FDCF3-1F8C-4CC2-A513-4C21F3830E88}" destId="{2B38E867-D7B4-4C73-8862-007C7465B801}" srcOrd="1" destOrd="0" presId="urn:microsoft.com/office/officeart/2008/layout/PictureStrips"/>
    <dgm:cxn modelId="{31A94A38-417E-4AA7-9096-BB2E7638C85B}" type="presParOf" srcId="{C04EAFB3-07AB-413F-9C04-C26C1A22819A}" destId="{48EEB867-4A79-4D07-B6B4-BD71BB50E88A}" srcOrd="1" destOrd="0" presId="urn:microsoft.com/office/officeart/2008/layout/PictureStrips"/>
    <dgm:cxn modelId="{F3F548AE-6542-420D-85CB-C61AF19D0A62}" type="presParOf" srcId="{C04EAFB3-07AB-413F-9C04-C26C1A22819A}" destId="{9C5C6DBC-85EF-4DB6-B7DA-5F259502A0D1}" srcOrd="2" destOrd="0" presId="urn:microsoft.com/office/officeart/2008/layout/PictureStrips"/>
    <dgm:cxn modelId="{210C6683-9F66-480B-9DF0-A3EE1777784B}" type="presParOf" srcId="{9C5C6DBC-85EF-4DB6-B7DA-5F259502A0D1}" destId="{E53B664C-10DD-44AA-AD57-29D00C4C2E36}" srcOrd="0" destOrd="0" presId="urn:microsoft.com/office/officeart/2008/layout/PictureStrips"/>
    <dgm:cxn modelId="{10534B97-0234-446A-B648-5AA2BFEA533A}" type="presParOf" srcId="{9C5C6DBC-85EF-4DB6-B7DA-5F259502A0D1}" destId="{35DCE1B4-5B99-4135-9898-CF7975A00584}" srcOrd="1" destOrd="0" presId="urn:microsoft.com/office/officeart/2008/layout/PictureStrips"/>
    <dgm:cxn modelId="{80C5B81E-7AAA-4903-94EB-62B6A2BEEB12}" type="presParOf" srcId="{C04EAFB3-07AB-413F-9C04-C26C1A22819A}" destId="{3B078F61-F4D6-4B78-9C75-715793219D09}" srcOrd="3" destOrd="0" presId="urn:microsoft.com/office/officeart/2008/layout/PictureStrips"/>
    <dgm:cxn modelId="{4C852A00-AC4D-4C53-BCBF-91D848051AFE}" type="presParOf" srcId="{C04EAFB3-07AB-413F-9C04-C26C1A22819A}" destId="{B7F95262-EA26-4B06-A564-9B301B1A6B37}" srcOrd="4" destOrd="0" presId="urn:microsoft.com/office/officeart/2008/layout/PictureStrips"/>
    <dgm:cxn modelId="{82748973-951E-48AC-B2CD-F0766138E330}" type="presParOf" srcId="{B7F95262-EA26-4B06-A564-9B301B1A6B37}" destId="{317B884A-0BDC-46F0-9829-5B5D71F96780}" srcOrd="0" destOrd="0" presId="urn:microsoft.com/office/officeart/2008/layout/PictureStrips"/>
    <dgm:cxn modelId="{B6B398A3-62B9-46AC-BCBF-B1607819ADF6}" type="presParOf" srcId="{B7F95262-EA26-4B06-A564-9B301B1A6B37}" destId="{8405203E-A373-446B-B797-D9811342F17F}"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EC5EC5-C8CD-4F84-B113-C5D02C0E561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3B0827B6-58D0-4C52-BF11-560EA29E22A2}">
      <dgm:prSet phldrT="[Text]"/>
      <dgm:spPr/>
      <dgm:t>
        <a:bodyPr/>
        <a:lstStyle/>
        <a:p>
          <a:r>
            <a:rPr lang="en-US" dirty="0"/>
            <a:t>CELT Learning &amp; Teaching Framework</a:t>
          </a:r>
          <a:endParaRPr lang="en-GB" dirty="0"/>
        </a:p>
      </dgm:t>
    </dgm:pt>
    <dgm:pt modelId="{5647C678-1889-407E-8540-C0ED1DBC3659}" type="parTrans" cxnId="{E6FFDC6B-2338-447D-9B5C-A0ADCA0183F2}">
      <dgm:prSet/>
      <dgm:spPr/>
      <dgm:t>
        <a:bodyPr/>
        <a:lstStyle/>
        <a:p>
          <a:endParaRPr lang="en-GB"/>
        </a:p>
      </dgm:t>
    </dgm:pt>
    <dgm:pt modelId="{D53900BE-7902-45DB-8F66-A3A0089F1090}" type="sibTrans" cxnId="{E6FFDC6B-2338-447D-9B5C-A0ADCA0183F2}">
      <dgm:prSet/>
      <dgm:spPr/>
      <dgm:t>
        <a:bodyPr/>
        <a:lstStyle/>
        <a:p>
          <a:endParaRPr lang="en-GB"/>
        </a:p>
      </dgm:t>
    </dgm:pt>
    <dgm:pt modelId="{521BC68C-26D8-47E7-816D-081E2B931C8D}">
      <dgm:prSet phldrT="[Text]"/>
      <dgm:spPr/>
      <dgm:t>
        <a:bodyPr/>
        <a:lstStyle/>
        <a:p>
          <a:r>
            <a:rPr lang="en-US" dirty="0"/>
            <a:t>Instructional Rounds</a:t>
          </a:r>
          <a:endParaRPr lang="en-GB" dirty="0"/>
        </a:p>
      </dgm:t>
    </dgm:pt>
    <dgm:pt modelId="{04B98F36-608E-4052-8B95-2910047EE394}" type="parTrans" cxnId="{32A57DA8-C334-4DD1-9387-E3B7C08B30EF}">
      <dgm:prSet/>
      <dgm:spPr/>
      <dgm:t>
        <a:bodyPr/>
        <a:lstStyle/>
        <a:p>
          <a:endParaRPr lang="en-GB"/>
        </a:p>
      </dgm:t>
    </dgm:pt>
    <dgm:pt modelId="{1002FB35-AAB2-4162-AF84-09F9A31A2DE4}" type="sibTrans" cxnId="{32A57DA8-C334-4DD1-9387-E3B7C08B30EF}">
      <dgm:prSet/>
      <dgm:spPr/>
      <dgm:t>
        <a:bodyPr/>
        <a:lstStyle/>
        <a:p>
          <a:endParaRPr lang="en-GB"/>
        </a:p>
      </dgm:t>
    </dgm:pt>
    <dgm:pt modelId="{93583072-E382-4603-82A8-A1913711843F}">
      <dgm:prSet phldrT="[Text]"/>
      <dgm:spPr/>
      <dgm:t>
        <a:bodyPr/>
        <a:lstStyle/>
        <a:p>
          <a:r>
            <a:rPr lang="en-US" dirty="0"/>
            <a:t>Metacognition &amp; Self-regulation</a:t>
          </a:r>
          <a:endParaRPr lang="en-GB" dirty="0"/>
        </a:p>
      </dgm:t>
    </dgm:pt>
    <dgm:pt modelId="{9339DCE7-8044-4065-B26D-566289AE987B}" type="parTrans" cxnId="{CC408BD2-AFB6-4A03-803A-56C567FDDF6A}">
      <dgm:prSet/>
      <dgm:spPr/>
      <dgm:t>
        <a:bodyPr/>
        <a:lstStyle/>
        <a:p>
          <a:endParaRPr lang="en-GB"/>
        </a:p>
      </dgm:t>
    </dgm:pt>
    <dgm:pt modelId="{78C8D61B-371F-4873-B963-D4993FF86881}" type="sibTrans" cxnId="{CC408BD2-AFB6-4A03-803A-56C567FDDF6A}">
      <dgm:prSet/>
      <dgm:spPr/>
      <dgm:t>
        <a:bodyPr/>
        <a:lstStyle/>
        <a:p>
          <a:endParaRPr lang="en-GB"/>
        </a:p>
      </dgm:t>
    </dgm:pt>
    <dgm:pt modelId="{C04EAFB3-07AB-413F-9C04-C26C1A22819A}" type="pres">
      <dgm:prSet presAssocID="{23EC5EC5-C8CD-4F84-B113-C5D02C0E561E}" presName="Name0" presStyleCnt="0">
        <dgm:presLayoutVars>
          <dgm:dir/>
          <dgm:resizeHandles val="exact"/>
        </dgm:presLayoutVars>
      </dgm:prSet>
      <dgm:spPr/>
    </dgm:pt>
    <dgm:pt modelId="{681FDCF3-1F8C-4CC2-A513-4C21F3830E88}" type="pres">
      <dgm:prSet presAssocID="{3B0827B6-58D0-4C52-BF11-560EA29E22A2}" presName="composite" presStyleCnt="0"/>
      <dgm:spPr/>
    </dgm:pt>
    <dgm:pt modelId="{CD722DCA-0081-4D76-BDF4-141D62C47F1E}" type="pres">
      <dgm:prSet presAssocID="{3B0827B6-58D0-4C52-BF11-560EA29E22A2}" presName="rect1" presStyleLbl="trAlignAcc1" presStyleIdx="0" presStyleCnt="3">
        <dgm:presLayoutVars>
          <dgm:bulletEnabled val="1"/>
        </dgm:presLayoutVars>
      </dgm:prSet>
      <dgm:spPr/>
    </dgm:pt>
    <dgm:pt modelId="{2B38E867-D7B4-4C73-8862-007C7465B801}" type="pres">
      <dgm:prSet presAssocID="{3B0827B6-58D0-4C52-BF11-560EA29E22A2}"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solidFill>
            <a:schemeClr val="bg1"/>
          </a:solidFill>
        </a:ln>
      </dgm:spPr>
      <dgm:extLst>
        <a:ext uri="{E40237B7-FDA0-4F09-8148-C483321AD2D9}">
          <dgm14:cNvPr xmlns:dgm14="http://schemas.microsoft.com/office/drawing/2010/diagram" id="0" name="" descr="Idea with solid fill"/>
        </a:ext>
      </dgm:extLst>
    </dgm:pt>
    <dgm:pt modelId="{48EEB867-4A79-4D07-B6B4-BD71BB50E88A}" type="pres">
      <dgm:prSet presAssocID="{D53900BE-7902-45DB-8F66-A3A0089F1090}" presName="sibTrans" presStyleCnt="0"/>
      <dgm:spPr/>
    </dgm:pt>
    <dgm:pt modelId="{9C5C6DBC-85EF-4DB6-B7DA-5F259502A0D1}" type="pres">
      <dgm:prSet presAssocID="{521BC68C-26D8-47E7-816D-081E2B931C8D}" presName="composite" presStyleCnt="0"/>
      <dgm:spPr/>
    </dgm:pt>
    <dgm:pt modelId="{E53B664C-10DD-44AA-AD57-29D00C4C2E36}" type="pres">
      <dgm:prSet presAssocID="{521BC68C-26D8-47E7-816D-081E2B931C8D}" presName="rect1" presStyleLbl="trAlignAcc1" presStyleIdx="1" presStyleCnt="3">
        <dgm:presLayoutVars>
          <dgm:bulletEnabled val="1"/>
        </dgm:presLayoutVars>
      </dgm:prSet>
      <dgm:spPr/>
    </dgm:pt>
    <dgm:pt modelId="{35DCE1B4-5B99-4135-9898-CF7975A00584}" type="pres">
      <dgm:prSet presAssocID="{521BC68C-26D8-47E7-816D-081E2B931C8D}"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lassroom with solid fill"/>
        </a:ext>
      </dgm:extLst>
    </dgm:pt>
    <dgm:pt modelId="{3B078F61-F4D6-4B78-9C75-715793219D09}" type="pres">
      <dgm:prSet presAssocID="{1002FB35-AAB2-4162-AF84-09F9A31A2DE4}" presName="sibTrans" presStyleCnt="0"/>
      <dgm:spPr/>
    </dgm:pt>
    <dgm:pt modelId="{B7F95262-EA26-4B06-A564-9B301B1A6B37}" type="pres">
      <dgm:prSet presAssocID="{93583072-E382-4603-82A8-A1913711843F}" presName="composite" presStyleCnt="0"/>
      <dgm:spPr/>
    </dgm:pt>
    <dgm:pt modelId="{317B884A-0BDC-46F0-9829-5B5D71F96780}" type="pres">
      <dgm:prSet presAssocID="{93583072-E382-4603-82A8-A1913711843F}" presName="rect1" presStyleLbl="trAlignAcc1" presStyleIdx="2" presStyleCnt="3">
        <dgm:presLayoutVars>
          <dgm:bulletEnabled val="1"/>
        </dgm:presLayoutVars>
      </dgm:prSet>
      <dgm:spPr/>
    </dgm:pt>
    <dgm:pt modelId="{8405203E-A373-446B-B797-D9811342F17F}" type="pres">
      <dgm:prSet presAssocID="{93583072-E382-4603-82A8-A1913711843F}" presName="rect2" presStyleLbl="fgImgPlace1" presStyleIdx="2" presStyleCnt="3" custLinFactNeighborX="619" custLinFactNeighborY="7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Reflection with solid fill"/>
        </a:ext>
      </dgm:extLst>
    </dgm:pt>
  </dgm:ptLst>
  <dgm:cxnLst>
    <dgm:cxn modelId="{E5081B39-F3F7-49AA-8959-3FDAB90925F8}" type="presOf" srcId="{3B0827B6-58D0-4C52-BF11-560EA29E22A2}" destId="{CD722DCA-0081-4D76-BDF4-141D62C47F1E}" srcOrd="0" destOrd="0" presId="urn:microsoft.com/office/officeart/2008/layout/PictureStrips"/>
    <dgm:cxn modelId="{E6FFDC6B-2338-447D-9B5C-A0ADCA0183F2}" srcId="{23EC5EC5-C8CD-4F84-B113-C5D02C0E561E}" destId="{3B0827B6-58D0-4C52-BF11-560EA29E22A2}" srcOrd="0" destOrd="0" parTransId="{5647C678-1889-407E-8540-C0ED1DBC3659}" sibTransId="{D53900BE-7902-45DB-8F66-A3A0089F1090}"/>
    <dgm:cxn modelId="{FDFC2671-CEF0-487C-8F0F-AC2B22E28393}" type="presOf" srcId="{23EC5EC5-C8CD-4F84-B113-C5D02C0E561E}" destId="{C04EAFB3-07AB-413F-9C04-C26C1A22819A}" srcOrd="0" destOrd="0" presId="urn:microsoft.com/office/officeart/2008/layout/PictureStrips"/>
    <dgm:cxn modelId="{4CB60F9D-C3DE-4CD8-B9FF-AD8C7759B51E}" type="presOf" srcId="{521BC68C-26D8-47E7-816D-081E2B931C8D}" destId="{E53B664C-10DD-44AA-AD57-29D00C4C2E36}" srcOrd="0" destOrd="0" presId="urn:microsoft.com/office/officeart/2008/layout/PictureStrips"/>
    <dgm:cxn modelId="{32A57DA8-C334-4DD1-9387-E3B7C08B30EF}" srcId="{23EC5EC5-C8CD-4F84-B113-C5D02C0E561E}" destId="{521BC68C-26D8-47E7-816D-081E2B931C8D}" srcOrd="1" destOrd="0" parTransId="{04B98F36-608E-4052-8B95-2910047EE394}" sibTransId="{1002FB35-AAB2-4162-AF84-09F9A31A2DE4}"/>
    <dgm:cxn modelId="{CC408BD2-AFB6-4A03-803A-56C567FDDF6A}" srcId="{23EC5EC5-C8CD-4F84-B113-C5D02C0E561E}" destId="{93583072-E382-4603-82A8-A1913711843F}" srcOrd="2" destOrd="0" parTransId="{9339DCE7-8044-4065-B26D-566289AE987B}" sibTransId="{78C8D61B-371F-4873-B963-D4993FF86881}"/>
    <dgm:cxn modelId="{3A8BCDF1-6A58-4FCA-B8FD-2560C0399B0C}" type="presOf" srcId="{93583072-E382-4603-82A8-A1913711843F}" destId="{317B884A-0BDC-46F0-9829-5B5D71F96780}" srcOrd="0" destOrd="0" presId="urn:microsoft.com/office/officeart/2008/layout/PictureStrips"/>
    <dgm:cxn modelId="{4BC753DB-F1AE-46E9-8FD7-52A218780E7B}" type="presParOf" srcId="{C04EAFB3-07AB-413F-9C04-C26C1A22819A}" destId="{681FDCF3-1F8C-4CC2-A513-4C21F3830E88}" srcOrd="0" destOrd="0" presId="urn:microsoft.com/office/officeart/2008/layout/PictureStrips"/>
    <dgm:cxn modelId="{E3A6BB67-7976-431A-B4C5-6E9D9F108959}" type="presParOf" srcId="{681FDCF3-1F8C-4CC2-A513-4C21F3830E88}" destId="{CD722DCA-0081-4D76-BDF4-141D62C47F1E}" srcOrd="0" destOrd="0" presId="urn:microsoft.com/office/officeart/2008/layout/PictureStrips"/>
    <dgm:cxn modelId="{FB076882-3AE4-4770-A82E-8684D5729862}" type="presParOf" srcId="{681FDCF3-1F8C-4CC2-A513-4C21F3830E88}" destId="{2B38E867-D7B4-4C73-8862-007C7465B801}" srcOrd="1" destOrd="0" presId="urn:microsoft.com/office/officeart/2008/layout/PictureStrips"/>
    <dgm:cxn modelId="{31A94A38-417E-4AA7-9096-BB2E7638C85B}" type="presParOf" srcId="{C04EAFB3-07AB-413F-9C04-C26C1A22819A}" destId="{48EEB867-4A79-4D07-B6B4-BD71BB50E88A}" srcOrd="1" destOrd="0" presId="urn:microsoft.com/office/officeart/2008/layout/PictureStrips"/>
    <dgm:cxn modelId="{F3F548AE-6542-420D-85CB-C61AF19D0A62}" type="presParOf" srcId="{C04EAFB3-07AB-413F-9C04-C26C1A22819A}" destId="{9C5C6DBC-85EF-4DB6-B7DA-5F259502A0D1}" srcOrd="2" destOrd="0" presId="urn:microsoft.com/office/officeart/2008/layout/PictureStrips"/>
    <dgm:cxn modelId="{210C6683-9F66-480B-9DF0-A3EE1777784B}" type="presParOf" srcId="{9C5C6DBC-85EF-4DB6-B7DA-5F259502A0D1}" destId="{E53B664C-10DD-44AA-AD57-29D00C4C2E36}" srcOrd="0" destOrd="0" presId="urn:microsoft.com/office/officeart/2008/layout/PictureStrips"/>
    <dgm:cxn modelId="{10534B97-0234-446A-B648-5AA2BFEA533A}" type="presParOf" srcId="{9C5C6DBC-85EF-4DB6-B7DA-5F259502A0D1}" destId="{35DCE1B4-5B99-4135-9898-CF7975A00584}" srcOrd="1" destOrd="0" presId="urn:microsoft.com/office/officeart/2008/layout/PictureStrips"/>
    <dgm:cxn modelId="{80C5B81E-7AAA-4903-94EB-62B6A2BEEB12}" type="presParOf" srcId="{C04EAFB3-07AB-413F-9C04-C26C1A22819A}" destId="{3B078F61-F4D6-4B78-9C75-715793219D09}" srcOrd="3" destOrd="0" presId="urn:microsoft.com/office/officeart/2008/layout/PictureStrips"/>
    <dgm:cxn modelId="{4C852A00-AC4D-4C53-BCBF-91D848051AFE}" type="presParOf" srcId="{C04EAFB3-07AB-413F-9C04-C26C1A22819A}" destId="{B7F95262-EA26-4B06-A564-9B301B1A6B37}" srcOrd="4" destOrd="0" presId="urn:microsoft.com/office/officeart/2008/layout/PictureStrips"/>
    <dgm:cxn modelId="{82748973-951E-48AC-B2CD-F0766138E330}" type="presParOf" srcId="{B7F95262-EA26-4B06-A564-9B301B1A6B37}" destId="{317B884A-0BDC-46F0-9829-5B5D71F96780}" srcOrd="0" destOrd="0" presId="urn:microsoft.com/office/officeart/2008/layout/PictureStrips"/>
    <dgm:cxn modelId="{B6B398A3-62B9-46AC-BCBF-B1607819ADF6}" type="presParOf" srcId="{B7F95262-EA26-4B06-A564-9B301B1A6B37}" destId="{8405203E-A373-446B-B797-D9811342F17F}"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C5EC5-C8CD-4F84-B113-C5D02C0E561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3B0827B6-58D0-4C52-BF11-560EA29E22A2}">
      <dgm:prSet phldrT="[Text]"/>
      <dgm:spPr/>
      <dgm:t>
        <a:bodyPr/>
        <a:lstStyle/>
        <a:p>
          <a:r>
            <a:rPr lang="en-US" dirty="0"/>
            <a:t>Coaching for Progress</a:t>
          </a:r>
          <a:endParaRPr lang="en-GB" dirty="0"/>
        </a:p>
      </dgm:t>
    </dgm:pt>
    <dgm:pt modelId="{5647C678-1889-407E-8540-C0ED1DBC3659}" type="parTrans" cxnId="{E6FFDC6B-2338-447D-9B5C-A0ADCA0183F2}">
      <dgm:prSet/>
      <dgm:spPr/>
      <dgm:t>
        <a:bodyPr/>
        <a:lstStyle/>
        <a:p>
          <a:endParaRPr lang="en-GB"/>
        </a:p>
      </dgm:t>
    </dgm:pt>
    <dgm:pt modelId="{D53900BE-7902-45DB-8F66-A3A0089F1090}" type="sibTrans" cxnId="{E6FFDC6B-2338-447D-9B5C-A0ADCA0183F2}">
      <dgm:prSet/>
      <dgm:spPr/>
      <dgm:t>
        <a:bodyPr/>
        <a:lstStyle/>
        <a:p>
          <a:endParaRPr lang="en-GB"/>
        </a:p>
      </dgm:t>
    </dgm:pt>
    <dgm:pt modelId="{521BC68C-26D8-47E7-816D-081E2B931C8D}">
      <dgm:prSet phldrT="[Text]"/>
      <dgm:spPr/>
      <dgm:t>
        <a:bodyPr/>
        <a:lstStyle/>
        <a:p>
          <a:r>
            <a:rPr lang="en-US" dirty="0"/>
            <a:t>Research: Case Studies</a:t>
          </a:r>
          <a:endParaRPr lang="en-GB" dirty="0"/>
        </a:p>
      </dgm:t>
    </dgm:pt>
    <dgm:pt modelId="{04B98F36-608E-4052-8B95-2910047EE394}" type="parTrans" cxnId="{32A57DA8-C334-4DD1-9387-E3B7C08B30EF}">
      <dgm:prSet/>
      <dgm:spPr/>
      <dgm:t>
        <a:bodyPr/>
        <a:lstStyle/>
        <a:p>
          <a:endParaRPr lang="en-GB"/>
        </a:p>
      </dgm:t>
    </dgm:pt>
    <dgm:pt modelId="{1002FB35-AAB2-4162-AF84-09F9A31A2DE4}" type="sibTrans" cxnId="{32A57DA8-C334-4DD1-9387-E3B7C08B30EF}">
      <dgm:prSet/>
      <dgm:spPr/>
      <dgm:t>
        <a:bodyPr/>
        <a:lstStyle/>
        <a:p>
          <a:endParaRPr lang="en-GB"/>
        </a:p>
      </dgm:t>
    </dgm:pt>
    <dgm:pt modelId="{93583072-E382-4603-82A8-A1913711843F}">
      <dgm:prSet phldrT="[Text]"/>
      <dgm:spPr/>
      <dgm:t>
        <a:bodyPr/>
        <a:lstStyle/>
        <a:p>
          <a:r>
            <a:rPr lang="en-US" dirty="0"/>
            <a:t>Pupil Voice</a:t>
          </a:r>
          <a:endParaRPr lang="en-GB" dirty="0"/>
        </a:p>
      </dgm:t>
    </dgm:pt>
    <dgm:pt modelId="{9339DCE7-8044-4065-B26D-566289AE987B}" type="parTrans" cxnId="{CC408BD2-AFB6-4A03-803A-56C567FDDF6A}">
      <dgm:prSet/>
      <dgm:spPr/>
      <dgm:t>
        <a:bodyPr/>
        <a:lstStyle/>
        <a:p>
          <a:endParaRPr lang="en-GB"/>
        </a:p>
      </dgm:t>
    </dgm:pt>
    <dgm:pt modelId="{78C8D61B-371F-4873-B963-D4993FF86881}" type="sibTrans" cxnId="{CC408BD2-AFB6-4A03-803A-56C567FDDF6A}">
      <dgm:prSet/>
      <dgm:spPr/>
      <dgm:t>
        <a:bodyPr/>
        <a:lstStyle/>
        <a:p>
          <a:endParaRPr lang="en-GB"/>
        </a:p>
      </dgm:t>
    </dgm:pt>
    <dgm:pt modelId="{C04EAFB3-07AB-413F-9C04-C26C1A22819A}" type="pres">
      <dgm:prSet presAssocID="{23EC5EC5-C8CD-4F84-B113-C5D02C0E561E}" presName="Name0" presStyleCnt="0">
        <dgm:presLayoutVars>
          <dgm:dir/>
          <dgm:resizeHandles val="exact"/>
        </dgm:presLayoutVars>
      </dgm:prSet>
      <dgm:spPr/>
    </dgm:pt>
    <dgm:pt modelId="{681FDCF3-1F8C-4CC2-A513-4C21F3830E88}" type="pres">
      <dgm:prSet presAssocID="{3B0827B6-58D0-4C52-BF11-560EA29E22A2}" presName="composite" presStyleCnt="0"/>
      <dgm:spPr/>
    </dgm:pt>
    <dgm:pt modelId="{CD722DCA-0081-4D76-BDF4-141D62C47F1E}" type="pres">
      <dgm:prSet presAssocID="{3B0827B6-58D0-4C52-BF11-560EA29E22A2}" presName="rect1" presStyleLbl="trAlignAcc1" presStyleIdx="0" presStyleCnt="3">
        <dgm:presLayoutVars>
          <dgm:bulletEnabled val="1"/>
        </dgm:presLayoutVars>
      </dgm:prSet>
      <dgm:spPr/>
    </dgm:pt>
    <dgm:pt modelId="{2B38E867-D7B4-4C73-8862-007C7465B801}" type="pres">
      <dgm:prSet presAssocID="{3B0827B6-58D0-4C52-BF11-560EA29E22A2}"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a:solidFill>
            <a:schemeClr val="bg1"/>
          </a:solidFill>
        </a:ln>
      </dgm:spPr>
      <dgm:extLst>
        <a:ext uri="{E40237B7-FDA0-4F09-8148-C483321AD2D9}">
          <dgm14:cNvPr xmlns:dgm14="http://schemas.microsoft.com/office/drawing/2010/diagram" id="0" name="" descr="Idea with solid fill"/>
        </a:ext>
      </dgm:extLst>
    </dgm:pt>
    <dgm:pt modelId="{48EEB867-4A79-4D07-B6B4-BD71BB50E88A}" type="pres">
      <dgm:prSet presAssocID="{D53900BE-7902-45DB-8F66-A3A0089F1090}" presName="sibTrans" presStyleCnt="0"/>
      <dgm:spPr/>
    </dgm:pt>
    <dgm:pt modelId="{9C5C6DBC-85EF-4DB6-B7DA-5F259502A0D1}" type="pres">
      <dgm:prSet presAssocID="{521BC68C-26D8-47E7-816D-081E2B931C8D}" presName="composite" presStyleCnt="0"/>
      <dgm:spPr/>
    </dgm:pt>
    <dgm:pt modelId="{E53B664C-10DD-44AA-AD57-29D00C4C2E36}" type="pres">
      <dgm:prSet presAssocID="{521BC68C-26D8-47E7-816D-081E2B931C8D}" presName="rect1" presStyleLbl="trAlignAcc1" presStyleIdx="1" presStyleCnt="3">
        <dgm:presLayoutVars>
          <dgm:bulletEnabled val="1"/>
        </dgm:presLayoutVars>
      </dgm:prSet>
      <dgm:spPr/>
    </dgm:pt>
    <dgm:pt modelId="{35DCE1B4-5B99-4135-9898-CF7975A00584}" type="pres">
      <dgm:prSet presAssocID="{521BC68C-26D8-47E7-816D-081E2B931C8D}" presName="rect2"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Classroom with solid fill"/>
        </a:ext>
      </dgm:extLst>
    </dgm:pt>
    <dgm:pt modelId="{3B078F61-F4D6-4B78-9C75-715793219D09}" type="pres">
      <dgm:prSet presAssocID="{1002FB35-AAB2-4162-AF84-09F9A31A2DE4}" presName="sibTrans" presStyleCnt="0"/>
      <dgm:spPr/>
    </dgm:pt>
    <dgm:pt modelId="{B7F95262-EA26-4B06-A564-9B301B1A6B37}" type="pres">
      <dgm:prSet presAssocID="{93583072-E382-4603-82A8-A1913711843F}" presName="composite" presStyleCnt="0"/>
      <dgm:spPr/>
    </dgm:pt>
    <dgm:pt modelId="{317B884A-0BDC-46F0-9829-5B5D71F96780}" type="pres">
      <dgm:prSet presAssocID="{93583072-E382-4603-82A8-A1913711843F}" presName="rect1" presStyleLbl="trAlignAcc1" presStyleIdx="2" presStyleCnt="3">
        <dgm:presLayoutVars>
          <dgm:bulletEnabled val="1"/>
        </dgm:presLayoutVars>
      </dgm:prSet>
      <dgm:spPr/>
    </dgm:pt>
    <dgm:pt modelId="{8405203E-A373-446B-B797-D9811342F17F}" type="pres">
      <dgm:prSet presAssocID="{93583072-E382-4603-82A8-A1913711843F}" presName="rect2" presStyleLbl="fgImgPlace1" presStyleIdx="2" presStyleCnt="3" custLinFactNeighborX="619" custLinFactNeighborY="7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Reflection with solid fill"/>
        </a:ext>
      </dgm:extLst>
    </dgm:pt>
  </dgm:ptLst>
  <dgm:cxnLst>
    <dgm:cxn modelId="{E5081B39-F3F7-49AA-8959-3FDAB90925F8}" type="presOf" srcId="{3B0827B6-58D0-4C52-BF11-560EA29E22A2}" destId="{CD722DCA-0081-4D76-BDF4-141D62C47F1E}" srcOrd="0" destOrd="0" presId="urn:microsoft.com/office/officeart/2008/layout/PictureStrips"/>
    <dgm:cxn modelId="{E6FFDC6B-2338-447D-9B5C-A0ADCA0183F2}" srcId="{23EC5EC5-C8CD-4F84-B113-C5D02C0E561E}" destId="{3B0827B6-58D0-4C52-BF11-560EA29E22A2}" srcOrd="0" destOrd="0" parTransId="{5647C678-1889-407E-8540-C0ED1DBC3659}" sibTransId="{D53900BE-7902-45DB-8F66-A3A0089F1090}"/>
    <dgm:cxn modelId="{FDFC2671-CEF0-487C-8F0F-AC2B22E28393}" type="presOf" srcId="{23EC5EC5-C8CD-4F84-B113-C5D02C0E561E}" destId="{C04EAFB3-07AB-413F-9C04-C26C1A22819A}" srcOrd="0" destOrd="0" presId="urn:microsoft.com/office/officeart/2008/layout/PictureStrips"/>
    <dgm:cxn modelId="{4CB60F9D-C3DE-4CD8-B9FF-AD8C7759B51E}" type="presOf" srcId="{521BC68C-26D8-47E7-816D-081E2B931C8D}" destId="{E53B664C-10DD-44AA-AD57-29D00C4C2E36}" srcOrd="0" destOrd="0" presId="urn:microsoft.com/office/officeart/2008/layout/PictureStrips"/>
    <dgm:cxn modelId="{32A57DA8-C334-4DD1-9387-E3B7C08B30EF}" srcId="{23EC5EC5-C8CD-4F84-B113-C5D02C0E561E}" destId="{521BC68C-26D8-47E7-816D-081E2B931C8D}" srcOrd="1" destOrd="0" parTransId="{04B98F36-608E-4052-8B95-2910047EE394}" sibTransId="{1002FB35-AAB2-4162-AF84-09F9A31A2DE4}"/>
    <dgm:cxn modelId="{CC408BD2-AFB6-4A03-803A-56C567FDDF6A}" srcId="{23EC5EC5-C8CD-4F84-B113-C5D02C0E561E}" destId="{93583072-E382-4603-82A8-A1913711843F}" srcOrd="2" destOrd="0" parTransId="{9339DCE7-8044-4065-B26D-566289AE987B}" sibTransId="{78C8D61B-371F-4873-B963-D4993FF86881}"/>
    <dgm:cxn modelId="{3A8BCDF1-6A58-4FCA-B8FD-2560C0399B0C}" type="presOf" srcId="{93583072-E382-4603-82A8-A1913711843F}" destId="{317B884A-0BDC-46F0-9829-5B5D71F96780}" srcOrd="0" destOrd="0" presId="urn:microsoft.com/office/officeart/2008/layout/PictureStrips"/>
    <dgm:cxn modelId="{4BC753DB-F1AE-46E9-8FD7-52A218780E7B}" type="presParOf" srcId="{C04EAFB3-07AB-413F-9C04-C26C1A22819A}" destId="{681FDCF3-1F8C-4CC2-A513-4C21F3830E88}" srcOrd="0" destOrd="0" presId="urn:microsoft.com/office/officeart/2008/layout/PictureStrips"/>
    <dgm:cxn modelId="{E3A6BB67-7976-431A-B4C5-6E9D9F108959}" type="presParOf" srcId="{681FDCF3-1F8C-4CC2-A513-4C21F3830E88}" destId="{CD722DCA-0081-4D76-BDF4-141D62C47F1E}" srcOrd="0" destOrd="0" presId="urn:microsoft.com/office/officeart/2008/layout/PictureStrips"/>
    <dgm:cxn modelId="{FB076882-3AE4-4770-A82E-8684D5729862}" type="presParOf" srcId="{681FDCF3-1F8C-4CC2-A513-4C21F3830E88}" destId="{2B38E867-D7B4-4C73-8862-007C7465B801}" srcOrd="1" destOrd="0" presId="urn:microsoft.com/office/officeart/2008/layout/PictureStrips"/>
    <dgm:cxn modelId="{31A94A38-417E-4AA7-9096-BB2E7638C85B}" type="presParOf" srcId="{C04EAFB3-07AB-413F-9C04-C26C1A22819A}" destId="{48EEB867-4A79-4D07-B6B4-BD71BB50E88A}" srcOrd="1" destOrd="0" presId="urn:microsoft.com/office/officeart/2008/layout/PictureStrips"/>
    <dgm:cxn modelId="{F3F548AE-6542-420D-85CB-C61AF19D0A62}" type="presParOf" srcId="{C04EAFB3-07AB-413F-9C04-C26C1A22819A}" destId="{9C5C6DBC-85EF-4DB6-B7DA-5F259502A0D1}" srcOrd="2" destOrd="0" presId="urn:microsoft.com/office/officeart/2008/layout/PictureStrips"/>
    <dgm:cxn modelId="{210C6683-9F66-480B-9DF0-A3EE1777784B}" type="presParOf" srcId="{9C5C6DBC-85EF-4DB6-B7DA-5F259502A0D1}" destId="{E53B664C-10DD-44AA-AD57-29D00C4C2E36}" srcOrd="0" destOrd="0" presId="urn:microsoft.com/office/officeart/2008/layout/PictureStrips"/>
    <dgm:cxn modelId="{10534B97-0234-446A-B648-5AA2BFEA533A}" type="presParOf" srcId="{9C5C6DBC-85EF-4DB6-B7DA-5F259502A0D1}" destId="{35DCE1B4-5B99-4135-9898-CF7975A00584}" srcOrd="1" destOrd="0" presId="urn:microsoft.com/office/officeart/2008/layout/PictureStrips"/>
    <dgm:cxn modelId="{80C5B81E-7AAA-4903-94EB-62B6A2BEEB12}" type="presParOf" srcId="{C04EAFB3-07AB-413F-9C04-C26C1A22819A}" destId="{3B078F61-F4D6-4B78-9C75-715793219D09}" srcOrd="3" destOrd="0" presId="urn:microsoft.com/office/officeart/2008/layout/PictureStrips"/>
    <dgm:cxn modelId="{4C852A00-AC4D-4C53-BCBF-91D848051AFE}" type="presParOf" srcId="{C04EAFB3-07AB-413F-9C04-C26C1A22819A}" destId="{B7F95262-EA26-4B06-A564-9B301B1A6B37}" srcOrd="4" destOrd="0" presId="urn:microsoft.com/office/officeart/2008/layout/PictureStrips"/>
    <dgm:cxn modelId="{82748973-951E-48AC-B2CD-F0766138E330}" type="presParOf" srcId="{B7F95262-EA26-4B06-A564-9B301B1A6B37}" destId="{317B884A-0BDC-46F0-9829-5B5D71F96780}" srcOrd="0" destOrd="0" presId="urn:microsoft.com/office/officeart/2008/layout/PictureStrips"/>
    <dgm:cxn modelId="{B6B398A3-62B9-46AC-BCBF-B1607819ADF6}" type="presParOf" srcId="{B7F95262-EA26-4B06-A564-9B301B1A6B37}" destId="{8405203E-A373-446B-B797-D9811342F17F}"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EC5EC5-C8CD-4F84-B113-C5D02C0E561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GB"/>
        </a:p>
      </dgm:t>
    </dgm:pt>
    <dgm:pt modelId="{93583072-E382-4603-82A8-A1913711843F}">
      <dgm:prSet phldrT="[Text]"/>
      <dgm:spPr/>
      <dgm:t>
        <a:bodyPr/>
        <a:lstStyle/>
        <a:p>
          <a:r>
            <a:rPr lang="en-US" dirty="0"/>
            <a:t>Metacognition &amp; Self-regulation</a:t>
          </a:r>
          <a:endParaRPr lang="en-GB" dirty="0"/>
        </a:p>
      </dgm:t>
    </dgm:pt>
    <dgm:pt modelId="{9339DCE7-8044-4065-B26D-566289AE987B}" type="parTrans" cxnId="{CC408BD2-AFB6-4A03-803A-56C567FDDF6A}">
      <dgm:prSet/>
      <dgm:spPr/>
      <dgm:t>
        <a:bodyPr/>
        <a:lstStyle/>
        <a:p>
          <a:endParaRPr lang="en-GB"/>
        </a:p>
      </dgm:t>
    </dgm:pt>
    <dgm:pt modelId="{78C8D61B-371F-4873-B963-D4993FF86881}" type="sibTrans" cxnId="{CC408BD2-AFB6-4A03-803A-56C567FDDF6A}">
      <dgm:prSet/>
      <dgm:spPr/>
      <dgm:t>
        <a:bodyPr/>
        <a:lstStyle/>
        <a:p>
          <a:endParaRPr lang="en-GB"/>
        </a:p>
      </dgm:t>
    </dgm:pt>
    <dgm:pt modelId="{C04EAFB3-07AB-413F-9C04-C26C1A22819A}" type="pres">
      <dgm:prSet presAssocID="{23EC5EC5-C8CD-4F84-B113-C5D02C0E561E}" presName="Name0" presStyleCnt="0">
        <dgm:presLayoutVars>
          <dgm:dir/>
          <dgm:resizeHandles val="exact"/>
        </dgm:presLayoutVars>
      </dgm:prSet>
      <dgm:spPr/>
    </dgm:pt>
    <dgm:pt modelId="{B7F95262-EA26-4B06-A564-9B301B1A6B37}" type="pres">
      <dgm:prSet presAssocID="{93583072-E382-4603-82A8-A1913711843F}" presName="composite" presStyleCnt="0"/>
      <dgm:spPr/>
    </dgm:pt>
    <dgm:pt modelId="{317B884A-0BDC-46F0-9829-5B5D71F96780}" type="pres">
      <dgm:prSet presAssocID="{93583072-E382-4603-82A8-A1913711843F}" presName="rect1" presStyleLbl="trAlignAcc1" presStyleIdx="0" presStyleCnt="1">
        <dgm:presLayoutVars>
          <dgm:bulletEnabled val="1"/>
        </dgm:presLayoutVars>
      </dgm:prSet>
      <dgm:spPr/>
    </dgm:pt>
    <dgm:pt modelId="{8405203E-A373-446B-B797-D9811342F17F}" type="pres">
      <dgm:prSet presAssocID="{93583072-E382-4603-82A8-A1913711843F}" presName="rect2" presStyleLbl="fgImgPlace1" presStyleIdx="0" presStyleCnt="1" custLinFactNeighborX="619" custLinFactNeighborY="7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Reflection with solid fill"/>
        </a:ext>
      </dgm:extLst>
    </dgm:pt>
  </dgm:ptLst>
  <dgm:cxnLst>
    <dgm:cxn modelId="{FDFC2671-CEF0-487C-8F0F-AC2B22E28393}" type="presOf" srcId="{23EC5EC5-C8CD-4F84-B113-C5D02C0E561E}" destId="{C04EAFB3-07AB-413F-9C04-C26C1A22819A}" srcOrd="0" destOrd="0" presId="urn:microsoft.com/office/officeart/2008/layout/PictureStrips"/>
    <dgm:cxn modelId="{CC408BD2-AFB6-4A03-803A-56C567FDDF6A}" srcId="{23EC5EC5-C8CD-4F84-B113-C5D02C0E561E}" destId="{93583072-E382-4603-82A8-A1913711843F}" srcOrd="0" destOrd="0" parTransId="{9339DCE7-8044-4065-B26D-566289AE987B}" sibTransId="{78C8D61B-371F-4873-B963-D4993FF86881}"/>
    <dgm:cxn modelId="{3A8BCDF1-6A58-4FCA-B8FD-2560C0399B0C}" type="presOf" srcId="{93583072-E382-4603-82A8-A1913711843F}" destId="{317B884A-0BDC-46F0-9829-5B5D71F96780}" srcOrd="0" destOrd="0" presId="urn:microsoft.com/office/officeart/2008/layout/PictureStrips"/>
    <dgm:cxn modelId="{4C852A00-AC4D-4C53-BCBF-91D848051AFE}" type="presParOf" srcId="{C04EAFB3-07AB-413F-9C04-C26C1A22819A}" destId="{B7F95262-EA26-4B06-A564-9B301B1A6B37}" srcOrd="0" destOrd="0" presId="urn:microsoft.com/office/officeart/2008/layout/PictureStrips"/>
    <dgm:cxn modelId="{82748973-951E-48AC-B2CD-F0766138E330}" type="presParOf" srcId="{B7F95262-EA26-4B06-A564-9B301B1A6B37}" destId="{317B884A-0BDC-46F0-9829-5B5D71F96780}" srcOrd="0" destOrd="0" presId="urn:microsoft.com/office/officeart/2008/layout/PictureStrips"/>
    <dgm:cxn modelId="{B6B398A3-62B9-46AC-BCBF-B1607819ADF6}" type="presParOf" srcId="{B7F95262-EA26-4B06-A564-9B301B1A6B37}" destId="{8405203E-A373-446B-B797-D9811342F17F}"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2DCA-0081-4D76-BDF4-141D62C47F1E}">
      <dsp:nvSpPr>
        <dsp:cNvPr id="0" name=""/>
        <dsp:cNvSpPr/>
      </dsp:nvSpPr>
      <dsp:spPr>
        <a:xfrm>
          <a:off x="1548030" y="184957"/>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Reading Reviews across Primary &amp; Secondary</a:t>
          </a:r>
          <a:endParaRPr lang="en-GB" sz="1600" kern="1200" dirty="0"/>
        </a:p>
      </dsp:txBody>
      <dsp:txXfrm>
        <a:off x="1548030" y="184957"/>
        <a:ext cx="2692921" cy="841537"/>
      </dsp:txXfrm>
    </dsp:sp>
    <dsp:sp modelId="{2B38E867-D7B4-4C73-8862-007C7465B801}">
      <dsp:nvSpPr>
        <dsp:cNvPr id="0" name=""/>
        <dsp:cNvSpPr/>
      </dsp:nvSpPr>
      <dsp:spPr>
        <a:xfrm>
          <a:off x="1435825" y="63401"/>
          <a:ext cx="589076" cy="8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53B664C-10DD-44AA-AD57-29D00C4C2E36}">
      <dsp:nvSpPr>
        <dsp:cNvPr id="0" name=""/>
        <dsp:cNvSpPr/>
      </dsp:nvSpPr>
      <dsp:spPr>
        <a:xfrm>
          <a:off x="1548030" y="1244359"/>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Reviews of research &amp; guidance: CELT ‘Remote Reading Guidance’ </a:t>
          </a:r>
          <a:endParaRPr lang="en-GB" sz="1600" kern="1200" dirty="0"/>
        </a:p>
      </dsp:txBody>
      <dsp:txXfrm>
        <a:off x="1548030" y="1244359"/>
        <a:ext cx="2692921" cy="841537"/>
      </dsp:txXfrm>
    </dsp:sp>
    <dsp:sp modelId="{35DCE1B4-5B99-4135-9898-CF7975A00584}">
      <dsp:nvSpPr>
        <dsp:cNvPr id="0" name=""/>
        <dsp:cNvSpPr/>
      </dsp:nvSpPr>
      <dsp:spPr>
        <a:xfrm>
          <a:off x="1435825" y="1122804"/>
          <a:ext cx="589076" cy="8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B884A-0BDC-46F0-9829-5B5D71F96780}">
      <dsp:nvSpPr>
        <dsp:cNvPr id="0" name=""/>
        <dsp:cNvSpPr/>
      </dsp:nvSpPr>
      <dsp:spPr>
        <a:xfrm>
          <a:off x="1548030" y="2303762"/>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‘Reading for Pleasure’ Open University </a:t>
          </a:r>
          <a:endParaRPr lang="en-GB" sz="1600" kern="1200" dirty="0"/>
        </a:p>
      </dsp:txBody>
      <dsp:txXfrm>
        <a:off x="1548030" y="2303762"/>
        <a:ext cx="2692921" cy="841537"/>
      </dsp:txXfrm>
    </dsp:sp>
    <dsp:sp modelId="{8405203E-A373-446B-B797-D9811342F17F}">
      <dsp:nvSpPr>
        <dsp:cNvPr id="0" name=""/>
        <dsp:cNvSpPr/>
      </dsp:nvSpPr>
      <dsp:spPr>
        <a:xfrm>
          <a:off x="1435825" y="2182206"/>
          <a:ext cx="589076" cy="8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2DCA-0081-4D76-BDF4-141D62C47F1E}">
      <dsp:nvSpPr>
        <dsp:cNvPr id="0" name=""/>
        <dsp:cNvSpPr/>
      </dsp:nvSpPr>
      <dsp:spPr>
        <a:xfrm>
          <a:off x="1548030" y="184957"/>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CELT Learning &amp; Teaching Framework</a:t>
          </a:r>
          <a:endParaRPr lang="en-GB" sz="1900" kern="1200" dirty="0"/>
        </a:p>
      </dsp:txBody>
      <dsp:txXfrm>
        <a:off x="1548030" y="184957"/>
        <a:ext cx="2692921" cy="841537"/>
      </dsp:txXfrm>
    </dsp:sp>
    <dsp:sp modelId="{2B38E867-D7B4-4C73-8862-007C7465B801}">
      <dsp:nvSpPr>
        <dsp:cNvPr id="0" name=""/>
        <dsp:cNvSpPr/>
      </dsp:nvSpPr>
      <dsp:spPr>
        <a:xfrm>
          <a:off x="1435825" y="63401"/>
          <a:ext cx="589076" cy="8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53B664C-10DD-44AA-AD57-29D00C4C2E36}">
      <dsp:nvSpPr>
        <dsp:cNvPr id="0" name=""/>
        <dsp:cNvSpPr/>
      </dsp:nvSpPr>
      <dsp:spPr>
        <a:xfrm>
          <a:off x="1548030" y="1244359"/>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Instructional Rounds</a:t>
          </a:r>
          <a:endParaRPr lang="en-GB" sz="1900" kern="1200" dirty="0"/>
        </a:p>
      </dsp:txBody>
      <dsp:txXfrm>
        <a:off x="1548030" y="1244359"/>
        <a:ext cx="2692921" cy="841537"/>
      </dsp:txXfrm>
    </dsp:sp>
    <dsp:sp modelId="{35DCE1B4-5B99-4135-9898-CF7975A00584}">
      <dsp:nvSpPr>
        <dsp:cNvPr id="0" name=""/>
        <dsp:cNvSpPr/>
      </dsp:nvSpPr>
      <dsp:spPr>
        <a:xfrm>
          <a:off x="1435825" y="1122804"/>
          <a:ext cx="589076" cy="8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B884A-0BDC-46F0-9829-5B5D71F96780}">
      <dsp:nvSpPr>
        <dsp:cNvPr id="0" name=""/>
        <dsp:cNvSpPr/>
      </dsp:nvSpPr>
      <dsp:spPr>
        <a:xfrm>
          <a:off x="1548030" y="2303762"/>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Metacognition &amp; Self-regulation</a:t>
          </a:r>
          <a:endParaRPr lang="en-GB" sz="1900" kern="1200" dirty="0"/>
        </a:p>
      </dsp:txBody>
      <dsp:txXfrm>
        <a:off x="1548030" y="2303762"/>
        <a:ext cx="2692921" cy="841537"/>
      </dsp:txXfrm>
    </dsp:sp>
    <dsp:sp modelId="{8405203E-A373-446B-B797-D9811342F17F}">
      <dsp:nvSpPr>
        <dsp:cNvPr id="0" name=""/>
        <dsp:cNvSpPr/>
      </dsp:nvSpPr>
      <dsp:spPr>
        <a:xfrm>
          <a:off x="1439471" y="2182825"/>
          <a:ext cx="589076" cy="8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22DCA-0081-4D76-BDF4-141D62C47F1E}">
      <dsp:nvSpPr>
        <dsp:cNvPr id="0" name=""/>
        <dsp:cNvSpPr/>
      </dsp:nvSpPr>
      <dsp:spPr>
        <a:xfrm>
          <a:off x="1548030" y="184957"/>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Coaching for Progress</a:t>
          </a:r>
          <a:endParaRPr lang="en-GB" sz="2300" kern="1200" dirty="0"/>
        </a:p>
      </dsp:txBody>
      <dsp:txXfrm>
        <a:off x="1548030" y="184957"/>
        <a:ext cx="2692921" cy="841537"/>
      </dsp:txXfrm>
    </dsp:sp>
    <dsp:sp modelId="{2B38E867-D7B4-4C73-8862-007C7465B801}">
      <dsp:nvSpPr>
        <dsp:cNvPr id="0" name=""/>
        <dsp:cNvSpPr/>
      </dsp:nvSpPr>
      <dsp:spPr>
        <a:xfrm>
          <a:off x="1435825" y="63401"/>
          <a:ext cx="589076" cy="8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E53B664C-10DD-44AA-AD57-29D00C4C2E36}">
      <dsp:nvSpPr>
        <dsp:cNvPr id="0" name=""/>
        <dsp:cNvSpPr/>
      </dsp:nvSpPr>
      <dsp:spPr>
        <a:xfrm>
          <a:off x="1548030" y="1244359"/>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Research: Case Studies</a:t>
          </a:r>
          <a:endParaRPr lang="en-GB" sz="2300" kern="1200" dirty="0"/>
        </a:p>
      </dsp:txBody>
      <dsp:txXfrm>
        <a:off x="1548030" y="1244359"/>
        <a:ext cx="2692921" cy="841537"/>
      </dsp:txXfrm>
    </dsp:sp>
    <dsp:sp modelId="{35DCE1B4-5B99-4135-9898-CF7975A00584}">
      <dsp:nvSpPr>
        <dsp:cNvPr id="0" name=""/>
        <dsp:cNvSpPr/>
      </dsp:nvSpPr>
      <dsp:spPr>
        <a:xfrm>
          <a:off x="1435825" y="1122804"/>
          <a:ext cx="589076" cy="8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B884A-0BDC-46F0-9829-5B5D71F96780}">
      <dsp:nvSpPr>
        <dsp:cNvPr id="0" name=""/>
        <dsp:cNvSpPr/>
      </dsp:nvSpPr>
      <dsp:spPr>
        <a:xfrm>
          <a:off x="1548030" y="2303762"/>
          <a:ext cx="2692921" cy="84153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0002"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Pupil Voice</a:t>
          </a:r>
          <a:endParaRPr lang="en-GB" sz="2300" kern="1200" dirty="0"/>
        </a:p>
      </dsp:txBody>
      <dsp:txXfrm>
        <a:off x="1548030" y="2303762"/>
        <a:ext cx="2692921" cy="841537"/>
      </dsp:txXfrm>
    </dsp:sp>
    <dsp:sp modelId="{8405203E-A373-446B-B797-D9811342F17F}">
      <dsp:nvSpPr>
        <dsp:cNvPr id="0" name=""/>
        <dsp:cNvSpPr/>
      </dsp:nvSpPr>
      <dsp:spPr>
        <a:xfrm>
          <a:off x="1439471" y="2182825"/>
          <a:ext cx="589076" cy="8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B884A-0BDC-46F0-9829-5B5D71F96780}">
      <dsp:nvSpPr>
        <dsp:cNvPr id="0" name=""/>
        <dsp:cNvSpPr/>
      </dsp:nvSpPr>
      <dsp:spPr>
        <a:xfrm>
          <a:off x="111788" y="341744"/>
          <a:ext cx="2682933" cy="838416"/>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67888"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Metacognition &amp; Self-regulation</a:t>
          </a:r>
          <a:endParaRPr lang="en-GB" sz="2300" kern="1200" dirty="0"/>
        </a:p>
      </dsp:txBody>
      <dsp:txXfrm>
        <a:off x="111788" y="341744"/>
        <a:ext cx="2682933" cy="838416"/>
      </dsp:txXfrm>
    </dsp:sp>
    <dsp:sp modelId="{8405203E-A373-446B-B797-D9811342F17F}">
      <dsp:nvSpPr>
        <dsp:cNvPr id="0" name=""/>
        <dsp:cNvSpPr/>
      </dsp:nvSpPr>
      <dsp:spPr>
        <a:xfrm>
          <a:off x="3632" y="221255"/>
          <a:ext cx="586891" cy="880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9A07EC-B62B-48E0-AF30-CC9897EA9828}" type="datetimeFigureOut">
              <a:rPr lang="en-GB" smtClean="0"/>
              <a:t>08/06/2021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A5A7E-256A-4477-B5D4-8ADA4F2BB3BB}" type="slidenum">
              <a:rPr lang="en-GB" smtClean="0"/>
              <a:t>‹#›</a:t>
            </a:fld>
            <a:endParaRPr lang="en-GB"/>
          </a:p>
        </p:txBody>
      </p:sp>
    </p:spTree>
    <p:extLst>
      <p:ext uri="{BB962C8B-B14F-4D97-AF65-F5344CB8AC3E}">
        <p14:creationId xmlns:p14="http://schemas.microsoft.com/office/powerpoint/2010/main" val="44926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19D7D7-070F-43D8-AEC7-E4E5B4995650}" type="slidenum">
              <a:rPr lang="en-GB" altLang="en-GB" smtClean="0"/>
              <a:t>1</a:t>
            </a:fld>
            <a:endParaRPr lang="en-GB" altLang="en-GB"/>
          </a:p>
        </p:txBody>
      </p:sp>
    </p:spTree>
    <p:extLst>
      <p:ext uri="{BB962C8B-B14F-4D97-AF65-F5344CB8AC3E}">
        <p14:creationId xmlns:p14="http://schemas.microsoft.com/office/powerpoint/2010/main" val="103618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469" name="Google Shape;46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Calibri"/>
              <a:buNone/>
            </a:pPr>
            <a:endParaRPr sz="1200" dirty="0">
              <a:solidFill>
                <a:schemeClr val="dk1"/>
              </a:solidFill>
              <a:latin typeface="Calibri"/>
              <a:ea typeface="Calibri"/>
              <a:cs typeface="Calibri"/>
              <a:sym typeface="Calibri"/>
            </a:endParaRPr>
          </a:p>
        </p:txBody>
      </p:sp>
      <p:sp>
        <p:nvSpPr>
          <p:cNvPr id="476" name="Google Shape;47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GB"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1ACE3C-C2D1-9B4B-9960-C52FD97BD70E}" type="slidenum">
              <a:rPr lang="en-US" smtClean="0"/>
              <a:t>13</a:t>
            </a:fld>
            <a:endParaRPr lang="en-US"/>
          </a:p>
        </p:txBody>
      </p:sp>
    </p:spTree>
    <p:extLst>
      <p:ext uri="{BB962C8B-B14F-4D97-AF65-F5344CB8AC3E}">
        <p14:creationId xmlns:p14="http://schemas.microsoft.com/office/powerpoint/2010/main" val="215516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EA5A7E-256A-4477-B5D4-8ADA4F2BB3BB}" type="slidenum">
              <a:rPr lang="en-GB" smtClean="0"/>
              <a:t>14</a:t>
            </a:fld>
            <a:endParaRPr lang="en-GB"/>
          </a:p>
        </p:txBody>
      </p:sp>
    </p:spTree>
    <p:extLst>
      <p:ext uri="{BB962C8B-B14F-4D97-AF65-F5344CB8AC3E}">
        <p14:creationId xmlns:p14="http://schemas.microsoft.com/office/powerpoint/2010/main" val="1740735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xfrm>
            <a:off x="381000" y="685800"/>
            <a:ext cx="6096000" cy="3429000"/>
          </a:xfrm>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endParaRPr/>
          </a:p>
        </p:txBody>
      </p:sp>
      <p:sp>
        <p:nvSpPr>
          <p:cNvPr id="279" name="Shape 27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time for them to individually write down their comments (5 mins) – since it does not appear to turn out well for Frank, they might read ‘good’ as ‘things that at least have the potential to be good’!</a:t>
            </a:r>
          </a:p>
          <a:p>
            <a:r>
              <a:rPr lang="en-GB" dirty="0"/>
              <a:t>, then discuss </a:t>
            </a:r>
          </a:p>
        </p:txBody>
      </p:sp>
      <p:sp>
        <p:nvSpPr>
          <p:cNvPr id="4" name="Slide Number Placeholder 3"/>
          <p:cNvSpPr>
            <a:spLocks noGrp="1"/>
          </p:cNvSpPr>
          <p:nvPr>
            <p:ph type="sldNum" sz="quarter" idx="5"/>
          </p:nvPr>
        </p:nvSpPr>
        <p:spPr/>
        <p:txBody>
          <a:bodyPr/>
          <a:lstStyle/>
          <a:p>
            <a:fld id="{83FDF755-7812-4A2E-849C-A0B1EAA3120B}" type="slidenum">
              <a:rPr lang="en-GB" smtClean="0"/>
              <a:t>22</a:t>
            </a:fld>
            <a:endParaRPr lang="en-GB"/>
          </a:p>
        </p:txBody>
      </p:sp>
    </p:spTree>
    <p:extLst>
      <p:ext uri="{BB962C8B-B14F-4D97-AF65-F5344CB8AC3E}">
        <p14:creationId xmlns:p14="http://schemas.microsoft.com/office/powerpoint/2010/main" val="86145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Either give time to read it or read it out</a:t>
            </a:r>
          </a:p>
        </p:txBody>
      </p:sp>
      <p:sp>
        <p:nvSpPr>
          <p:cNvPr id="4" name="Slide Number Placeholder 3"/>
          <p:cNvSpPr>
            <a:spLocks noGrp="1"/>
          </p:cNvSpPr>
          <p:nvPr>
            <p:ph type="sldNum" sz="quarter" idx="5"/>
          </p:nvPr>
        </p:nvSpPr>
        <p:spPr/>
        <p:txBody>
          <a:bodyPr/>
          <a:lstStyle/>
          <a:p>
            <a:fld id="{E6B03139-46F2-4FBD-8C5E-8537994E2C3D}" type="slidenum">
              <a:rPr lang="en-GB" smtClean="0"/>
              <a:t>23</a:t>
            </a:fld>
            <a:endParaRPr lang="en-GB"/>
          </a:p>
        </p:txBody>
      </p:sp>
    </p:spTree>
    <p:extLst>
      <p:ext uri="{BB962C8B-B14F-4D97-AF65-F5344CB8AC3E}">
        <p14:creationId xmlns:p14="http://schemas.microsoft.com/office/powerpoint/2010/main" val="132325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2</a:t>
            </a:fld>
            <a:endParaRPr lang="en-GB"/>
          </a:p>
        </p:txBody>
      </p:sp>
    </p:spTree>
    <p:extLst>
      <p:ext uri="{BB962C8B-B14F-4D97-AF65-F5344CB8AC3E}">
        <p14:creationId xmlns:p14="http://schemas.microsoft.com/office/powerpoint/2010/main" val="493460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3</a:t>
            </a:fld>
            <a:endParaRPr lang="en-GB"/>
          </a:p>
        </p:txBody>
      </p:sp>
    </p:spTree>
    <p:extLst>
      <p:ext uri="{BB962C8B-B14F-4D97-AF65-F5344CB8AC3E}">
        <p14:creationId xmlns:p14="http://schemas.microsoft.com/office/powerpoint/2010/main" val="260807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4</a:t>
            </a:fld>
            <a:endParaRPr lang="en-GB"/>
          </a:p>
        </p:txBody>
      </p:sp>
    </p:spTree>
    <p:extLst>
      <p:ext uri="{BB962C8B-B14F-4D97-AF65-F5344CB8AC3E}">
        <p14:creationId xmlns:p14="http://schemas.microsoft.com/office/powerpoint/2010/main" val="2282324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5</a:t>
            </a:fld>
            <a:endParaRPr lang="en-GB"/>
          </a:p>
        </p:txBody>
      </p:sp>
    </p:spTree>
    <p:extLst>
      <p:ext uri="{BB962C8B-B14F-4D97-AF65-F5344CB8AC3E}">
        <p14:creationId xmlns:p14="http://schemas.microsoft.com/office/powerpoint/2010/main" val="453600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6</a:t>
            </a:fld>
            <a:endParaRPr lang="en-GB"/>
          </a:p>
        </p:txBody>
      </p:sp>
    </p:spTree>
    <p:extLst>
      <p:ext uri="{BB962C8B-B14F-4D97-AF65-F5344CB8AC3E}">
        <p14:creationId xmlns:p14="http://schemas.microsoft.com/office/powerpoint/2010/main" val="2425021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7</a:t>
            </a:fld>
            <a:endParaRPr lang="en-GB"/>
          </a:p>
        </p:txBody>
      </p:sp>
    </p:spTree>
    <p:extLst>
      <p:ext uri="{BB962C8B-B14F-4D97-AF65-F5344CB8AC3E}">
        <p14:creationId xmlns:p14="http://schemas.microsoft.com/office/powerpoint/2010/main" val="313184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864138-853B-4CDD-803E-14296BA9BF66}" type="slidenum">
              <a:rPr lang="en-GB" smtClean="0"/>
              <a:t>8</a:t>
            </a:fld>
            <a:endParaRPr lang="en-GB"/>
          </a:p>
        </p:txBody>
      </p:sp>
    </p:spTree>
    <p:extLst>
      <p:ext uri="{BB962C8B-B14F-4D97-AF65-F5344CB8AC3E}">
        <p14:creationId xmlns:p14="http://schemas.microsoft.com/office/powerpoint/2010/main" val="4159281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notes"/>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7" name="Google Shape;4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E5E1-C133-4953-8A55-824BA5FBA7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91FEAD-3809-4816-9D3C-E0640BBC6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C747CD17-7924-4C4B-8330-1667A970B7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2F7209-659D-4B78-AE40-9099D7824859}"/>
              </a:ext>
            </a:extLst>
          </p:cNvPr>
          <p:cNvSpPr>
            <a:spLocks noGrp="1"/>
          </p:cNvSpPr>
          <p:nvPr>
            <p:ph type="sldNum" sz="quarter" idx="12"/>
          </p:nvPr>
        </p:nvSpPr>
        <p:spPr/>
        <p:txBody>
          <a:bodyPr/>
          <a:lstStyle/>
          <a:p>
            <a:fld id="{5D7EE750-279D-462A-AAA1-F9D4262F2E30}" type="slidenum">
              <a:rPr lang="en-GB" smtClean="0"/>
              <a:t>‹#›</a:t>
            </a:fld>
            <a:endParaRPr lang="en-GB"/>
          </a:p>
        </p:txBody>
      </p:sp>
      <p:cxnSp>
        <p:nvCxnSpPr>
          <p:cNvPr id="8" name="Straight Connector 7">
            <a:extLst>
              <a:ext uri="{FF2B5EF4-FFF2-40B4-BE49-F238E27FC236}">
                <a16:creationId xmlns:a16="http://schemas.microsoft.com/office/drawing/2014/main" id="{1E490BC2-5A1D-440C-9DBC-56460F425737}"/>
              </a:ext>
            </a:extLst>
          </p:cNvPr>
          <p:cNvCxnSpPr/>
          <p:nvPr userDrawn="1"/>
        </p:nvCxnSpPr>
        <p:spPr>
          <a:xfrm>
            <a:off x="0" y="5977719"/>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61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42F1-841F-4A14-A9C6-E20487BC28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179C54-2EEE-4F44-A332-75D43E1A99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A881B0-C120-49B4-AC16-0BBBBD77715D}"/>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5" name="Footer Placeholder 4">
            <a:extLst>
              <a:ext uri="{FF2B5EF4-FFF2-40B4-BE49-F238E27FC236}">
                <a16:creationId xmlns:a16="http://schemas.microsoft.com/office/drawing/2014/main" id="{A83C263D-141F-4D07-8F96-5EB2C19A5D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B20898-C719-49DA-B8BE-51D0D39CC961}"/>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50112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6CAD6-6D77-4250-8DAF-F1D373CD1BC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BFBFB6-5A7C-4262-B776-1324714C835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C93056-3B5C-4D61-8B9B-B26976E17957}"/>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5" name="Footer Placeholder 4">
            <a:extLst>
              <a:ext uri="{FF2B5EF4-FFF2-40B4-BE49-F238E27FC236}">
                <a16:creationId xmlns:a16="http://schemas.microsoft.com/office/drawing/2014/main" id="{8CA1971B-7C36-4286-BB07-D834B75ADD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F650F9-E0F4-4F68-8E67-B81C6FB73482}"/>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205362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463946" y="6224224"/>
            <a:ext cx="273654" cy="264253"/>
          </a:xfrm>
          <a:prstGeom prst="rect">
            <a:avLst/>
          </a:prstGeom>
        </p:spPr>
        <p:txBody>
          <a:bodyPr/>
          <a:lstStyle>
            <a:lvl1pPr>
              <a:defRPr>
                <a:solidFill>
                  <a:srgbClr val="000000"/>
                </a:solidFill>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15996320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255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13"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g"/>
          <p:cNvSpPr>
            <a:spLocks noGrp="1"/>
          </p:cNvSpPr>
          <p:nvPr>
            <p:ph type="pic" idx="14"/>
          </p:nvPr>
        </p:nvSpPr>
        <p:spPr>
          <a:xfrm>
            <a:off x="6096000" y="-203633"/>
            <a:ext cx="5458437" cy="7277916"/>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925634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BB5F-F52B-4F68-88E4-E5689FB6BE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5AED32-83B6-4B22-8E03-F76E8103D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0E7E6C-F6B1-4A9D-A97E-2F1EC8352B4A}"/>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5" name="Footer Placeholder 4">
            <a:extLst>
              <a:ext uri="{FF2B5EF4-FFF2-40B4-BE49-F238E27FC236}">
                <a16:creationId xmlns:a16="http://schemas.microsoft.com/office/drawing/2014/main" id="{CC54C49C-7728-4D61-9417-F974139850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DC1356-2C91-4892-BE10-F5EE04D934B7}"/>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2723748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33C3-672B-4BE6-B448-EEDD4F7B1E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8845D1-0F4A-4A52-A74A-49B202FC9F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4D6D33-804B-4975-B48C-7AD77AB8EC1C}"/>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5" name="Footer Placeholder 4">
            <a:extLst>
              <a:ext uri="{FF2B5EF4-FFF2-40B4-BE49-F238E27FC236}">
                <a16:creationId xmlns:a16="http://schemas.microsoft.com/office/drawing/2014/main" id="{4126D80A-0CF4-460A-8739-B03523DDB4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9352B-E3CF-4829-9308-56B6F9FC97C6}"/>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921793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002E2-9566-47D0-81F4-1E0D35A491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4D8565-8F1C-42F3-9030-19AC62A59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227256-C76E-4B6F-973C-F1AC23B14769}"/>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5" name="Footer Placeholder 4">
            <a:extLst>
              <a:ext uri="{FF2B5EF4-FFF2-40B4-BE49-F238E27FC236}">
                <a16:creationId xmlns:a16="http://schemas.microsoft.com/office/drawing/2014/main" id="{40843E96-9F37-4FAC-AC1C-69811FD3C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FFE724-BA47-42E2-B531-67D3DAE8BB12}"/>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288300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4C1E-7056-4F9D-91C5-822435BF36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83864-2A7E-4744-BB3E-DD6CEEA1A3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CC57F1-CE6F-40C3-9B43-1CD5DE96C4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1EFAC5-54A3-4690-81BA-A8CC8B07A4FD}"/>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6" name="Footer Placeholder 5">
            <a:extLst>
              <a:ext uri="{FF2B5EF4-FFF2-40B4-BE49-F238E27FC236}">
                <a16:creationId xmlns:a16="http://schemas.microsoft.com/office/drawing/2014/main" id="{3CBC42C8-5BE1-4FF0-A631-105360372E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7EB630-B997-42B7-8DB3-48EE29E9D22D}"/>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2134281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EF9EA-2586-47FB-A5AD-248688A0E3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0964C0-5BD5-43F8-9795-8E4AD60B7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3D0E43-3648-42D8-9EA0-A9DDCE62B4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A6BED-B131-47C2-8806-2C743B2D1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AD7915-CF11-4ED3-B4F0-B68B251286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337EC8-BB76-4A25-9413-6152F55AA586}"/>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8" name="Footer Placeholder 7">
            <a:extLst>
              <a:ext uri="{FF2B5EF4-FFF2-40B4-BE49-F238E27FC236}">
                <a16:creationId xmlns:a16="http://schemas.microsoft.com/office/drawing/2014/main" id="{87240FBA-4D9C-48A9-B356-2AB2C8724C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EE81A5D-6214-4B38-BC27-CF739D32614F}"/>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339540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D9E8-EE31-4666-BFD0-FFBD456DE6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915CFD-D218-49EF-BCD4-6732CBE493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01A2A-C922-43BE-8E6E-BCD6467A1D1E}"/>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5" name="Footer Placeholder 4">
            <a:extLst>
              <a:ext uri="{FF2B5EF4-FFF2-40B4-BE49-F238E27FC236}">
                <a16:creationId xmlns:a16="http://schemas.microsoft.com/office/drawing/2014/main" id="{57D3F0D0-AEA1-4ADC-B4CD-D1C7F4EF82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0263B2-E906-482A-9391-DCC2B35D230A}"/>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1178559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ACBF-2265-4DB6-9247-0BA090E66E9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2AB2F0-8993-4E37-BEA8-F7D46F69EBD6}"/>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4" name="Footer Placeholder 3">
            <a:extLst>
              <a:ext uri="{FF2B5EF4-FFF2-40B4-BE49-F238E27FC236}">
                <a16:creationId xmlns:a16="http://schemas.microsoft.com/office/drawing/2014/main" id="{35A8C220-B40B-4CB4-A908-832CB95CD6A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E8D332-0669-4318-B202-90ED1537E42B}"/>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3846604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DCD3C-DD60-4FB2-A8DE-E66DDE9AF284}"/>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3" name="Footer Placeholder 2">
            <a:extLst>
              <a:ext uri="{FF2B5EF4-FFF2-40B4-BE49-F238E27FC236}">
                <a16:creationId xmlns:a16="http://schemas.microsoft.com/office/drawing/2014/main" id="{301FDA70-3070-4639-A9F2-96E75767E1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FB3F6B-3C8F-47CE-86B9-E537E7CA6478}"/>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2023807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23BC1-4BB7-4B66-992C-8782389FB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2590DC-B974-48BC-A206-595AD266E0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31CCFE-4225-4DA1-B2B6-8ACE73269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04567-61B5-477F-AD8C-4062EC5AB80C}"/>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6" name="Footer Placeholder 5">
            <a:extLst>
              <a:ext uri="{FF2B5EF4-FFF2-40B4-BE49-F238E27FC236}">
                <a16:creationId xmlns:a16="http://schemas.microsoft.com/office/drawing/2014/main" id="{0E8DB764-B64E-47FA-A8CC-A2B8C28239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444F81-47FF-4740-9F3A-671072C2A4D0}"/>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3252626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C9380-5687-4481-ACF8-162180AC4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A3BB35-1921-4C06-9616-75A6F45A5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911F2E-B94C-4128-9CD7-2AFCA3EA0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B5DADF-8B40-48AE-B70F-5E9C52A5BE4D}"/>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6" name="Footer Placeholder 5">
            <a:extLst>
              <a:ext uri="{FF2B5EF4-FFF2-40B4-BE49-F238E27FC236}">
                <a16:creationId xmlns:a16="http://schemas.microsoft.com/office/drawing/2014/main" id="{03AF923F-5783-414D-A876-4FABDD9975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150A8C-3E04-4395-A95C-0F05A047890E}"/>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183165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D28F6-1E0C-42EF-B252-49D8199250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63B691-A9FC-40A3-A49A-A5074F5816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96D96B-F406-4FD6-975F-5DB845DE4120}"/>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5" name="Footer Placeholder 4">
            <a:extLst>
              <a:ext uri="{FF2B5EF4-FFF2-40B4-BE49-F238E27FC236}">
                <a16:creationId xmlns:a16="http://schemas.microsoft.com/office/drawing/2014/main" id="{5300028B-1E0F-4AFA-9E16-C628A6C50B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DB0393-1FB6-4543-A4F9-67FD85D7C84F}"/>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212848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0D17E8-93CE-4450-8C56-79699E0F9A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B8FFF-620D-480D-852C-CE3C58F404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5E4DA4-DAC7-4690-8A2A-9913DFCA4F1E}"/>
              </a:ext>
            </a:extLst>
          </p:cNvPr>
          <p:cNvSpPr>
            <a:spLocks noGrp="1"/>
          </p:cNvSpPr>
          <p:nvPr>
            <p:ph type="dt" sz="half" idx="10"/>
          </p:nvPr>
        </p:nvSpPr>
        <p:spPr/>
        <p:txBody>
          <a:bodyPr/>
          <a:lstStyle/>
          <a:p>
            <a:fld id="{26121BA3-F707-4F68-940E-1E15DD8373FB}" type="datetimeFigureOut">
              <a:rPr lang="en-GB" smtClean="0"/>
              <a:t>08/06/2021</a:t>
            </a:fld>
            <a:endParaRPr lang="en-GB"/>
          </a:p>
        </p:txBody>
      </p:sp>
      <p:sp>
        <p:nvSpPr>
          <p:cNvPr id="5" name="Footer Placeholder 4">
            <a:extLst>
              <a:ext uri="{FF2B5EF4-FFF2-40B4-BE49-F238E27FC236}">
                <a16:creationId xmlns:a16="http://schemas.microsoft.com/office/drawing/2014/main" id="{4B683D46-E077-49D8-9A2E-AD78233A9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606C01-03AF-44CE-B03F-956E70C33FBC}"/>
              </a:ext>
            </a:extLst>
          </p:cNvPr>
          <p:cNvSpPr>
            <a:spLocks noGrp="1"/>
          </p:cNvSpPr>
          <p:nvPr>
            <p:ph type="sldNum" sz="quarter" idx="12"/>
          </p:nvPr>
        </p:nvSpPr>
        <p:spPr/>
        <p:txBody>
          <a:bodyPr/>
          <a:lstStyle/>
          <a:p>
            <a:fld id="{D19393F5-0743-4ECD-BCA8-8D8DE34EF256}" type="slidenum">
              <a:rPr lang="en-GB" smtClean="0"/>
              <a:t>‹#›</a:t>
            </a:fld>
            <a:endParaRPr lang="en-GB"/>
          </a:p>
        </p:txBody>
      </p:sp>
    </p:spTree>
    <p:extLst>
      <p:ext uri="{BB962C8B-B14F-4D97-AF65-F5344CB8AC3E}">
        <p14:creationId xmlns:p14="http://schemas.microsoft.com/office/powerpoint/2010/main" val="40346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2501-49D8-4A20-9309-AE04E62B65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0C8405-49EA-4AAB-B6B1-6241EED2C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E235D8-9C19-4824-9BB8-AA36C4CD6AC7}"/>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5" name="Footer Placeholder 4">
            <a:extLst>
              <a:ext uri="{FF2B5EF4-FFF2-40B4-BE49-F238E27FC236}">
                <a16:creationId xmlns:a16="http://schemas.microsoft.com/office/drawing/2014/main" id="{5883BA29-1EAC-49DF-A0B4-FAF0BFA5F5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2FFE99-84B5-4439-A528-661486879361}"/>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2863328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671D-E5EF-4C0F-8D3A-2619F46FE5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48852C-9819-4B2A-B7DD-188BCAE9BF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01A58B-E348-4427-B704-7D1577972E7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56B207-2F0E-402E-A333-E40EBD47E805}"/>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6" name="Footer Placeholder 5">
            <a:extLst>
              <a:ext uri="{FF2B5EF4-FFF2-40B4-BE49-F238E27FC236}">
                <a16:creationId xmlns:a16="http://schemas.microsoft.com/office/drawing/2014/main" id="{FDD2DE61-6FD6-4FD9-8010-D7D90C999A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9A70E6-EE70-487E-9FDE-0F0A192E3AB5}"/>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177929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5F1A-E43A-4B59-87D9-DBC981EDFC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54AEE1-B9B8-4F7D-BAB0-DB4897E0A7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2FDC62-2C55-46A7-B67C-B1380F928D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BD0A940-D396-4BCD-84AA-FA10C359D1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3D5662-5C92-4E32-B49F-7E6E2A496E7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677C7A-02FF-441C-AE09-4F418050E4BE}"/>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8" name="Footer Placeholder 7">
            <a:extLst>
              <a:ext uri="{FF2B5EF4-FFF2-40B4-BE49-F238E27FC236}">
                <a16:creationId xmlns:a16="http://schemas.microsoft.com/office/drawing/2014/main" id="{23D54BCA-E000-4B84-A630-38CEB4DBCF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DDF589-631D-44E3-9677-27B5FE45ACC5}"/>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2317730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C10F-DFAB-43B5-B585-FEDA9A0001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FE7425-270D-4B71-9EEF-9494F68674FC}"/>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4" name="Footer Placeholder 3">
            <a:extLst>
              <a:ext uri="{FF2B5EF4-FFF2-40B4-BE49-F238E27FC236}">
                <a16:creationId xmlns:a16="http://schemas.microsoft.com/office/drawing/2014/main" id="{B9741340-053D-4336-A8A2-6F473D8832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84C890-3464-430D-9DC2-BC2D74497473}"/>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163103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4400C4-9983-416E-8624-A0D67FBBA7B6}"/>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3" name="Footer Placeholder 2">
            <a:extLst>
              <a:ext uri="{FF2B5EF4-FFF2-40B4-BE49-F238E27FC236}">
                <a16:creationId xmlns:a16="http://schemas.microsoft.com/office/drawing/2014/main" id="{32370C2A-6A50-4115-A78D-B85E42BC47A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2222E51-B742-4B5E-938B-DDBC50DBF7F1}"/>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359372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A6E4-1E7E-4FFE-AD92-7AF70543A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DA1712-B2E8-4A6C-98E7-CFF4D117B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9E7583-B53B-49F4-A58A-7A94E7AE8D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C0F6C2-364F-45E9-A97D-FF71FB715A5E}"/>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6" name="Footer Placeholder 5">
            <a:extLst>
              <a:ext uri="{FF2B5EF4-FFF2-40B4-BE49-F238E27FC236}">
                <a16:creationId xmlns:a16="http://schemas.microsoft.com/office/drawing/2014/main" id="{0B57D3D8-7FF0-4BB7-A4E3-C4C9E6673E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B33C1D-58F4-44BC-B8D7-7ACDE120F67E}"/>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99545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634C-4E4E-49F5-B271-955343541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7670A-E5B3-4BD0-89F5-ED05A4D101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DAB08F-E461-4BDF-A8D0-7ED16915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EBDBF8-0B88-4BDA-B608-C407D60FD61B}"/>
              </a:ext>
            </a:extLst>
          </p:cNvPr>
          <p:cNvSpPr>
            <a:spLocks noGrp="1"/>
          </p:cNvSpPr>
          <p:nvPr>
            <p:ph type="dt" sz="half" idx="10"/>
          </p:nvPr>
        </p:nvSpPr>
        <p:spPr>
          <a:xfrm>
            <a:off x="838200" y="6356350"/>
            <a:ext cx="2743200" cy="365125"/>
          </a:xfrm>
          <a:prstGeom prst="rect">
            <a:avLst/>
          </a:prstGeom>
        </p:spPr>
        <p:txBody>
          <a:bodyPr/>
          <a:lstStyle/>
          <a:p>
            <a:fld id="{FB88FEF1-805F-41B2-984C-954294FD919E}" type="datetimeFigureOut">
              <a:rPr lang="en-GB" smtClean="0"/>
              <a:t>08/06/2021</a:t>
            </a:fld>
            <a:endParaRPr lang="en-GB"/>
          </a:p>
        </p:txBody>
      </p:sp>
      <p:sp>
        <p:nvSpPr>
          <p:cNvPr id="6" name="Footer Placeholder 5">
            <a:extLst>
              <a:ext uri="{FF2B5EF4-FFF2-40B4-BE49-F238E27FC236}">
                <a16:creationId xmlns:a16="http://schemas.microsoft.com/office/drawing/2014/main" id="{DDE86307-C010-4AA8-B951-31695CA200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8DADB-BEF4-4F3D-9E9B-BE4B693AB6F5}"/>
              </a:ext>
            </a:extLst>
          </p:cNvPr>
          <p:cNvSpPr>
            <a:spLocks noGrp="1"/>
          </p:cNvSpPr>
          <p:nvPr>
            <p:ph type="sldNum" sz="quarter" idx="12"/>
          </p:nvPr>
        </p:nvSpPr>
        <p:spPr/>
        <p:txBody>
          <a:bodyPr/>
          <a:lstStyle/>
          <a:p>
            <a:fld id="{5D7EE750-279D-462A-AAA1-F9D4262F2E30}" type="slidenum">
              <a:rPr lang="en-GB" smtClean="0"/>
              <a:t>‹#›</a:t>
            </a:fld>
            <a:endParaRPr lang="en-GB"/>
          </a:p>
        </p:txBody>
      </p:sp>
    </p:spTree>
    <p:extLst>
      <p:ext uri="{BB962C8B-B14F-4D97-AF65-F5344CB8AC3E}">
        <p14:creationId xmlns:p14="http://schemas.microsoft.com/office/powerpoint/2010/main" val="240657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B06EFB-4B58-4548-851B-76B8D3C3F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197357-94C7-48A4-A569-3115C79F7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141EC6F-5429-4F5F-A74D-A0F066D82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F5E921-3D55-4CA1-ABEC-EDB6B15619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EE750-279D-462A-AAA1-F9D4262F2E30}" type="slidenum">
              <a:rPr lang="en-GB" smtClean="0"/>
              <a:t>‹#›</a:t>
            </a:fld>
            <a:endParaRPr lang="en-GB"/>
          </a:p>
        </p:txBody>
      </p:sp>
      <p:pic>
        <p:nvPicPr>
          <p:cNvPr id="7" name="Picture 3" descr="Picture 3">
            <a:extLst>
              <a:ext uri="{FF2B5EF4-FFF2-40B4-BE49-F238E27FC236}">
                <a16:creationId xmlns:a16="http://schemas.microsoft.com/office/drawing/2014/main" id="{00755F5B-8528-4362-93FC-95931D7DFE24}"/>
              </a:ext>
            </a:extLst>
          </p:cNvPr>
          <p:cNvPicPr>
            <a:picLocks noChangeAspect="1"/>
          </p:cNvPicPr>
          <p:nvPr userDrawn="1"/>
        </p:nvPicPr>
        <p:blipFill>
          <a:blip r:embed="rId16"/>
          <a:stretch>
            <a:fillRect/>
          </a:stretch>
        </p:blipFill>
        <p:spPr>
          <a:xfrm>
            <a:off x="10346888" y="6024675"/>
            <a:ext cx="830159" cy="830159"/>
          </a:xfrm>
          <a:prstGeom prst="rect">
            <a:avLst/>
          </a:prstGeom>
          <a:ln w="12700">
            <a:miter lim="400000"/>
          </a:ln>
        </p:spPr>
      </p:pic>
      <p:pic>
        <p:nvPicPr>
          <p:cNvPr id="8" name="Picture 7" descr="Picture 7">
            <a:extLst>
              <a:ext uri="{FF2B5EF4-FFF2-40B4-BE49-F238E27FC236}">
                <a16:creationId xmlns:a16="http://schemas.microsoft.com/office/drawing/2014/main" id="{99F13377-0AEE-4711-A775-8D8B788E70CA}"/>
              </a:ext>
            </a:extLst>
          </p:cNvPr>
          <p:cNvPicPr>
            <a:picLocks noChangeAspect="1"/>
          </p:cNvPicPr>
          <p:nvPr userDrawn="1"/>
        </p:nvPicPr>
        <p:blipFill>
          <a:blip r:embed="rId17"/>
          <a:stretch>
            <a:fillRect/>
          </a:stretch>
        </p:blipFill>
        <p:spPr>
          <a:xfrm>
            <a:off x="722537" y="6091542"/>
            <a:ext cx="1760194" cy="696427"/>
          </a:xfrm>
          <a:prstGeom prst="rect">
            <a:avLst/>
          </a:prstGeom>
          <a:ln w="12700">
            <a:miter lim="400000"/>
          </a:ln>
        </p:spPr>
      </p:pic>
      <p:pic>
        <p:nvPicPr>
          <p:cNvPr id="9" name="Picture 8" descr="Cornwall Education Learning Trust">
            <a:extLst>
              <a:ext uri="{FF2B5EF4-FFF2-40B4-BE49-F238E27FC236}">
                <a16:creationId xmlns:a16="http://schemas.microsoft.com/office/drawing/2014/main" id="{1F680BD3-FCC8-463C-B6B3-7ADAA2844E94}"/>
              </a:ext>
            </a:extLst>
          </p:cNvPr>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038600" y="6111362"/>
            <a:ext cx="3892968" cy="676607"/>
          </a:xfrm>
          <a:prstGeom prst="rect">
            <a:avLst/>
          </a:prstGeom>
          <a:noFill/>
          <a:ln>
            <a:noFill/>
          </a:ln>
        </p:spPr>
      </p:pic>
      <p:cxnSp>
        <p:nvCxnSpPr>
          <p:cNvPr id="10" name="Straight Connector 9">
            <a:extLst>
              <a:ext uri="{FF2B5EF4-FFF2-40B4-BE49-F238E27FC236}">
                <a16:creationId xmlns:a16="http://schemas.microsoft.com/office/drawing/2014/main" id="{84452416-E1BF-4BC3-ADCC-FDC3EB0DD003}"/>
              </a:ext>
            </a:extLst>
          </p:cNvPr>
          <p:cNvCxnSpPr/>
          <p:nvPr userDrawn="1"/>
        </p:nvCxnSpPr>
        <p:spPr>
          <a:xfrm>
            <a:off x="0" y="5977719"/>
            <a:ext cx="12192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946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EE0793-BAD4-4BA5-A4DE-6030C930D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ECDA51-D431-4DEE-BA5F-10F23536C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956FDE-1786-4EFC-ABD2-D0CE321B61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21BA3-F707-4F68-940E-1E15DD8373FB}" type="datetimeFigureOut">
              <a:rPr lang="en-GB" smtClean="0"/>
              <a:t>08/06/2021</a:t>
            </a:fld>
            <a:endParaRPr lang="en-GB"/>
          </a:p>
        </p:txBody>
      </p:sp>
      <p:sp>
        <p:nvSpPr>
          <p:cNvPr id="5" name="Footer Placeholder 4">
            <a:extLst>
              <a:ext uri="{FF2B5EF4-FFF2-40B4-BE49-F238E27FC236}">
                <a16:creationId xmlns:a16="http://schemas.microsoft.com/office/drawing/2014/main" id="{6000FB1B-99DC-45D7-BFCB-B89DCD66F9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D81AA2-A36E-42F8-9298-D0A456694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393F5-0743-4ECD-BCA8-8D8DE34EF256}" type="slidenum">
              <a:rPr lang="en-GB" smtClean="0"/>
              <a:t>‹#›</a:t>
            </a:fld>
            <a:endParaRPr lang="en-GB"/>
          </a:p>
        </p:txBody>
      </p:sp>
    </p:spTree>
    <p:extLst>
      <p:ext uri="{BB962C8B-B14F-4D97-AF65-F5344CB8AC3E}">
        <p14:creationId xmlns:p14="http://schemas.microsoft.com/office/powerpoint/2010/main" val="428750268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46.jp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tmp"/><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Layout" Target="../diagrams/layout1.xml"/><Relationship Id="rId11" Type="http://schemas.openxmlformats.org/officeDocument/2006/relationships/image" Target="../media/image15.png"/><Relationship Id="rId5" Type="http://schemas.openxmlformats.org/officeDocument/2006/relationships/diagramData" Target="../diagrams/data1.xml"/><Relationship Id="rId10" Type="http://schemas.openxmlformats.org/officeDocument/2006/relationships/image" Target="../media/image14.png"/><Relationship Id="rId4" Type="http://schemas.openxmlformats.org/officeDocument/2006/relationships/image" Target="../media/image7.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diagramColors" Target="../diagrams/colors2.xml"/><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QuickStyle" Target="../diagrams/quickStyle2.xml"/><Relationship Id="rId11" Type="http://schemas.openxmlformats.org/officeDocument/2006/relationships/image" Target="../media/image25.png"/><Relationship Id="rId5" Type="http://schemas.openxmlformats.org/officeDocument/2006/relationships/diagramLayout" Target="../diagrams/layout2.xml"/><Relationship Id="rId10" Type="http://schemas.openxmlformats.org/officeDocument/2006/relationships/image" Target="../media/image24.png"/><Relationship Id="rId4" Type="http://schemas.openxmlformats.org/officeDocument/2006/relationships/diagramData" Target="../diagrams/data2.xml"/><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QuickStyle" Target="../diagrams/quickStyle3.xml"/><Relationship Id="rId11" Type="http://schemas.openxmlformats.org/officeDocument/2006/relationships/image" Target="../media/image27.png"/><Relationship Id="rId5" Type="http://schemas.openxmlformats.org/officeDocument/2006/relationships/diagramLayout" Target="../diagrams/layout3.xml"/><Relationship Id="rId10" Type="http://schemas.openxmlformats.org/officeDocument/2006/relationships/image" Target="../media/image26.png"/><Relationship Id="rId4" Type="http://schemas.openxmlformats.org/officeDocument/2006/relationships/diagramData" Target="../diagrams/data3.xml"/><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8.png"/><Relationship Id="rId3" Type="http://schemas.openxmlformats.org/officeDocument/2006/relationships/image" Target="../media/image5.png"/><Relationship Id="rId7" Type="http://schemas.openxmlformats.org/officeDocument/2006/relationships/diagramColors" Target="../diagrams/colors4.xml"/><Relationship Id="rId12"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QuickStyle" Target="../diagrams/quickStyle4.xml"/><Relationship Id="rId11" Type="http://schemas.openxmlformats.org/officeDocument/2006/relationships/image" Target="../media/image26.png"/><Relationship Id="rId5" Type="http://schemas.openxmlformats.org/officeDocument/2006/relationships/diagramLayout" Target="../diagrams/layout4.xml"/><Relationship Id="rId10" Type="http://schemas.openxmlformats.org/officeDocument/2006/relationships/image" Target="../media/image24.png"/><Relationship Id="rId4" Type="http://schemas.openxmlformats.org/officeDocument/2006/relationships/diagramData" Target="../diagrams/data4.xml"/><Relationship Id="rId9" Type="http://schemas.openxmlformats.org/officeDocument/2006/relationships/image" Target="../media/image23.png"/><Relationship Id="rId1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388F52-232B-4837-A414-CA9B92507807}"/>
              </a:ext>
            </a:extLst>
          </p:cNvPr>
          <p:cNvSpPr/>
          <p:nvPr/>
        </p:nvSpPr>
        <p:spPr>
          <a:xfrm>
            <a:off x="0" y="5650173"/>
            <a:ext cx="12192000" cy="1207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9DCC58F-2CE7-4E97-82F8-BB0BF4BA2689}"/>
              </a:ext>
            </a:extLst>
          </p:cNvPr>
          <p:cNvSpPr/>
          <p:nvPr/>
        </p:nvSpPr>
        <p:spPr>
          <a:xfrm>
            <a:off x="5131558" y="0"/>
            <a:ext cx="7060442" cy="6858001"/>
          </a:xfrm>
          <a:prstGeom prst="rect">
            <a:avLst/>
          </a:prstGeom>
          <a:solidFill>
            <a:srgbClr val="F57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Google Shape;71;p18"/>
          <p:cNvSpPr txBox="1"/>
          <p:nvPr/>
        </p:nvSpPr>
        <p:spPr>
          <a:xfrm>
            <a:off x="5242561" y="622565"/>
            <a:ext cx="6949439" cy="2554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a:spAutoFit/>
          </a:bodyPr>
          <a:lstStyle>
            <a:lvl1pPr>
              <a:defRPr sz="5400">
                <a:solidFill>
                  <a:srgbClr val="FFFFFF"/>
                </a:solidFill>
                <a:latin typeface="Arial"/>
                <a:ea typeface="Arial"/>
                <a:cs typeface="Arial"/>
                <a:sym typeface="Arial"/>
              </a:defRPr>
            </a:lvl1pPr>
          </a:lstStyle>
          <a:p>
            <a:r>
              <a:rPr lang="en-GB" sz="4000" b="1" dirty="0"/>
              <a:t>Taking a Whole School/MAT Approach to Implementing self-regulation &amp;  metacognition</a:t>
            </a:r>
            <a:endParaRPr sz="4000" b="1" dirty="0"/>
          </a:p>
        </p:txBody>
      </p:sp>
      <p:sp>
        <p:nvSpPr>
          <p:cNvPr id="358" name="TextBox 1"/>
          <p:cNvSpPr txBox="1"/>
          <p:nvPr/>
        </p:nvSpPr>
        <p:spPr>
          <a:xfrm>
            <a:off x="5242561" y="3533042"/>
            <a:ext cx="6332522" cy="954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4400">
                <a:solidFill>
                  <a:srgbClr val="FFFFFF"/>
                </a:solidFill>
                <a:latin typeface="Arial"/>
                <a:ea typeface="Arial"/>
                <a:cs typeface="Arial"/>
                <a:sym typeface="Arial"/>
              </a:defRPr>
            </a:pPr>
            <a:r>
              <a:rPr lang="en-GB" sz="2800" dirty="0"/>
              <a:t>Marc Cooper (CELT)</a:t>
            </a:r>
          </a:p>
          <a:p>
            <a:pPr>
              <a:defRPr sz="4400">
                <a:solidFill>
                  <a:srgbClr val="FFFFFF"/>
                </a:solidFill>
                <a:latin typeface="Arial"/>
                <a:ea typeface="Arial"/>
                <a:cs typeface="Arial"/>
                <a:sym typeface="Arial"/>
              </a:defRPr>
            </a:pPr>
            <a:r>
              <a:rPr lang="en-GB" sz="2800" dirty="0"/>
              <a:t>Jon Eaton (KRS)</a:t>
            </a:r>
            <a:endParaRPr sz="2800" dirty="0"/>
          </a:p>
        </p:txBody>
      </p:sp>
      <p:pic>
        <p:nvPicPr>
          <p:cNvPr id="9" name="Picture 3" descr="Picture 3">
            <a:extLst>
              <a:ext uri="{FF2B5EF4-FFF2-40B4-BE49-F238E27FC236}">
                <a16:creationId xmlns:a16="http://schemas.microsoft.com/office/drawing/2014/main" id="{F82805A1-BDDF-40D3-AEDB-68D9E238BC58}"/>
              </a:ext>
            </a:extLst>
          </p:cNvPr>
          <p:cNvPicPr>
            <a:picLocks noChangeAspect="1"/>
          </p:cNvPicPr>
          <p:nvPr/>
        </p:nvPicPr>
        <p:blipFill>
          <a:blip r:embed="rId3"/>
          <a:stretch>
            <a:fillRect/>
          </a:stretch>
        </p:blipFill>
        <p:spPr>
          <a:xfrm>
            <a:off x="1628525" y="4632481"/>
            <a:ext cx="1621605" cy="1621605"/>
          </a:xfrm>
          <a:prstGeom prst="rect">
            <a:avLst/>
          </a:prstGeom>
          <a:ln w="12700">
            <a:miter lim="400000"/>
          </a:ln>
        </p:spPr>
      </p:pic>
      <p:pic>
        <p:nvPicPr>
          <p:cNvPr id="10" name="Picture 7" descr="Picture 7">
            <a:extLst>
              <a:ext uri="{FF2B5EF4-FFF2-40B4-BE49-F238E27FC236}">
                <a16:creationId xmlns:a16="http://schemas.microsoft.com/office/drawing/2014/main" id="{2361F1AA-01F3-473C-B5BE-F36CBF2DB3B0}"/>
              </a:ext>
            </a:extLst>
          </p:cNvPr>
          <p:cNvPicPr>
            <a:picLocks noChangeAspect="1"/>
          </p:cNvPicPr>
          <p:nvPr/>
        </p:nvPicPr>
        <p:blipFill>
          <a:blip r:embed="rId4"/>
          <a:stretch>
            <a:fillRect/>
          </a:stretch>
        </p:blipFill>
        <p:spPr>
          <a:xfrm>
            <a:off x="288657" y="525730"/>
            <a:ext cx="3301667" cy="1306316"/>
          </a:xfrm>
          <a:prstGeom prst="rect">
            <a:avLst/>
          </a:prstGeom>
          <a:ln w="12700">
            <a:miter lim="400000"/>
          </a:ln>
        </p:spPr>
      </p:pic>
      <p:pic>
        <p:nvPicPr>
          <p:cNvPr id="11" name="Picture 10" descr="Cornwall Education Learning Trust">
            <a:extLst>
              <a:ext uri="{FF2B5EF4-FFF2-40B4-BE49-F238E27FC236}">
                <a16:creationId xmlns:a16="http://schemas.microsoft.com/office/drawing/2014/main" id="{266C28A4-0327-4B18-9708-9BEEF699144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8657" y="3177068"/>
            <a:ext cx="4337933" cy="631045"/>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2" name="Google Shape;472;p5"/>
          <p:cNvPicPr preferRelativeResize="0"/>
          <p:nvPr/>
        </p:nvPicPr>
        <p:blipFill rotWithShape="1">
          <a:blip r:embed="rId3">
            <a:alphaModFix/>
          </a:blip>
          <a:srcRect/>
          <a:stretch/>
        </p:blipFill>
        <p:spPr>
          <a:xfrm>
            <a:off x="436412" y="1186502"/>
            <a:ext cx="5659588" cy="4539685"/>
          </a:xfrm>
          <a:prstGeom prst="rect">
            <a:avLst/>
          </a:prstGeom>
          <a:ln>
            <a:noFill/>
          </a:ln>
          <a:effectLst/>
        </p:spPr>
      </p:pic>
      <p:sp>
        <p:nvSpPr>
          <p:cNvPr id="4" name="Google Shape;451;p2">
            <a:extLst>
              <a:ext uri="{FF2B5EF4-FFF2-40B4-BE49-F238E27FC236}">
                <a16:creationId xmlns:a16="http://schemas.microsoft.com/office/drawing/2014/main" id="{A35FE971-3F6F-41C5-8A81-2A6448790754}"/>
              </a:ext>
            </a:extLst>
          </p:cNvPr>
          <p:cNvSpPr txBox="1"/>
          <p:nvPr/>
        </p:nvSpPr>
        <p:spPr>
          <a:xfrm>
            <a:off x="539188" y="367407"/>
            <a:ext cx="8872297" cy="735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800"/>
              <a:buFont typeface="Arial"/>
              <a:buNone/>
            </a:pPr>
            <a:r>
              <a:rPr lang="en-GB" sz="2800" b="1" u="none" dirty="0">
                <a:solidFill>
                  <a:schemeClr val="accent2"/>
                </a:solidFill>
                <a:latin typeface="Arial"/>
                <a:ea typeface="Arial"/>
                <a:cs typeface="Arial"/>
                <a:sym typeface="Arial"/>
              </a:rPr>
              <a:t>How this aligns with the EEF</a:t>
            </a:r>
            <a:endParaRPr sz="2800" b="0" i="0" u="none" strike="noStrike" cap="none" dirty="0">
              <a:solidFill>
                <a:schemeClr val="accen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
          <p:cNvSpPr txBox="1"/>
          <p:nvPr/>
        </p:nvSpPr>
        <p:spPr>
          <a:xfrm>
            <a:off x="9714866" y="1313147"/>
            <a:ext cx="2146276"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chemeClr val="lt1"/>
                </a:solidFill>
                <a:latin typeface="Arial"/>
                <a:ea typeface="Arial"/>
                <a:cs typeface="Arial"/>
                <a:sym typeface="Arial"/>
              </a:rPr>
              <a:t>children and young people reached</a:t>
            </a:r>
            <a:endParaRPr/>
          </a:p>
        </p:txBody>
      </p:sp>
      <p:sp>
        <p:nvSpPr>
          <p:cNvPr id="479" name="Google Shape;479;p6"/>
          <p:cNvSpPr txBox="1"/>
          <p:nvPr/>
        </p:nvSpPr>
        <p:spPr>
          <a:xfrm>
            <a:off x="9689535" y="1808335"/>
            <a:ext cx="244987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a:solidFill>
                  <a:schemeClr val="lt1"/>
                </a:solidFill>
                <a:latin typeface="Arial"/>
                <a:ea typeface="Arial"/>
                <a:cs typeface="Arial"/>
                <a:sym typeface="Arial"/>
              </a:rPr>
              <a:t>1,300,000</a:t>
            </a:r>
            <a:endParaRPr/>
          </a:p>
        </p:txBody>
      </p:sp>
      <p:sp>
        <p:nvSpPr>
          <p:cNvPr id="480" name="Google Shape;480;p6"/>
          <p:cNvSpPr txBox="1"/>
          <p:nvPr/>
        </p:nvSpPr>
        <p:spPr>
          <a:xfrm>
            <a:off x="9831209" y="3187170"/>
            <a:ext cx="236079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rgbClr val="FFFFFF"/>
                </a:solidFill>
                <a:latin typeface="Arial"/>
                <a:ea typeface="Arial"/>
                <a:cs typeface="Arial"/>
                <a:sym typeface="Arial"/>
              </a:rPr>
              <a:t>13,000+</a:t>
            </a:r>
            <a:endParaRPr/>
          </a:p>
        </p:txBody>
      </p:sp>
      <p:sp>
        <p:nvSpPr>
          <p:cNvPr id="481" name="Google Shape;481;p6"/>
          <p:cNvSpPr txBox="1"/>
          <p:nvPr/>
        </p:nvSpPr>
        <p:spPr>
          <a:xfrm>
            <a:off x="9758187" y="3867879"/>
            <a:ext cx="2160240" cy="52322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a:solidFill>
                  <a:srgbClr val="FFFFFF"/>
                </a:solidFill>
                <a:latin typeface="Arial"/>
                <a:ea typeface="Arial"/>
                <a:cs typeface="Arial"/>
                <a:sym typeface="Arial"/>
              </a:rPr>
              <a:t>schools, nurseries, colleges involved</a:t>
            </a:r>
            <a:endParaRPr/>
          </a:p>
        </p:txBody>
      </p:sp>
      <p:pic>
        <p:nvPicPr>
          <p:cNvPr id="482" name="Google Shape;482;p6"/>
          <p:cNvPicPr preferRelativeResize="0"/>
          <p:nvPr/>
        </p:nvPicPr>
        <p:blipFill rotWithShape="1">
          <a:blip r:embed="rId3">
            <a:alphaModFix/>
          </a:blip>
          <a:srcRect l="34013" t="17970" r="35353" b="3534"/>
          <a:stretch/>
        </p:blipFill>
        <p:spPr>
          <a:xfrm rot="165713">
            <a:off x="6063208" y="181749"/>
            <a:ext cx="828163" cy="1176231"/>
          </a:xfrm>
          <a:prstGeom prst="rect">
            <a:avLst/>
          </a:prstGeom>
          <a:noFill/>
          <a:ln>
            <a:noFill/>
          </a:ln>
          <a:effectLst>
            <a:outerShdw blurRad="292100" dist="139700" dir="2700000" algn="tl" rotWithShape="0">
              <a:srgbClr val="333333">
                <a:alpha val="64705"/>
              </a:srgbClr>
            </a:outerShdw>
          </a:effectLst>
        </p:spPr>
      </p:pic>
      <p:pic>
        <p:nvPicPr>
          <p:cNvPr id="483" name="Google Shape;483;p6"/>
          <p:cNvPicPr preferRelativeResize="0"/>
          <p:nvPr/>
        </p:nvPicPr>
        <p:blipFill rotWithShape="1">
          <a:blip r:embed="rId4">
            <a:alphaModFix/>
          </a:blip>
          <a:srcRect l="34013" t="17770" r="35353" b="3533"/>
          <a:stretch/>
        </p:blipFill>
        <p:spPr>
          <a:xfrm>
            <a:off x="5588124" y="99310"/>
            <a:ext cx="818279" cy="1165159"/>
          </a:xfrm>
          <a:prstGeom prst="rect">
            <a:avLst/>
          </a:prstGeom>
          <a:noFill/>
          <a:ln>
            <a:noFill/>
          </a:ln>
          <a:effectLst>
            <a:outerShdw blurRad="292100" dist="139700" dir="2700000" algn="tl" rotWithShape="0">
              <a:srgbClr val="333333">
                <a:alpha val="64705"/>
              </a:srgbClr>
            </a:outerShdw>
          </a:effectLst>
        </p:spPr>
      </p:pic>
      <p:pic>
        <p:nvPicPr>
          <p:cNvPr id="484" name="Google Shape;484;p6"/>
          <p:cNvPicPr preferRelativeResize="0"/>
          <p:nvPr/>
        </p:nvPicPr>
        <p:blipFill rotWithShape="1">
          <a:blip r:embed="rId5">
            <a:alphaModFix/>
          </a:blip>
          <a:srcRect l="34135" t="17770" r="35231" b="3533"/>
          <a:stretch/>
        </p:blipFill>
        <p:spPr>
          <a:xfrm>
            <a:off x="1602749" y="3739452"/>
            <a:ext cx="1313009" cy="1869611"/>
          </a:xfrm>
          <a:prstGeom prst="rect">
            <a:avLst/>
          </a:prstGeom>
          <a:noFill/>
          <a:ln>
            <a:noFill/>
          </a:ln>
          <a:effectLst>
            <a:outerShdw blurRad="292100" dist="139700" dir="2700000" algn="tl" rotWithShape="0">
              <a:srgbClr val="333333">
                <a:alpha val="64705"/>
              </a:srgbClr>
            </a:outerShdw>
          </a:effectLst>
        </p:spPr>
      </p:pic>
      <p:pic>
        <p:nvPicPr>
          <p:cNvPr id="485" name="Google Shape;485;p6"/>
          <p:cNvPicPr preferRelativeResize="0"/>
          <p:nvPr/>
        </p:nvPicPr>
        <p:blipFill rotWithShape="1">
          <a:blip r:embed="rId6">
            <a:alphaModFix/>
          </a:blip>
          <a:srcRect l="34013" t="17970" r="35353" b="3534"/>
          <a:stretch/>
        </p:blipFill>
        <p:spPr>
          <a:xfrm rot="-230140">
            <a:off x="4976046" y="168500"/>
            <a:ext cx="852864" cy="1211315"/>
          </a:xfrm>
          <a:prstGeom prst="rect">
            <a:avLst/>
          </a:prstGeom>
          <a:noFill/>
          <a:ln>
            <a:noFill/>
          </a:ln>
          <a:effectLst>
            <a:outerShdw blurRad="292100" dist="139700" dir="2700000" algn="tl" rotWithShape="0">
              <a:srgbClr val="333333">
                <a:alpha val="64705"/>
              </a:srgbClr>
            </a:outerShdw>
          </a:effectLst>
        </p:spPr>
      </p:pic>
      <p:pic>
        <p:nvPicPr>
          <p:cNvPr id="486" name="Google Shape;486;p6"/>
          <p:cNvPicPr preferRelativeResize="0"/>
          <p:nvPr/>
        </p:nvPicPr>
        <p:blipFill rotWithShape="1">
          <a:blip r:embed="rId7">
            <a:alphaModFix/>
          </a:blip>
          <a:srcRect l="57346" t="30176" r="24002" b="30913"/>
          <a:stretch/>
        </p:blipFill>
        <p:spPr>
          <a:xfrm>
            <a:off x="3638425" y="4350872"/>
            <a:ext cx="1088031" cy="1258180"/>
          </a:xfrm>
          <a:prstGeom prst="rect">
            <a:avLst/>
          </a:prstGeom>
          <a:noFill/>
          <a:ln>
            <a:noFill/>
          </a:ln>
          <a:effectLst>
            <a:outerShdw blurRad="292100" dist="139700" dir="2700000" algn="tl" rotWithShape="0">
              <a:srgbClr val="333333">
                <a:alpha val="64705"/>
              </a:srgbClr>
            </a:outerShdw>
          </a:effectLst>
        </p:spPr>
      </p:pic>
      <p:pic>
        <p:nvPicPr>
          <p:cNvPr id="487" name="Google Shape;487;p6"/>
          <p:cNvPicPr preferRelativeResize="0"/>
          <p:nvPr/>
        </p:nvPicPr>
        <p:blipFill rotWithShape="1">
          <a:blip r:embed="rId8">
            <a:alphaModFix/>
          </a:blip>
          <a:srcRect l="18030" t="26573" r="62880" b="33971"/>
          <a:stretch/>
        </p:blipFill>
        <p:spPr>
          <a:xfrm>
            <a:off x="1982524" y="2685856"/>
            <a:ext cx="1098331" cy="1258180"/>
          </a:xfrm>
          <a:prstGeom prst="rect">
            <a:avLst/>
          </a:prstGeom>
          <a:noFill/>
          <a:ln>
            <a:noFill/>
          </a:ln>
          <a:effectLst>
            <a:outerShdw blurRad="292100" dist="139700" dir="2700000" algn="tl" rotWithShape="0">
              <a:srgbClr val="333333">
                <a:alpha val="64705"/>
              </a:srgbClr>
            </a:outerShdw>
          </a:effectLst>
        </p:spPr>
      </p:pic>
      <p:pic>
        <p:nvPicPr>
          <p:cNvPr id="488" name="Google Shape;488;p6"/>
          <p:cNvPicPr preferRelativeResize="0"/>
          <p:nvPr/>
        </p:nvPicPr>
        <p:blipFill rotWithShape="1">
          <a:blip r:embed="rId9">
            <a:alphaModFix/>
          </a:blip>
          <a:srcRect l="57390" t="29897" r="23720" b="30921"/>
          <a:stretch/>
        </p:blipFill>
        <p:spPr>
          <a:xfrm>
            <a:off x="2509931" y="4018640"/>
            <a:ext cx="1094227" cy="1257996"/>
          </a:xfrm>
          <a:prstGeom prst="rect">
            <a:avLst/>
          </a:prstGeom>
          <a:noFill/>
          <a:ln>
            <a:noFill/>
          </a:ln>
          <a:effectLst>
            <a:outerShdw blurRad="292100" dist="139700" dir="2700000" algn="tl" rotWithShape="0">
              <a:srgbClr val="333333">
                <a:alpha val="64705"/>
              </a:srgbClr>
            </a:outerShdw>
          </a:effectLst>
        </p:spPr>
      </p:pic>
      <p:pic>
        <p:nvPicPr>
          <p:cNvPr id="489" name="Google Shape;489;p6"/>
          <p:cNvPicPr preferRelativeResize="0"/>
          <p:nvPr/>
        </p:nvPicPr>
        <p:blipFill rotWithShape="1">
          <a:blip r:embed="rId10">
            <a:alphaModFix/>
          </a:blip>
          <a:srcRect l="19140" t="17770" r="18852" b="3127"/>
          <a:stretch/>
        </p:blipFill>
        <p:spPr>
          <a:xfrm>
            <a:off x="7294208" y="4164937"/>
            <a:ext cx="2042352" cy="1444129"/>
          </a:xfrm>
          <a:prstGeom prst="rect">
            <a:avLst/>
          </a:prstGeom>
          <a:noFill/>
          <a:ln>
            <a:noFill/>
          </a:ln>
          <a:effectLst>
            <a:outerShdw blurRad="292100" dist="139700" dir="2700000" algn="tl" rotWithShape="0">
              <a:srgbClr val="333333">
                <a:alpha val="64705"/>
              </a:srgbClr>
            </a:outerShdw>
          </a:effectLst>
        </p:spPr>
      </p:pic>
      <p:pic>
        <p:nvPicPr>
          <p:cNvPr id="490" name="Google Shape;490;p6"/>
          <p:cNvPicPr preferRelativeResize="0"/>
          <p:nvPr/>
        </p:nvPicPr>
        <p:blipFill rotWithShape="1">
          <a:blip r:embed="rId11">
            <a:alphaModFix/>
          </a:blip>
          <a:srcRect l="19098" t="17825" r="19035" b="3261"/>
          <a:stretch/>
        </p:blipFill>
        <p:spPr>
          <a:xfrm>
            <a:off x="8779252" y="3915287"/>
            <a:ext cx="2042567" cy="1444067"/>
          </a:xfrm>
          <a:prstGeom prst="rect">
            <a:avLst/>
          </a:prstGeom>
          <a:noFill/>
          <a:ln>
            <a:noFill/>
          </a:ln>
          <a:effectLst>
            <a:outerShdw blurRad="292100" dist="139700" dir="2700000" algn="tl" rotWithShape="0">
              <a:srgbClr val="333333">
                <a:alpha val="64705"/>
              </a:srgbClr>
            </a:outerShdw>
          </a:effectLst>
        </p:spPr>
      </p:pic>
      <p:pic>
        <p:nvPicPr>
          <p:cNvPr id="491" name="Google Shape;491;p6"/>
          <p:cNvPicPr preferRelativeResize="0"/>
          <p:nvPr/>
        </p:nvPicPr>
        <p:blipFill rotWithShape="1">
          <a:blip r:embed="rId12">
            <a:alphaModFix/>
          </a:blip>
          <a:srcRect l="11371" t="16424" r="49400" b="4319"/>
          <a:stretch/>
        </p:blipFill>
        <p:spPr>
          <a:xfrm>
            <a:off x="9739529" y="2386316"/>
            <a:ext cx="1457596" cy="1632324"/>
          </a:xfrm>
          <a:prstGeom prst="rect">
            <a:avLst/>
          </a:prstGeom>
          <a:noFill/>
          <a:ln>
            <a:noFill/>
          </a:ln>
          <a:effectLst>
            <a:outerShdw blurRad="292100" dist="139700" dir="2700000" algn="tl" rotWithShape="0">
              <a:srgbClr val="333333">
                <a:alpha val="64705"/>
              </a:srgbClr>
            </a:outerShdw>
          </a:effectLst>
        </p:spPr>
      </p:pic>
      <p:pic>
        <p:nvPicPr>
          <p:cNvPr id="492" name="Google Shape;492;p6"/>
          <p:cNvPicPr preferRelativeResize="0"/>
          <p:nvPr/>
        </p:nvPicPr>
        <p:blipFill rotWithShape="1">
          <a:blip r:embed="rId13">
            <a:alphaModFix/>
          </a:blip>
          <a:srcRect l="9175" t="9451" r="9921" b="6031"/>
          <a:stretch/>
        </p:blipFill>
        <p:spPr>
          <a:xfrm>
            <a:off x="3425781" y="788460"/>
            <a:ext cx="1995464" cy="1103787"/>
          </a:xfrm>
          <a:prstGeom prst="rect">
            <a:avLst/>
          </a:prstGeom>
          <a:noFill/>
          <a:ln>
            <a:noFill/>
          </a:ln>
          <a:effectLst>
            <a:outerShdw blurRad="292100" dist="139700" dir="2700000" algn="tl" rotWithShape="0">
              <a:srgbClr val="333333">
                <a:alpha val="64705"/>
              </a:srgbClr>
            </a:outerShdw>
          </a:effectLst>
        </p:spPr>
      </p:pic>
      <p:pic>
        <p:nvPicPr>
          <p:cNvPr id="493" name="Google Shape;493;p6"/>
          <p:cNvPicPr preferRelativeResize="0"/>
          <p:nvPr/>
        </p:nvPicPr>
        <p:blipFill rotWithShape="1">
          <a:blip r:embed="rId14">
            <a:alphaModFix/>
          </a:blip>
          <a:srcRect l="8757" t="9450" r="9503" b="6277"/>
          <a:stretch/>
        </p:blipFill>
        <p:spPr>
          <a:xfrm>
            <a:off x="6582471" y="665037"/>
            <a:ext cx="1990343" cy="1086565"/>
          </a:xfrm>
          <a:prstGeom prst="rect">
            <a:avLst/>
          </a:prstGeom>
          <a:noFill/>
          <a:ln>
            <a:noFill/>
          </a:ln>
          <a:effectLst>
            <a:outerShdw blurRad="292100" dist="139700" dir="2700000" algn="tl" rotWithShape="0">
              <a:srgbClr val="333333">
                <a:alpha val="64705"/>
              </a:srgbClr>
            </a:outerShdw>
          </a:effectLst>
        </p:spPr>
      </p:pic>
      <p:pic>
        <p:nvPicPr>
          <p:cNvPr id="494" name="Google Shape;494;p6"/>
          <p:cNvPicPr preferRelativeResize="0"/>
          <p:nvPr/>
        </p:nvPicPr>
        <p:blipFill rotWithShape="1">
          <a:blip r:embed="rId15">
            <a:alphaModFix/>
          </a:blip>
          <a:srcRect l="9748" t="2563" r="69542" b="45179"/>
          <a:stretch/>
        </p:blipFill>
        <p:spPr>
          <a:xfrm>
            <a:off x="5678916" y="2086943"/>
            <a:ext cx="948592" cy="954448"/>
          </a:xfrm>
          <a:prstGeom prst="rect">
            <a:avLst/>
          </a:prstGeom>
          <a:noFill/>
          <a:ln>
            <a:noFill/>
          </a:ln>
        </p:spPr>
      </p:pic>
      <p:sp>
        <p:nvSpPr>
          <p:cNvPr id="495" name="Google Shape;495;p6"/>
          <p:cNvSpPr/>
          <p:nvPr/>
        </p:nvSpPr>
        <p:spPr>
          <a:xfrm>
            <a:off x="5314843" y="3081422"/>
            <a:ext cx="684939" cy="694487"/>
          </a:xfrm>
          <a:prstGeom prst="triangle">
            <a:avLst>
              <a:gd name="adj" fmla="val 50000"/>
            </a:avLst>
          </a:prstGeom>
          <a:solidFill>
            <a:srgbClr val="BFBFBF"/>
          </a:solidFill>
          <a:ln>
            <a:noFill/>
          </a:ln>
        </p:spPr>
        <p:txBody>
          <a:bodyPr spcFirstLastPara="1" wrap="square" lIns="65300" tIns="32650" rIns="65300" bIns="326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6" name="Google Shape;496;p6"/>
          <p:cNvSpPr/>
          <p:nvPr/>
        </p:nvSpPr>
        <p:spPr>
          <a:xfrm rot="10800000">
            <a:off x="5810742" y="3084881"/>
            <a:ext cx="684939" cy="694487"/>
          </a:xfrm>
          <a:prstGeom prst="triangle">
            <a:avLst>
              <a:gd name="adj" fmla="val 50000"/>
            </a:avLst>
          </a:prstGeom>
          <a:blipFill rotWithShape="0">
            <a:blip r:embed="rId16">
              <a:alphaModFix/>
            </a:blip>
            <a:stretch>
              <a:fillRect r="-39997"/>
            </a:stretch>
          </a:blipFill>
          <a:ln>
            <a:noFill/>
          </a:ln>
        </p:spPr>
        <p:txBody>
          <a:bodyPr spcFirstLastPara="1" wrap="square" lIns="65300" tIns="32650" rIns="65300" bIns="326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7" name="Google Shape;497;p6"/>
          <p:cNvSpPr/>
          <p:nvPr/>
        </p:nvSpPr>
        <p:spPr>
          <a:xfrm>
            <a:off x="6302571" y="3074954"/>
            <a:ext cx="684939" cy="694487"/>
          </a:xfrm>
          <a:prstGeom prst="triangle">
            <a:avLst>
              <a:gd name="adj" fmla="val 50000"/>
            </a:avLst>
          </a:prstGeom>
          <a:solidFill>
            <a:srgbClr val="BFBFBF"/>
          </a:solidFill>
          <a:ln>
            <a:noFill/>
          </a:ln>
        </p:spPr>
        <p:txBody>
          <a:bodyPr spcFirstLastPara="1" wrap="square" lIns="65300" tIns="32650" rIns="65300" bIns="3265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8" name="Google Shape;498;p6"/>
          <p:cNvSpPr txBox="1"/>
          <p:nvPr/>
        </p:nvSpPr>
        <p:spPr>
          <a:xfrm>
            <a:off x="3966989" y="3769441"/>
            <a:ext cx="1399865" cy="373720"/>
          </a:xfrm>
          <a:prstGeom prst="rect">
            <a:avLst/>
          </a:prstGeom>
          <a:noFill/>
          <a:ln>
            <a:noFill/>
          </a:ln>
        </p:spPr>
        <p:txBody>
          <a:bodyPr spcFirstLastPara="1" wrap="square" lIns="65300" tIns="32650" rIns="65300" bIns="32650" anchor="t" anchorCtr="0">
            <a:spAutoFit/>
          </a:bodyPr>
          <a:lstStyle/>
          <a:p>
            <a:pPr marL="0" marR="0" lvl="0" indent="0" algn="r" rtl="0">
              <a:spcBef>
                <a:spcPts val="0"/>
              </a:spcBef>
              <a:spcAft>
                <a:spcPts val="0"/>
              </a:spcAft>
              <a:buNone/>
            </a:pPr>
            <a:r>
              <a:rPr lang="en-GB" sz="2000">
                <a:solidFill>
                  <a:srgbClr val="595959"/>
                </a:solidFill>
                <a:latin typeface="Arial"/>
                <a:ea typeface="Arial"/>
                <a:cs typeface="Arial"/>
                <a:sym typeface="Arial"/>
              </a:rPr>
              <a:t>Generation</a:t>
            </a:r>
            <a:endParaRPr/>
          </a:p>
        </p:txBody>
      </p:sp>
      <p:sp>
        <p:nvSpPr>
          <p:cNvPr id="499" name="Google Shape;499;p6"/>
          <p:cNvSpPr txBox="1"/>
          <p:nvPr/>
        </p:nvSpPr>
        <p:spPr>
          <a:xfrm>
            <a:off x="6987510" y="3769441"/>
            <a:ext cx="1488030" cy="373720"/>
          </a:xfrm>
          <a:prstGeom prst="rect">
            <a:avLst/>
          </a:prstGeom>
          <a:noFill/>
          <a:ln>
            <a:noFill/>
          </a:ln>
        </p:spPr>
        <p:txBody>
          <a:bodyPr spcFirstLastPara="1" wrap="square" lIns="65300" tIns="32650" rIns="65300" bIns="32650" anchor="t" anchorCtr="0">
            <a:spAutoFit/>
          </a:bodyPr>
          <a:lstStyle/>
          <a:p>
            <a:pPr marL="0" marR="0" lvl="0" indent="0" algn="l" rtl="0">
              <a:spcBef>
                <a:spcPts val="0"/>
              </a:spcBef>
              <a:spcAft>
                <a:spcPts val="0"/>
              </a:spcAft>
              <a:buNone/>
            </a:pPr>
            <a:r>
              <a:rPr lang="en-GB" sz="2000">
                <a:solidFill>
                  <a:srgbClr val="595959"/>
                </a:solidFill>
                <a:latin typeface="Arial"/>
                <a:ea typeface="Arial"/>
                <a:cs typeface="Arial"/>
                <a:sym typeface="Arial"/>
              </a:rPr>
              <a:t>Mobilisation</a:t>
            </a:r>
            <a:endParaRPr/>
          </a:p>
        </p:txBody>
      </p:sp>
      <p:sp>
        <p:nvSpPr>
          <p:cNvPr id="500" name="Google Shape;500;p6"/>
          <p:cNvSpPr txBox="1"/>
          <p:nvPr/>
        </p:nvSpPr>
        <p:spPr>
          <a:xfrm>
            <a:off x="5531026" y="1744001"/>
            <a:ext cx="1244374" cy="373720"/>
          </a:xfrm>
          <a:prstGeom prst="rect">
            <a:avLst/>
          </a:prstGeom>
          <a:solidFill>
            <a:schemeClr val="lt1">
              <a:alpha val="51764"/>
            </a:schemeClr>
          </a:solidFill>
          <a:ln>
            <a:noFill/>
          </a:ln>
        </p:spPr>
        <p:txBody>
          <a:bodyPr spcFirstLastPara="1" wrap="square" lIns="65300" tIns="32650" rIns="65300" bIns="32650" anchor="t" anchorCtr="0">
            <a:spAutoFit/>
          </a:bodyPr>
          <a:lstStyle/>
          <a:p>
            <a:pPr marL="0" marR="0" lvl="0" indent="0" algn="ctr" rtl="0">
              <a:spcBef>
                <a:spcPts val="0"/>
              </a:spcBef>
              <a:spcAft>
                <a:spcPts val="0"/>
              </a:spcAft>
              <a:buNone/>
            </a:pPr>
            <a:r>
              <a:rPr lang="en-GB" sz="2000">
                <a:solidFill>
                  <a:srgbClr val="595959"/>
                </a:solidFill>
                <a:latin typeface="Arial"/>
                <a:ea typeface="Arial"/>
                <a:cs typeface="Arial"/>
                <a:sym typeface="Arial"/>
              </a:rPr>
              <a:t>Synthesis</a:t>
            </a:r>
            <a:endParaRPr/>
          </a:p>
        </p:txBody>
      </p:sp>
      <p:sp>
        <p:nvSpPr>
          <p:cNvPr id="501" name="Google Shape;501;p6"/>
          <p:cNvSpPr txBox="1"/>
          <p:nvPr/>
        </p:nvSpPr>
        <p:spPr>
          <a:xfrm>
            <a:off x="464264" y="421715"/>
            <a:ext cx="8872297" cy="735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800"/>
              <a:buFont typeface="Arial"/>
              <a:buNone/>
            </a:pPr>
            <a:r>
              <a:rPr lang="en-GB" sz="2800" b="1" i="0" u="none" strike="noStrike" cap="none" dirty="0">
                <a:solidFill>
                  <a:schemeClr val="accent2"/>
                </a:solidFill>
                <a:latin typeface="Arial"/>
                <a:ea typeface="Arial"/>
                <a:cs typeface="Arial"/>
                <a:sym typeface="Arial"/>
              </a:rPr>
              <a:t>The EEF in brief</a:t>
            </a:r>
            <a:endParaRPr sz="2800" b="0" i="0" u="none" strike="noStrike" cap="none" dirty="0">
              <a:solidFill>
                <a:schemeClr val="accen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0074-7F3E-422F-95AD-CB3061D2E0C9}"/>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400" b="1" dirty="0">
                <a:solidFill>
                  <a:schemeClr val="accent2"/>
                </a:solidFill>
                <a:latin typeface="+mn-lt"/>
                <a:cs typeface="Arial" panose="020B0604020202020204" pitchFamily="34" charset="0"/>
              </a:rPr>
              <a:t>Why did we focus on metacognition?</a:t>
            </a:r>
          </a:p>
        </p:txBody>
      </p:sp>
      <p:pic>
        <p:nvPicPr>
          <p:cNvPr id="3" name="Picture 2">
            <a:extLst>
              <a:ext uri="{FF2B5EF4-FFF2-40B4-BE49-F238E27FC236}">
                <a16:creationId xmlns:a16="http://schemas.microsoft.com/office/drawing/2014/main" id="{5336B486-1171-4A13-BB05-3458428B23FF}"/>
              </a:ext>
            </a:extLst>
          </p:cNvPr>
          <p:cNvPicPr>
            <a:picLocks noChangeAspect="1"/>
          </p:cNvPicPr>
          <p:nvPr/>
        </p:nvPicPr>
        <p:blipFill rotWithShape="1">
          <a:blip r:embed="rId2"/>
          <a:srcRect l="3809" t="17571" r="1639" b="5164"/>
          <a:stretch/>
        </p:blipFill>
        <p:spPr>
          <a:xfrm>
            <a:off x="332132" y="1513948"/>
            <a:ext cx="7824897" cy="3595080"/>
          </a:xfrm>
          <a:prstGeom prst="rect">
            <a:avLst/>
          </a:prstGeom>
        </p:spPr>
      </p:pic>
      <p:pic>
        <p:nvPicPr>
          <p:cNvPr id="4" name="Picture 3">
            <a:extLst>
              <a:ext uri="{FF2B5EF4-FFF2-40B4-BE49-F238E27FC236}">
                <a16:creationId xmlns:a16="http://schemas.microsoft.com/office/drawing/2014/main" id="{B1E38F2F-1281-4BEC-858D-9483F37CAC8A}"/>
              </a:ext>
            </a:extLst>
          </p:cNvPr>
          <p:cNvPicPr>
            <a:picLocks noChangeAspect="1"/>
          </p:cNvPicPr>
          <p:nvPr/>
        </p:nvPicPr>
        <p:blipFill rotWithShape="1">
          <a:blip r:embed="rId3"/>
          <a:srcRect l="25834" t="17570" r="43452" b="5163"/>
          <a:stretch/>
        </p:blipFill>
        <p:spPr>
          <a:xfrm>
            <a:off x="8824685" y="1513948"/>
            <a:ext cx="2859315" cy="4044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650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FD13F-AB5E-44E2-A54B-A12077E1571A}"/>
              </a:ext>
            </a:extLst>
          </p:cNvPr>
          <p:cNvPicPr>
            <a:picLocks noChangeAspect="1"/>
          </p:cNvPicPr>
          <p:nvPr/>
        </p:nvPicPr>
        <p:blipFill rotWithShape="1">
          <a:blip r:embed="rId3"/>
          <a:srcRect l="3236" t="30135" r="20979" b="38738"/>
          <a:stretch/>
        </p:blipFill>
        <p:spPr>
          <a:xfrm>
            <a:off x="115386" y="1717528"/>
            <a:ext cx="11961227" cy="2762067"/>
          </a:xfrm>
          <a:prstGeom prst="rect">
            <a:avLst/>
          </a:prstGeom>
          <a:ln>
            <a:noFill/>
          </a:ln>
          <a:effectLst/>
        </p:spPr>
      </p:pic>
      <p:sp>
        <p:nvSpPr>
          <p:cNvPr id="5" name="Title 1">
            <a:extLst>
              <a:ext uri="{FF2B5EF4-FFF2-40B4-BE49-F238E27FC236}">
                <a16:creationId xmlns:a16="http://schemas.microsoft.com/office/drawing/2014/main" id="{51D64747-F99A-4F15-9AF0-B58FE456E856}"/>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400" b="1" dirty="0">
                <a:solidFill>
                  <a:schemeClr val="accent2"/>
                </a:solidFill>
                <a:latin typeface="+mn-lt"/>
                <a:cs typeface="Arial" panose="020B0604020202020204" pitchFamily="34" charset="0"/>
              </a:rPr>
              <a:t>The Metacognition guidance in brief…</a:t>
            </a:r>
          </a:p>
        </p:txBody>
      </p:sp>
    </p:spTree>
    <p:extLst>
      <p:ext uri="{BB962C8B-B14F-4D97-AF65-F5344CB8AC3E}">
        <p14:creationId xmlns:p14="http://schemas.microsoft.com/office/powerpoint/2010/main" val="146946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0074-7F3E-422F-95AD-CB3061D2E0C9}"/>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400" b="1" dirty="0">
                <a:solidFill>
                  <a:schemeClr val="accent2"/>
                </a:solidFill>
                <a:latin typeface="+mn-lt"/>
                <a:cs typeface="Arial" panose="020B0604020202020204" pitchFamily="34" charset="0"/>
              </a:rPr>
              <a:t>There’s a robust evidence base</a:t>
            </a:r>
          </a:p>
        </p:txBody>
      </p:sp>
      <p:pic>
        <p:nvPicPr>
          <p:cNvPr id="4" name="Picture 3">
            <a:extLst>
              <a:ext uri="{FF2B5EF4-FFF2-40B4-BE49-F238E27FC236}">
                <a16:creationId xmlns:a16="http://schemas.microsoft.com/office/drawing/2014/main" id="{B1E38F2F-1281-4BEC-858D-9483F37CAC8A}"/>
              </a:ext>
            </a:extLst>
          </p:cNvPr>
          <p:cNvPicPr>
            <a:picLocks noChangeAspect="1"/>
          </p:cNvPicPr>
          <p:nvPr/>
        </p:nvPicPr>
        <p:blipFill rotWithShape="1">
          <a:blip r:embed="rId3"/>
          <a:srcRect l="25834" t="17570" r="43452" b="5163"/>
          <a:stretch/>
        </p:blipFill>
        <p:spPr>
          <a:xfrm>
            <a:off x="370290" y="1458382"/>
            <a:ext cx="3054835" cy="4320621"/>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33C4E29-1CC3-4CEC-9664-49F667135274}"/>
              </a:ext>
            </a:extLst>
          </p:cNvPr>
          <p:cNvSpPr/>
          <p:nvPr/>
        </p:nvSpPr>
        <p:spPr>
          <a:xfrm>
            <a:off x="3843580" y="1571978"/>
            <a:ext cx="7978130" cy="3385542"/>
          </a:xfrm>
          <a:prstGeom prst="rect">
            <a:avLst/>
          </a:prstGeom>
        </p:spPr>
        <p:txBody>
          <a:bodyPr wrap="square">
            <a:spAutoFit/>
          </a:bodyPr>
          <a:lstStyle/>
          <a:p>
            <a:pPr marL="342900" indent="-342900">
              <a:spcAft>
                <a:spcPts val="1200"/>
              </a:spcAft>
              <a:buFont typeface="Arial" panose="020B0604020202020204" pitchFamily="34" charset="0"/>
              <a:buChar char="•"/>
            </a:pPr>
            <a:r>
              <a:rPr lang="en-GB" sz="2400" dirty="0"/>
              <a:t>Draws on an evidence review of over 1000 research papers: it’s a synthesis of our understanding and some ‘best bets’</a:t>
            </a:r>
          </a:p>
          <a:p>
            <a:pPr marL="342900" indent="-342900">
              <a:spcAft>
                <a:spcPts val="1200"/>
              </a:spcAft>
              <a:buFont typeface="Arial" panose="020B0604020202020204" pitchFamily="34" charset="0"/>
              <a:buChar char="•"/>
            </a:pPr>
            <a:r>
              <a:rPr lang="en-GB" sz="2400" dirty="0"/>
              <a:t>An accessible but detailed starting point to build shared theoretical understanding</a:t>
            </a:r>
          </a:p>
          <a:p>
            <a:pPr marL="342900" indent="-342900">
              <a:spcAft>
                <a:spcPts val="1200"/>
              </a:spcAft>
              <a:buFont typeface="Arial" panose="020B0604020202020204" pitchFamily="34" charset="0"/>
              <a:buChar char="•"/>
            </a:pPr>
            <a:r>
              <a:rPr lang="en-GB" sz="2400" dirty="0"/>
              <a:t>Aims to bridge the gap between theoretical evidence and classroom practice</a:t>
            </a:r>
          </a:p>
          <a:p>
            <a:pPr marL="342900" indent="-342900">
              <a:spcAft>
                <a:spcPts val="1200"/>
              </a:spcAft>
              <a:buFont typeface="Arial" panose="020B0604020202020204" pitchFamily="34" charset="0"/>
              <a:buChar char="•"/>
            </a:pPr>
            <a:r>
              <a:rPr lang="en-GB" sz="2400" dirty="0"/>
              <a:t>Not intended as a ‘definitive’ document </a:t>
            </a:r>
          </a:p>
          <a:p>
            <a:pPr>
              <a:spcAft>
                <a:spcPts val="1200"/>
              </a:spcAft>
            </a:pPr>
            <a:endParaRPr lang="en-GB" sz="600" dirty="0"/>
          </a:p>
        </p:txBody>
      </p:sp>
    </p:spTree>
    <p:extLst>
      <p:ext uri="{BB962C8B-B14F-4D97-AF65-F5344CB8AC3E}">
        <p14:creationId xmlns:p14="http://schemas.microsoft.com/office/powerpoint/2010/main" val="1682848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Google Shape;210;p33"/>
          <p:cNvSpPr txBox="1"/>
          <p:nvPr/>
        </p:nvSpPr>
        <p:spPr>
          <a:xfrm>
            <a:off x="199809" y="1290086"/>
            <a:ext cx="11558602" cy="8309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a:spAutoFit/>
          </a:bodyPr>
          <a:lstStyle>
            <a:lvl1pPr>
              <a:defRPr sz="3100">
                <a:latin typeface="Arial"/>
                <a:ea typeface="Arial"/>
                <a:cs typeface="Arial"/>
                <a:sym typeface="Arial"/>
              </a:defRPr>
            </a:lvl1pPr>
          </a:lstStyle>
          <a:p>
            <a:r>
              <a:rPr sz="2400" dirty="0">
                <a:latin typeface="Arial" panose="020B0604020202020204" pitchFamily="34" charset="0"/>
                <a:cs typeface="Arial" panose="020B0604020202020204" pitchFamily="34" charset="0"/>
              </a:rPr>
              <a:t>The most impactful strategies are likely to be those that involve a close interaction between teaching professionals and pupils in the classroom. </a:t>
            </a:r>
          </a:p>
        </p:txBody>
      </p:sp>
      <p:pic>
        <p:nvPicPr>
          <p:cNvPr id="522" name="Google Shape;212;p33" descr="Google Shape;212;p33"/>
          <p:cNvPicPr>
            <a:picLocks noChangeAspect="1"/>
          </p:cNvPicPr>
          <p:nvPr/>
        </p:nvPicPr>
        <p:blipFill>
          <a:blip r:embed="rId3">
            <a:alphaModFix amt="24000"/>
          </a:blip>
          <a:stretch>
            <a:fillRect/>
          </a:stretch>
        </p:blipFill>
        <p:spPr>
          <a:xfrm>
            <a:off x="1728336" y="2735892"/>
            <a:ext cx="8735327" cy="3222620"/>
          </a:xfrm>
          <a:prstGeom prst="rect">
            <a:avLst/>
          </a:prstGeom>
          <a:ln w="12700">
            <a:miter lim="400000"/>
          </a:ln>
          <a:effectLst>
            <a:outerShdw blurRad="50800" dist="38100" dir="5400000" rotWithShape="0">
              <a:srgbClr val="000000">
                <a:alpha val="7842"/>
              </a:srgbClr>
            </a:outerShdw>
          </a:effectLst>
        </p:spPr>
      </p:pic>
      <p:sp>
        <p:nvSpPr>
          <p:cNvPr id="523" name="Google Shape;213;p33"/>
          <p:cNvSpPr/>
          <p:nvPr/>
        </p:nvSpPr>
        <p:spPr>
          <a:xfrm rot="10800000">
            <a:off x="9563777" y="3482120"/>
            <a:ext cx="899887" cy="1576506"/>
          </a:xfrm>
          <a:custGeom>
            <a:avLst/>
            <a:gdLst/>
            <a:ahLst/>
            <a:cxnLst>
              <a:cxn ang="0">
                <a:pos x="wd2" y="hd2"/>
              </a:cxn>
              <a:cxn ang="5400000">
                <a:pos x="wd2" y="hd2"/>
              </a:cxn>
              <a:cxn ang="10800000">
                <a:pos x="wd2" y="hd2"/>
              </a:cxn>
              <a:cxn ang="16200000">
                <a:pos x="wd2" y="hd2"/>
              </a:cxn>
            </a:cxnLst>
            <a:rect l="0" t="0" r="r" b="b"/>
            <a:pathLst>
              <a:path w="21600" h="21600" extrusionOk="0">
                <a:moveTo>
                  <a:pt x="0" y="6165"/>
                </a:moveTo>
                <a:lnTo>
                  <a:pt x="10800" y="0"/>
                </a:lnTo>
                <a:lnTo>
                  <a:pt x="21600" y="6165"/>
                </a:lnTo>
                <a:lnTo>
                  <a:pt x="16200" y="6165"/>
                </a:lnTo>
                <a:lnTo>
                  <a:pt x="16200" y="21600"/>
                </a:lnTo>
                <a:lnTo>
                  <a:pt x="5400" y="21600"/>
                </a:lnTo>
                <a:lnTo>
                  <a:pt x="5400" y="6165"/>
                </a:lnTo>
                <a:close/>
              </a:path>
            </a:pathLst>
          </a:custGeom>
          <a:solidFill>
            <a:srgbClr val="FF0000"/>
          </a:solidFill>
          <a:ln w="25400">
            <a:solidFill>
              <a:srgbClr val="395E89"/>
            </a:solidFill>
          </a:ln>
        </p:spPr>
        <p:txBody>
          <a:bodyPr lIns="45718" tIns="45718" rIns="45718" bIns="45718" anchor="ctr"/>
          <a:lstStyle/>
          <a:p>
            <a:pPr algn="ctr">
              <a:defRPr sz="1400">
                <a:solidFill>
                  <a:srgbClr val="FFFFFF"/>
                </a:solidFill>
                <a:latin typeface="Arial"/>
                <a:ea typeface="Arial"/>
                <a:cs typeface="Arial"/>
                <a:sym typeface="Arial"/>
              </a:defRPr>
            </a:pPr>
            <a:endParaRPr/>
          </a:p>
        </p:txBody>
      </p:sp>
      <p:grpSp>
        <p:nvGrpSpPr>
          <p:cNvPr id="526" name="Google Shape;214;p33"/>
          <p:cNvGrpSpPr/>
          <p:nvPr/>
        </p:nvGrpSpPr>
        <p:grpSpPr>
          <a:xfrm>
            <a:off x="1748970" y="3482119"/>
            <a:ext cx="2866886" cy="1754330"/>
            <a:chOff x="0" y="-1"/>
            <a:chExt cx="2866884" cy="1754329"/>
          </a:xfrm>
        </p:grpSpPr>
        <p:sp>
          <p:nvSpPr>
            <p:cNvPr id="524" name="Rectangle"/>
            <p:cNvSpPr/>
            <p:nvPr/>
          </p:nvSpPr>
          <p:spPr>
            <a:xfrm>
              <a:off x="-1" y="-1"/>
              <a:ext cx="2866886" cy="1754330"/>
            </a:xfrm>
            <a:prstGeom prst="rect">
              <a:avLst/>
            </a:prstGeom>
            <a:solidFill>
              <a:srgbClr val="E5B8B7"/>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25" name="Low-cost, high-impact strategies of feedback and metacognition, are likely to have most impact."/>
            <p:cNvSpPr txBox="1"/>
            <p:nvPr/>
          </p:nvSpPr>
          <p:spPr>
            <a:xfrm>
              <a:off x="45725" y="-2"/>
              <a:ext cx="2775434" cy="13998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a:latin typeface="Arial"/>
                  <a:ea typeface="Arial"/>
                  <a:cs typeface="Arial"/>
                  <a:sym typeface="Arial"/>
                </a:defRPr>
              </a:pPr>
              <a:r>
                <a:rPr dirty="0"/>
                <a:t>Low-cost, high-impact strategies of feedback and metacognition, are likely to have </a:t>
              </a:r>
              <a:r>
                <a:rPr b="1" dirty="0"/>
                <a:t>most impact</a:t>
              </a:r>
              <a:r>
                <a:rPr dirty="0"/>
                <a:t>.</a:t>
              </a:r>
              <a:endParaRPr dirty="0">
                <a:latin typeface="+mn-lt"/>
                <a:ea typeface="+mn-ea"/>
                <a:cs typeface="+mn-cs"/>
                <a:sym typeface="Calibri"/>
              </a:endParaRPr>
            </a:p>
          </p:txBody>
        </p:sp>
      </p:grpSp>
      <p:grpSp>
        <p:nvGrpSpPr>
          <p:cNvPr id="529" name="Google Shape;215;p33"/>
          <p:cNvGrpSpPr/>
          <p:nvPr/>
        </p:nvGrpSpPr>
        <p:grpSpPr>
          <a:xfrm>
            <a:off x="5713132" y="3482119"/>
            <a:ext cx="3850647" cy="1754330"/>
            <a:chOff x="-1" y="-1"/>
            <a:chExt cx="3850645" cy="1754329"/>
          </a:xfrm>
        </p:grpSpPr>
        <p:sp>
          <p:nvSpPr>
            <p:cNvPr id="527" name="Rectangle"/>
            <p:cNvSpPr/>
            <p:nvPr/>
          </p:nvSpPr>
          <p:spPr>
            <a:xfrm>
              <a:off x="-2" y="-1"/>
              <a:ext cx="3850647" cy="1754330"/>
            </a:xfrm>
            <a:prstGeom prst="rect">
              <a:avLst/>
            </a:prstGeom>
            <a:solidFill>
              <a:srgbClr val="E5B8B7"/>
            </a:solidFill>
            <a:ln w="12700" cap="flat">
              <a:noFill/>
              <a:miter lim="400000"/>
            </a:ln>
            <a:effectLst/>
          </p:spPr>
          <p:txBody>
            <a:bodyPr wrap="square" lIns="45718" tIns="45718" rIns="45718" bIns="45718" numCol="1" anchor="t">
              <a:noAutofit/>
            </a:bodyPr>
            <a:lstStyle/>
            <a:p>
              <a:pPr>
                <a:defRPr>
                  <a:latin typeface="Arial"/>
                  <a:ea typeface="Arial"/>
                  <a:cs typeface="Arial"/>
                  <a:sym typeface="Arial"/>
                </a:defRPr>
              </a:pPr>
              <a:endParaRPr/>
            </a:p>
          </p:txBody>
        </p:sp>
        <p:sp>
          <p:nvSpPr>
            <p:cNvPr id="528" name="The least impactful strategies in the Toolkit are looser, less-focused interventions such as aspiration interventions, after school programmes or reducing class size."/>
            <p:cNvSpPr txBox="1"/>
            <p:nvPr/>
          </p:nvSpPr>
          <p:spPr>
            <a:xfrm>
              <a:off x="45723" y="-2"/>
              <a:ext cx="3759198" cy="14174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a:latin typeface="Arial"/>
                  <a:ea typeface="Arial"/>
                  <a:cs typeface="Arial"/>
                  <a:sym typeface="Arial"/>
                </a:defRPr>
              </a:pPr>
              <a:r>
                <a:t>The </a:t>
              </a:r>
              <a:r>
                <a:rPr b="1"/>
                <a:t>least impactful strategies in </a:t>
              </a:r>
              <a:r>
                <a:t>the Toolkit are looser, less-focused interventions such as aspiration interventions, after school programmes or reducing class size.</a:t>
              </a:r>
            </a:p>
          </p:txBody>
        </p:sp>
      </p:grpSp>
      <p:sp>
        <p:nvSpPr>
          <p:cNvPr id="530" name="Google Shape;216;p33"/>
          <p:cNvSpPr/>
          <p:nvPr/>
        </p:nvSpPr>
        <p:spPr>
          <a:xfrm>
            <a:off x="4714552" y="3400864"/>
            <a:ext cx="899887" cy="1576507"/>
          </a:xfrm>
          <a:custGeom>
            <a:avLst/>
            <a:gdLst/>
            <a:ahLst/>
            <a:cxnLst>
              <a:cxn ang="0">
                <a:pos x="wd2" y="hd2"/>
              </a:cxn>
              <a:cxn ang="5400000">
                <a:pos x="wd2" y="hd2"/>
              </a:cxn>
              <a:cxn ang="10800000">
                <a:pos x="wd2" y="hd2"/>
              </a:cxn>
              <a:cxn ang="16200000">
                <a:pos x="wd2" y="hd2"/>
              </a:cxn>
            </a:cxnLst>
            <a:rect l="0" t="0" r="r" b="b"/>
            <a:pathLst>
              <a:path w="21600" h="21600" extrusionOk="0">
                <a:moveTo>
                  <a:pt x="0" y="6165"/>
                </a:moveTo>
                <a:lnTo>
                  <a:pt x="10800" y="0"/>
                </a:lnTo>
                <a:lnTo>
                  <a:pt x="21600" y="6165"/>
                </a:lnTo>
                <a:lnTo>
                  <a:pt x="16200" y="6165"/>
                </a:lnTo>
                <a:lnTo>
                  <a:pt x="16200" y="21600"/>
                </a:lnTo>
                <a:lnTo>
                  <a:pt x="5400" y="21600"/>
                </a:lnTo>
                <a:lnTo>
                  <a:pt x="5400" y="6165"/>
                </a:lnTo>
                <a:close/>
              </a:path>
            </a:pathLst>
          </a:custGeom>
          <a:solidFill>
            <a:srgbClr val="00B050"/>
          </a:solidFill>
          <a:ln w="25400">
            <a:solidFill>
              <a:srgbClr val="395E89"/>
            </a:solidFill>
          </a:ln>
        </p:spPr>
        <p:txBody>
          <a:bodyPr lIns="45718" tIns="45718" rIns="45718" bIns="45718" anchor="ctr"/>
          <a:lstStyle/>
          <a:p>
            <a:pPr algn="ctr">
              <a:defRPr sz="1400">
                <a:solidFill>
                  <a:srgbClr val="FFFFFF"/>
                </a:solidFill>
                <a:latin typeface="Arial"/>
                <a:ea typeface="Arial"/>
                <a:cs typeface="Arial"/>
                <a:sym typeface="Arial"/>
              </a:defRPr>
            </a:pPr>
            <a:endParaRPr/>
          </a:p>
        </p:txBody>
      </p:sp>
      <p:sp>
        <p:nvSpPr>
          <p:cNvPr id="13" name="Title 1">
            <a:extLst>
              <a:ext uri="{FF2B5EF4-FFF2-40B4-BE49-F238E27FC236}">
                <a16:creationId xmlns:a16="http://schemas.microsoft.com/office/drawing/2014/main" id="{83A46AB7-3637-4ADE-8E7D-E3B6A79FDFEB}"/>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400" b="1" dirty="0">
                <a:solidFill>
                  <a:schemeClr val="accent2"/>
                </a:solidFill>
                <a:latin typeface="+mn-lt"/>
                <a:cs typeface="Arial" panose="020B0604020202020204" pitchFamily="34" charset="0"/>
              </a:rPr>
              <a:t>It focuses on the classroom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
          <p:cNvSpPr txBox="1"/>
          <p:nvPr/>
        </p:nvSpPr>
        <p:spPr>
          <a:xfrm>
            <a:off x="6275538" y="2425256"/>
            <a:ext cx="5585859" cy="754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45720" bIns="45720">
            <a:spAutoFit/>
          </a:bodyPr>
          <a:lstStyle/>
          <a:p>
            <a:pPr>
              <a:defRPr sz="4300" b="1">
                <a:latin typeface="Calibri"/>
                <a:ea typeface="Calibri"/>
                <a:cs typeface="Calibri"/>
                <a:sym typeface="Calibri"/>
              </a:defRPr>
            </a:pPr>
            <a:endParaRPr sz="2150"/>
          </a:p>
          <a:p>
            <a:pPr>
              <a:defRPr sz="4300">
                <a:latin typeface="Calibri"/>
                <a:ea typeface="Calibri"/>
                <a:cs typeface="Calibri"/>
                <a:sym typeface="Calibri"/>
              </a:defRPr>
            </a:pPr>
            <a:endParaRPr sz="2150"/>
          </a:p>
        </p:txBody>
      </p:sp>
      <p:sp>
        <p:nvSpPr>
          <p:cNvPr id="275" name="The most effective learners self-regulate and organise their approach to learning…"/>
          <p:cNvSpPr txBox="1"/>
          <p:nvPr/>
        </p:nvSpPr>
        <p:spPr>
          <a:xfrm>
            <a:off x="3502362" y="1938929"/>
            <a:ext cx="8341039" cy="27597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marL="514350" indent="-514350">
              <a:spcAft>
                <a:spcPts val="800"/>
              </a:spcAft>
              <a:buSzPct val="123000"/>
              <a:buFont typeface="Arial" panose="020B0604020202020204" pitchFamily="34" charset="0"/>
              <a:buChar char="•"/>
              <a:defRPr sz="5800"/>
            </a:pPr>
            <a:r>
              <a:rPr sz="2600" dirty="0"/>
              <a:t>The </a:t>
            </a:r>
            <a:r>
              <a:rPr sz="2600" b="1" dirty="0"/>
              <a:t>most effective learners</a:t>
            </a:r>
            <a:r>
              <a:rPr sz="2600" dirty="0"/>
              <a:t> self-regulate and </a:t>
            </a:r>
            <a:r>
              <a:rPr sz="2600" dirty="0" err="1"/>
              <a:t>organise</a:t>
            </a:r>
            <a:r>
              <a:rPr sz="2600" dirty="0"/>
              <a:t> their approach to learning</a:t>
            </a:r>
          </a:p>
          <a:p>
            <a:pPr marL="514350" indent="-514350">
              <a:spcAft>
                <a:spcPts val="800"/>
              </a:spcAft>
              <a:buSzPct val="123000"/>
              <a:buFont typeface="Arial" panose="020B0604020202020204" pitchFamily="34" charset="0"/>
              <a:buChar char="•"/>
              <a:defRPr sz="5800"/>
            </a:pPr>
            <a:r>
              <a:rPr lang="en-GB" sz="2600" dirty="0"/>
              <a:t>M</a:t>
            </a:r>
            <a:r>
              <a:rPr sz="2600" dirty="0" err="1"/>
              <a:t>etacognition</a:t>
            </a:r>
            <a:r>
              <a:rPr sz="2600" dirty="0"/>
              <a:t> is a high-impact approach to improving the attainment of our </a:t>
            </a:r>
            <a:r>
              <a:rPr sz="2600" b="1" dirty="0"/>
              <a:t>least effective learners</a:t>
            </a:r>
          </a:p>
          <a:p>
            <a:pPr marL="514350" indent="-514350">
              <a:spcAft>
                <a:spcPts val="800"/>
              </a:spcAft>
              <a:buSzPct val="123000"/>
              <a:buFont typeface="Arial" panose="020B0604020202020204" pitchFamily="34" charset="0"/>
              <a:buChar char="•"/>
              <a:defRPr sz="5800"/>
            </a:pPr>
            <a:r>
              <a:rPr sz="2600" dirty="0"/>
              <a:t>It can be taught</a:t>
            </a:r>
          </a:p>
          <a:p>
            <a:pPr marL="514350" indent="-514350">
              <a:spcAft>
                <a:spcPts val="800"/>
              </a:spcAft>
              <a:buSzPct val="123000"/>
              <a:buFont typeface="Arial" panose="020B0604020202020204" pitchFamily="34" charset="0"/>
              <a:buChar char="•"/>
              <a:defRPr sz="5800"/>
            </a:pPr>
            <a:r>
              <a:rPr sz="2600" dirty="0"/>
              <a:t>It is especially powerful when subject-specific</a:t>
            </a:r>
            <a:endParaRPr lang="en-GB" sz="2600" dirty="0"/>
          </a:p>
        </p:txBody>
      </p:sp>
      <p:pic>
        <p:nvPicPr>
          <p:cNvPr id="276" name="FD34108C-88E0-4A93-AC18-20533721444E-L0-001.png" descr="FD34108C-88E0-4A93-AC18-20533721444E-L0-001.png"/>
          <p:cNvPicPr>
            <a:picLocks noChangeAspect="1"/>
          </p:cNvPicPr>
          <p:nvPr/>
        </p:nvPicPr>
        <p:blipFill>
          <a:blip r:embed="rId3"/>
          <a:srcRect l="19560" t="19585" r="26417" b="6949"/>
          <a:stretch>
            <a:fillRect/>
          </a:stretch>
        </p:blipFill>
        <p:spPr>
          <a:xfrm>
            <a:off x="348599" y="1973800"/>
            <a:ext cx="2798151" cy="2853932"/>
          </a:xfrm>
          <a:custGeom>
            <a:avLst/>
            <a:gdLst/>
            <a:ahLst/>
            <a:cxnLst>
              <a:cxn ang="0">
                <a:pos x="wd2" y="hd2"/>
              </a:cxn>
              <a:cxn ang="5400000">
                <a:pos x="wd2" y="hd2"/>
              </a:cxn>
              <a:cxn ang="10800000">
                <a:pos x="wd2" y="hd2"/>
              </a:cxn>
              <a:cxn ang="16200000">
                <a:pos x="wd2" y="hd2"/>
              </a:cxn>
            </a:cxnLst>
            <a:rect l="0" t="0" r="r" b="b"/>
            <a:pathLst>
              <a:path w="21059" h="21156" extrusionOk="0">
                <a:moveTo>
                  <a:pt x="10893" y="2"/>
                </a:moveTo>
                <a:cubicBezTo>
                  <a:pt x="9784" y="-14"/>
                  <a:pt x="8574" y="77"/>
                  <a:pt x="7909" y="259"/>
                </a:cubicBezTo>
                <a:cubicBezTo>
                  <a:pt x="6901" y="536"/>
                  <a:pt x="5571" y="1125"/>
                  <a:pt x="4768" y="1649"/>
                </a:cubicBezTo>
                <a:cubicBezTo>
                  <a:pt x="3135" y="2716"/>
                  <a:pt x="1640" y="4488"/>
                  <a:pt x="872" y="6267"/>
                </a:cubicBezTo>
                <a:cubicBezTo>
                  <a:pt x="-541" y="9540"/>
                  <a:pt x="-218" y="13446"/>
                  <a:pt x="1704" y="16349"/>
                </a:cubicBezTo>
                <a:cubicBezTo>
                  <a:pt x="3483" y="19036"/>
                  <a:pt x="6258" y="20742"/>
                  <a:pt x="9422" y="21093"/>
                </a:cubicBezTo>
                <a:cubicBezTo>
                  <a:pt x="13879" y="21586"/>
                  <a:pt x="18229" y="19145"/>
                  <a:pt x="20133" y="15082"/>
                </a:cubicBezTo>
                <a:cubicBezTo>
                  <a:pt x="20896" y="13454"/>
                  <a:pt x="21059" y="12653"/>
                  <a:pt x="21059" y="10537"/>
                </a:cubicBezTo>
                <a:cubicBezTo>
                  <a:pt x="21059" y="8905"/>
                  <a:pt x="21023" y="8518"/>
                  <a:pt x="20793" y="7738"/>
                </a:cubicBezTo>
                <a:cubicBezTo>
                  <a:pt x="19627" y="3766"/>
                  <a:pt x="16576" y="928"/>
                  <a:pt x="12639" y="149"/>
                </a:cubicBezTo>
                <a:cubicBezTo>
                  <a:pt x="12187" y="59"/>
                  <a:pt x="11558" y="11"/>
                  <a:pt x="10893" y="2"/>
                </a:cubicBezTo>
                <a:close/>
              </a:path>
            </a:pathLst>
          </a:custGeom>
          <a:ln w="12700">
            <a:miter lim="400000"/>
          </a:ln>
        </p:spPr>
      </p:pic>
      <p:sp>
        <p:nvSpPr>
          <p:cNvPr id="6" name="Title 1">
            <a:extLst>
              <a:ext uri="{FF2B5EF4-FFF2-40B4-BE49-F238E27FC236}">
                <a16:creationId xmlns:a16="http://schemas.microsoft.com/office/drawing/2014/main" id="{6F1878FD-FAB7-441C-8BFA-102D06F3D9EC}"/>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000" b="1" dirty="0">
                <a:solidFill>
                  <a:schemeClr val="accent2"/>
                </a:solidFill>
                <a:latin typeface="+mn-lt"/>
                <a:cs typeface="Arial" panose="020B0604020202020204" pitchFamily="34" charset="0"/>
              </a:rPr>
              <a:t>It directly addresses disadvantage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p:cNvSpPr/>
          <p:nvPr/>
        </p:nvSpPr>
        <p:spPr>
          <a:xfrm rot="387198">
            <a:off x="2492794" y="4504672"/>
            <a:ext cx="6861552" cy="322549"/>
          </a:xfrm>
          <a:prstGeom prst="rect">
            <a:avLst/>
          </a:prstGeom>
          <a:gradFill>
            <a:gsLst>
              <a:gs pos="0">
                <a:srgbClr val="00BCAE"/>
              </a:gs>
              <a:gs pos="100000">
                <a:srgbClr val="FFFFFF"/>
              </a:gs>
            </a:gsLst>
          </a:gra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9" name="Arrow"/>
          <p:cNvSpPr/>
          <p:nvPr/>
        </p:nvSpPr>
        <p:spPr>
          <a:xfrm>
            <a:off x="2502043" y="3202243"/>
            <a:ext cx="9048661" cy="847065"/>
          </a:xfrm>
          <a:prstGeom prst="rightArrow">
            <a:avLst>
              <a:gd name="adj1" fmla="val 32000"/>
              <a:gd name="adj2" fmla="val 71966"/>
            </a:avLst>
          </a:prstGeom>
          <a:solidFill>
            <a:srgbClr val="00BCAE"/>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1" name="Literacy practice"/>
          <p:cNvSpPr/>
          <p:nvPr/>
        </p:nvSpPr>
        <p:spPr>
          <a:xfrm>
            <a:off x="199809" y="2655521"/>
            <a:ext cx="1954721" cy="1940508"/>
          </a:xfrm>
          <a:prstGeom prst="ellipse">
            <a:avLst/>
          </a:prstGeom>
          <a:solidFill>
            <a:srgbClr val="00BCA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GB" sz="1500" b="1" dirty="0"/>
              <a:t>Metacognition Practice</a:t>
            </a:r>
            <a:endParaRPr sz="1500" b="1" dirty="0"/>
          </a:p>
        </p:txBody>
      </p:sp>
      <p:sp>
        <p:nvSpPr>
          <p:cNvPr id="163" name="Training"/>
          <p:cNvSpPr txBox="1"/>
          <p:nvPr/>
        </p:nvSpPr>
        <p:spPr>
          <a:xfrm>
            <a:off x="2496405" y="2692704"/>
            <a:ext cx="1535673" cy="69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400" dirty="0"/>
              <a:t>Engagement with high-quality evidence</a:t>
            </a:r>
            <a:endParaRPr sz="1400" dirty="0"/>
          </a:p>
        </p:txBody>
      </p:sp>
      <p:sp>
        <p:nvSpPr>
          <p:cNvPr id="167" name="Without  the implementation team and in-school implementation activity"/>
          <p:cNvSpPr txBox="1"/>
          <p:nvPr/>
        </p:nvSpPr>
        <p:spPr>
          <a:xfrm>
            <a:off x="5012111" y="5190577"/>
            <a:ext cx="3961918"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200" b="1"/>
            </a:lvl1pPr>
          </a:lstStyle>
          <a:p>
            <a:r>
              <a:rPr sz="1600" dirty="0"/>
              <a:t>Without</a:t>
            </a:r>
            <a:r>
              <a:rPr lang="en-GB" sz="1600" dirty="0"/>
              <a:t> </a:t>
            </a:r>
            <a:r>
              <a:rPr sz="1600" dirty="0"/>
              <a:t>implementation </a:t>
            </a:r>
            <a:r>
              <a:rPr lang="en-GB" sz="1600" dirty="0"/>
              <a:t>training and support</a:t>
            </a:r>
            <a:endParaRPr sz="1600" dirty="0"/>
          </a:p>
        </p:txBody>
      </p:sp>
      <p:sp>
        <p:nvSpPr>
          <p:cNvPr id="170" name="Drifts from the evidence base, the programme fades"/>
          <p:cNvSpPr txBox="1"/>
          <p:nvPr/>
        </p:nvSpPr>
        <p:spPr>
          <a:xfrm>
            <a:off x="5012111" y="5488094"/>
            <a:ext cx="5223718"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2500"/>
            </a:lvl1pPr>
          </a:lstStyle>
          <a:p>
            <a:r>
              <a:rPr sz="1800" dirty="0">
                <a:solidFill>
                  <a:schemeClr val="tx1">
                    <a:lumMod val="65000"/>
                    <a:lumOff val="35000"/>
                  </a:schemeClr>
                </a:solidFill>
              </a:rPr>
              <a:t>Drifts from the evidence base, the </a:t>
            </a:r>
            <a:r>
              <a:rPr sz="1800" dirty="0" err="1">
                <a:solidFill>
                  <a:schemeClr val="tx1">
                    <a:lumMod val="65000"/>
                    <a:lumOff val="35000"/>
                  </a:schemeClr>
                </a:solidFill>
              </a:rPr>
              <a:t>programme</a:t>
            </a:r>
            <a:r>
              <a:rPr sz="1800" dirty="0">
                <a:solidFill>
                  <a:schemeClr val="tx1">
                    <a:lumMod val="65000"/>
                    <a:lumOff val="35000"/>
                  </a:schemeClr>
                </a:solidFill>
              </a:rPr>
              <a:t> fades</a:t>
            </a:r>
          </a:p>
        </p:txBody>
      </p:sp>
      <p:sp>
        <p:nvSpPr>
          <p:cNvPr id="19" name="Implementation team">
            <a:extLst>
              <a:ext uri="{FF2B5EF4-FFF2-40B4-BE49-F238E27FC236}">
                <a16:creationId xmlns:a16="http://schemas.microsoft.com/office/drawing/2014/main" id="{E79D19DE-7FBD-436F-87A0-97BC652A2682}"/>
              </a:ext>
            </a:extLst>
          </p:cNvPr>
          <p:cNvSpPr txBox="1"/>
          <p:nvPr/>
        </p:nvSpPr>
        <p:spPr>
          <a:xfrm>
            <a:off x="9939910" y="2700276"/>
            <a:ext cx="1847201" cy="266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400" dirty="0"/>
              <a:t>Improved outcomes</a:t>
            </a:r>
            <a:endParaRPr sz="1400" dirty="0"/>
          </a:p>
        </p:txBody>
      </p:sp>
      <p:sp>
        <p:nvSpPr>
          <p:cNvPr id="20" name="Title 1">
            <a:extLst>
              <a:ext uri="{FF2B5EF4-FFF2-40B4-BE49-F238E27FC236}">
                <a16:creationId xmlns:a16="http://schemas.microsoft.com/office/drawing/2014/main" id="{C6649707-27EC-4EE1-AE8E-CD72CDD5BB4A}"/>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000" b="1" dirty="0">
                <a:solidFill>
                  <a:schemeClr val="accent2"/>
                </a:solidFill>
                <a:latin typeface="+mn-lt"/>
                <a:cs typeface="Arial" panose="020B0604020202020204" pitchFamily="34" charset="0"/>
              </a:rPr>
              <a:t>But it’s not JUST the metacognition practice…</a:t>
            </a:r>
          </a:p>
        </p:txBody>
      </p:sp>
      <p:sp>
        <p:nvSpPr>
          <p:cNvPr id="21" name="Training">
            <a:extLst>
              <a:ext uri="{FF2B5EF4-FFF2-40B4-BE49-F238E27FC236}">
                <a16:creationId xmlns:a16="http://schemas.microsoft.com/office/drawing/2014/main" id="{1F575121-9374-422A-946C-9F2DAB37D7EE}"/>
              </a:ext>
            </a:extLst>
          </p:cNvPr>
          <p:cNvSpPr txBox="1"/>
          <p:nvPr/>
        </p:nvSpPr>
        <p:spPr>
          <a:xfrm>
            <a:off x="4071806" y="2692704"/>
            <a:ext cx="1764812" cy="69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400" dirty="0"/>
              <a:t>Teachers have improved knowledge of metacognition</a:t>
            </a:r>
            <a:endParaRPr sz="1400" dirty="0"/>
          </a:p>
        </p:txBody>
      </p:sp>
      <p:sp>
        <p:nvSpPr>
          <p:cNvPr id="22" name="Training">
            <a:extLst>
              <a:ext uri="{FF2B5EF4-FFF2-40B4-BE49-F238E27FC236}">
                <a16:creationId xmlns:a16="http://schemas.microsoft.com/office/drawing/2014/main" id="{011F0F21-1F31-4A53-A4B9-998F39ADA918}"/>
              </a:ext>
            </a:extLst>
          </p:cNvPr>
          <p:cNvSpPr txBox="1"/>
          <p:nvPr/>
        </p:nvSpPr>
        <p:spPr>
          <a:xfrm>
            <a:off x="5822006" y="2692704"/>
            <a:ext cx="1614994" cy="69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400" dirty="0"/>
              <a:t>This translates into improved classroom practice</a:t>
            </a:r>
            <a:endParaRPr sz="1400" dirty="0"/>
          </a:p>
        </p:txBody>
      </p:sp>
      <p:sp>
        <p:nvSpPr>
          <p:cNvPr id="23" name="Training">
            <a:extLst>
              <a:ext uri="{FF2B5EF4-FFF2-40B4-BE49-F238E27FC236}">
                <a16:creationId xmlns:a16="http://schemas.microsoft.com/office/drawing/2014/main" id="{53D12A69-6F2D-48B0-A6FA-D28687D7DCA4}"/>
              </a:ext>
            </a:extLst>
          </p:cNvPr>
          <p:cNvSpPr txBox="1"/>
          <p:nvPr/>
        </p:nvSpPr>
        <p:spPr>
          <a:xfrm>
            <a:off x="7586818" y="2694484"/>
            <a:ext cx="2253155" cy="697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400" dirty="0"/>
              <a:t>Students’ metacognitive knowledge and behaviours improve</a:t>
            </a: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67" grpId="0" animBg="1"/>
      <p:bldP spid="1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Rectangle"/>
          <p:cNvSpPr/>
          <p:nvPr/>
        </p:nvSpPr>
        <p:spPr>
          <a:xfrm rot="837607">
            <a:off x="2474183" y="4753722"/>
            <a:ext cx="4111289" cy="272377"/>
          </a:xfrm>
          <a:prstGeom prst="rect">
            <a:avLst/>
          </a:prstGeom>
          <a:gradFill>
            <a:gsLst>
              <a:gs pos="0">
                <a:srgbClr val="00BCAE"/>
              </a:gs>
              <a:gs pos="100000">
                <a:srgbClr val="FFFFFF"/>
              </a:gs>
            </a:gsLst>
          </a:gra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59" name="Arrow"/>
          <p:cNvSpPr/>
          <p:nvPr/>
        </p:nvSpPr>
        <p:spPr>
          <a:xfrm>
            <a:off x="2502044" y="3202243"/>
            <a:ext cx="2162946" cy="847065"/>
          </a:xfrm>
          <a:prstGeom prst="rightArrow">
            <a:avLst>
              <a:gd name="adj1" fmla="val 32000"/>
              <a:gd name="adj2" fmla="val 71966"/>
            </a:avLst>
          </a:prstGeom>
          <a:solidFill>
            <a:srgbClr val="00BCAE"/>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0" name="Arrow"/>
          <p:cNvSpPr/>
          <p:nvPr/>
        </p:nvSpPr>
        <p:spPr>
          <a:xfrm>
            <a:off x="7394425" y="3198173"/>
            <a:ext cx="2128083" cy="847065"/>
          </a:xfrm>
          <a:prstGeom prst="rightArrow">
            <a:avLst>
              <a:gd name="adj1" fmla="val 32000"/>
              <a:gd name="adj2" fmla="val 71966"/>
            </a:avLst>
          </a:prstGeom>
          <a:solidFill>
            <a:srgbClr val="FA4374"/>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1" name="Literacy practice"/>
          <p:cNvSpPr/>
          <p:nvPr/>
        </p:nvSpPr>
        <p:spPr>
          <a:xfrm>
            <a:off x="246647" y="2067259"/>
            <a:ext cx="1954721" cy="1940508"/>
          </a:xfrm>
          <a:prstGeom prst="ellipse">
            <a:avLst/>
          </a:prstGeom>
          <a:solidFill>
            <a:srgbClr val="00BCAE"/>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GB" sz="1500" b="1" dirty="0"/>
              <a:t>Metacognition practice</a:t>
            </a:r>
            <a:endParaRPr sz="1500" b="1" dirty="0"/>
          </a:p>
        </p:txBody>
      </p:sp>
      <p:sp>
        <p:nvSpPr>
          <p:cNvPr id="162" name="Implementation process"/>
          <p:cNvSpPr/>
          <p:nvPr/>
        </p:nvSpPr>
        <p:spPr>
          <a:xfrm>
            <a:off x="246647" y="3407713"/>
            <a:ext cx="1954721" cy="1940508"/>
          </a:xfrm>
          <a:prstGeom prst="ellipse">
            <a:avLst/>
          </a:prstGeom>
          <a:solidFill>
            <a:srgbClr val="FA437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defTabSz="825500">
              <a:defRPr sz="3000">
                <a:solidFill>
                  <a:srgbClr val="FFFFFF"/>
                </a:solidFill>
                <a:latin typeface="Helvetica Neue Medium"/>
                <a:ea typeface="Helvetica Neue Medium"/>
                <a:cs typeface="Helvetica Neue Medium"/>
                <a:sym typeface="Helvetica Neue Medium"/>
              </a:defRPr>
            </a:lvl1pPr>
          </a:lstStyle>
          <a:p>
            <a:pPr algn="ctr"/>
            <a:r>
              <a:rPr sz="1400" b="1" dirty="0"/>
              <a:t>Implementation</a:t>
            </a:r>
            <a:r>
              <a:rPr sz="1500" b="1" dirty="0"/>
              <a:t> process</a:t>
            </a:r>
          </a:p>
        </p:txBody>
      </p:sp>
      <p:sp>
        <p:nvSpPr>
          <p:cNvPr id="163" name="Training"/>
          <p:cNvSpPr txBox="1"/>
          <p:nvPr/>
        </p:nvSpPr>
        <p:spPr>
          <a:xfrm>
            <a:off x="2502044" y="2618160"/>
            <a:ext cx="2118710"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600" dirty="0"/>
              <a:t>High quality engagement with the evidence</a:t>
            </a:r>
            <a:endParaRPr sz="1600" dirty="0"/>
          </a:p>
        </p:txBody>
      </p:sp>
      <p:sp>
        <p:nvSpPr>
          <p:cNvPr id="164" name="Implementation team"/>
          <p:cNvSpPr txBox="1"/>
          <p:nvPr/>
        </p:nvSpPr>
        <p:spPr>
          <a:xfrm>
            <a:off x="4936005" y="2662987"/>
            <a:ext cx="1636182" cy="543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600" dirty="0"/>
              <a:t>Effective implementation</a:t>
            </a:r>
            <a:endParaRPr sz="1600" dirty="0"/>
          </a:p>
        </p:txBody>
      </p:sp>
      <p:sp>
        <p:nvSpPr>
          <p:cNvPr id="165" name="In-school implementation activity"/>
          <p:cNvSpPr txBox="1"/>
          <p:nvPr/>
        </p:nvSpPr>
        <p:spPr>
          <a:xfrm>
            <a:off x="7479835" y="2661927"/>
            <a:ext cx="1957261" cy="7899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3200" b="1"/>
            </a:lvl1pPr>
          </a:lstStyle>
          <a:p>
            <a:r>
              <a:rPr lang="en-GB" sz="1600" dirty="0"/>
              <a:t>Sustained</a:t>
            </a:r>
            <a:r>
              <a:rPr sz="1600" dirty="0"/>
              <a:t> implementation </a:t>
            </a:r>
            <a:r>
              <a:rPr lang="en-GB" sz="1600" dirty="0"/>
              <a:t>support</a:t>
            </a:r>
            <a:endParaRPr sz="1600" dirty="0"/>
          </a:p>
        </p:txBody>
      </p:sp>
      <p:sp>
        <p:nvSpPr>
          <p:cNvPr id="166" name="Arrow"/>
          <p:cNvSpPr/>
          <p:nvPr/>
        </p:nvSpPr>
        <p:spPr>
          <a:xfrm>
            <a:off x="4965666" y="3216610"/>
            <a:ext cx="2128083" cy="847065"/>
          </a:xfrm>
          <a:prstGeom prst="rightArrow">
            <a:avLst>
              <a:gd name="adj1" fmla="val 32000"/>
              <a:gd name="adj2" fmla="val 71966"/>
            </a:avLst>
          </a:prstGeom>
          <a:solidFill>
            <a:srgbClr val="FA4374"/>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67" name="Without  the implementation team and in-school implementation activity"/>
          <p:cNvSpPr txBox="1"/>
          <p:nvPr/>
        </p:nvSpPr>
        <p:spPr>
          <a:xfrm>
            <a:off x="2502043" y="5449464"/>
            <a:ext cx="4338624"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200" b="1"/>
            </a:lvl1pPr>
          </a:lstStyle>
          <a:p>
            <a:r>
              <a:rPr sz="1600" dirty="0"/>
              <a:t>Without  the implementation </a:t>
            </a:r>
            <a:r>
              <a:rPr lang="en-GB" sz="1600" dirty="0"/>
              <a:t>training and support</a:t>
            </a:r>
            <a:endParaRPr sz="1600" dirty="0"/>
          </a:p>
        </p:txBody>
      </p:sp>
      <p:sp>
        <p:nvSpPr>
          <p:cNvPr id="175" name="Connection Line"/>
          <p:cNvSpPr/>
          <p:nvPr/>
        </p:nvSpPr>
        <p:spPr>
          <a:xfrm>
            <a:off x="2201368" y="2102103"/>
            <a:ext cx="4202707" cy="509001"/>
          </a:xfrm>
          <a:custGeom>
            <a:avLst/>
            <a:gdLst/>
            <a:ahLst/>
            <a:cxnLst>
              <a:cxn ang="0">
                <a:pos x="wd2" y="hd2"/>
              </a:cxn>
              <a:cxn ang="5400000">
                <a:pos x="wd2" y="hd2"/>
              </a:cxn>
              <a:cxn ang="10800000">
                <a:pos x="wd2" y="hd2"/>
              </a:cxn>
              <a:cxn ang="16200000">
                <a:pos x="wd2" y="hd2"/>
              </a:cxn>
            </a:cxnLst>
            <a:rect l="0" t="0" r="r" b="b"/>
            <a:pathLst>
              <a:path w="21600" h="16396" extrusionOk="0">
                <a:moveTo>
                  <a:pt x="0" y="10002"/>
                </a:moveTo>
                <a:cubicBezTo>
                  <a:pt x="7331" y="-5204"/>
                  <a:pt x="14531" y="-3073"/>
                  <a:pt x="21600" y="16396"/>
                </a:cubicBezTo>
              </a:path>
            </a:pathLst>
          </a:custGeom>
          <a:ln w="25400">
            <a:solidFill>
              <a:srgbClr val="000000"/>
            </a:solidFill>
            <a:miter lim="400000"/>
            <a:headEnd type="stealth"/>
          </a:ln>
        </p:spPr>
        <p:txBody>
          <a:bodyPr/>
          <a:lstStyle/>
          <a:p>
            <a:endParaRPr sz="900"/>
          </a:p>
        </p:txBody>
      </p:sp>
      <p:sp>
        <p:nvSpPr>
          <p:cNvPr id="169" name="Revisits the evidence, keeps it ‘present’"/>
          <p:cNvSpPr txBox="1"/>
          <p:nvPr/>
        </p:nvSpPr>
        <p:spPr>
          <a:xfrm>
            <a:off x="2502043" y="1639579"/>
            <a:ext cx="372735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defRPr sz="2500"/>
            </a:lvl1pPr>
          </a:lstStyle>
          <a:p>
            <a:r>
              <a:rPr sz="1800" dirty="0">
                <a:solidFill>
                  <a:schemeClr val="tx1">
                    <a:lumMod val="65000"/>
                    <a:lumOff val="35000"/>
                  </a:schemeClr>
                </a:solidFill>
              </a:rPr>
              <a:t>Revisits the evidence, keeps it ‘present’</a:t>
            </a:r>
          </a:p>
        </p:txBody>
      </p:sp>
      <p:sp>
        <p:nvSpPr>
          <p:cNvPr id="170" name="Drifts from the evidence base, the programme fades"/>
          <p:cNvSpPr txBox="1"/>
          <p:nvPr/>
        </p:nvSpPr>
        <p:spPr>
          <a:xfrm>
            <a:off x="2502043" y="5656354"/>
            <a:ext cx="5223718"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2500"/>
            </a:lvl1pPr>
          </a:lstStyle>
          <a:p>
            <a:r>
              <a:rPr sz="1800" dirty="0">
                <a:solidFill>
                  <a:schemeClr val="tx1">
                    <a:lumMod val="65000"/>
                    <a:lumOff val="35000"/>
                  </a:schemeClr>
                </a:solidFill>
              </a:rPr>
              <a:t>Drifts from the evidence base, the </a:t>
            </a:r>
            <a:r>
              <a:rPr sz="1800" dirty="0" err="1">
                <a:solidFill>
                  <a:schemeClr val="tx1">
                    <a:lumMod val="65000"/>
                    <a:lumOff val="35000"/>
                  </a:schemeClr>
                </a:solidFill>
              </a:rPr>
              <a:t>programme</a:t>
            </a:r>
            <a:r>
              <a:rPr sz="1800" dirty="0">
                <a:solidFill>
                  <a:schemeClr val="tx1">
                    <a:lumMod val="65000"/>
                    <a:lumOff val="35000"/>
                  </a:schemeClr>
                </a:solidFill>
              </a:rPr>
              <a:t> fades</a:t>
            </a:r>
          </a:p>
        </p:txBody>
      </p:sp>
      <p:sp>
        <p:nvSpPr>
          <p:cNvPr id="176" name="Connection Line"/>
          <p:cNvSpPr/>
          <p:nvPr/>
        </p:nvSpPr>
        <p:spPr>
          <a:xfrm>
            <a:off x="6426034" y="4123467"/>
            <a:ext cx="4202706" cy="509001"/>
          </a:xfrm>
          <a:custGeom>
            <a:avLst/>
            <a:gdLst/>
            <a:ahLst/>
            <a:cxnLst>
              <a:cxn ang="0">
                <a:pos x="wd2" y="hd2"/>
              </a:cxn>
              <a:cxn ang="5400000">
                <a:pos x="wd2" y="hd2"/>
              </a:cxn>
              <a:cxn ang="10800000">
                <a:pos x="wd2" y="hd2"/>
              </a:cxn>
              <a:cxn ang="16200000">
                <a:pos x="wd2" y="hd2"/>
              </a:cxn>
            </a:cxnLst>
            <a:rect l="0" t="0" r="r" b="b"/>
            <a:pathLst>
              <a:path w="21600" h="16396" extrusionOk="0">
                <a:moveTo>
                  <a:pt x="21600" y="6394"/>
                </a:moveTo>
                <a:cubicBezTo>
                  <a:pt x="14269" y="21600"/>
                  <a:pt x="7069" y="19469"/>
                  <a:pt x="0" y="0"/>
                </a:cubicBezTo>
              </a:path>
            </a:pathLst>
          </a:custGeom>
          <a:ln w="25400">
            <a:solidFill>
              <a:srgbClr val="000000"/>
            </a:solidFill>
            <a:miter lim="400000"/>
            <a:headEnd type="stealth"/>
          </a:ln>
        </p:spPr>
        <p:txBody>
          <a:bodyPr/>
          <a:lstStyle/>
          <a:p>
            <a:endParaRPr sz="900"/>
          </a:p>
        </p:txBody>
      </p:sp>
      <p:sp>
        <p:nvSpPr>
          <p:cNvPr id="172" name="Helps school engage with and understand the evidence, matches it to a strong understanding of context"/>
          <p:cNvSpPr txBox="1"/>
          <p:nvPr/>
        </p:nvSpPr>
        <p:spPr>
          <a:xfrm>
            <a:off x="6273047" y="4752244"/>
            <a:ext cx="5277658" cy="6052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2500"/>
            </a:lvl1pPr>
          </a:lstStyle>
          <a:p>
            <a:r>
              <a:rPr sz="1800" dirty="0">
                <a:solidFill>
                  <a:schemeClr val="tx1">
                    <a:lumMod val="65000"/>
                    <a:lumOff val="35000"/>
                  </a:schemeClr>
                </a:solidFill>
              </a:rPr>
              <a:t>Helps school engage with and understand the evidence, matches it to a strong understanding of context</a:t>
            </a:r>
          </a:p>
        </p:txBody>
      </p:sp>
      <p:sp>
        <p:nvSpPr>
          <p:cNvPr id="18" name="Arrow">
            <a:extLst>
              <a:ext uri="{FF2B5EF4-FFF2-40B4-BE49-F238E27FC236}">
                <a16:creationId xmlns:a16="http://schemas.microsoft.com/office/drawing/2014/main" id="{3521868A-9743-4FD6-80ED-C6E767037D0B}"/>
              </a:ext>
            </a:extLst>
          </p:cNvPr>
          <p:cNvSpPr/>
          <p:nvPr/>
        </p:nvSpPr>
        <p:spPr>
          <a:xfrm>
            <a:off x="9772785" y="3206726"/>
            <a:ext cx="2128083" cy="847065"/>
          </a:xfrm>
          <a:prstGeom prst="rightArrow">
            <a:avLst>
              <a:gd name="adj1" fmla="val 32000"/>
              <a:gd name="adj2" fmla="val 71966"/>
            </a:avLst>
          </a:prstGeom>
          <a:gradFill>
            <a:gsLst>
              <a:gs pos="0">
                <a:srgbClr val="00BCAE"/>
              </a:gs>
              <a:gs pos="100000">
                <a:srgbClr val="FA4374"/>
              </a:gs>
            </a:gsLst>
            <a:lin ang="10800000"/>
          </a:gra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9" name="Implementation team">
            <a:extLst>
              <a:ext uri="{FF2B5EF4-FFF2-40B4-BE49-F238E27FC236}">
                <a16:creationId xmlns:a16="http://schemas.microsoft.com/office/drawing/2014/main" id="{E79D19DE-7FBD-436F-87A0-97BC652A2682}"/>
              </a:ext>
            </a:extLst>
          </p:cNvPr>
          <p:cNvSpPr txBox="1"/>
          <p:nvPr/>
        </p:nvSpPr>
        <p:spPr>
          <a:xfrm>
            <a:off x="9794519" y="2759390"/>
            <a:ext cx="1756186" cy="2975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3200" b="1"/>
            </a:lvl1pPr>
          </a:lstStyle>
          <a:p>
            <a:r>
              <a:rPr lang="en-GB" sz="1600" dirty="0"/>
              <a:t>Improved outcomes</a:t>
            </a:r>
            <a:endParaRPr sz="1600" dirty="0"/>
          </a:p>
        </p:txBody>
      </p:sp>
      <p:sp>
        <p:nvSpPr>
          <p:cNvPr id="20" name="Title 1">
            <a:extLst>
              <a:ext uri="{FF2B5EF4-FFF2-40B4-BE49-F238E27FC236}">
                <a16:creationId xmlns:a16="http://schemas.microsoft.com/office/drawing/2014/main" id="{C6649707-27EC-4EE1-AE8E-CD72CDD5BB4A}"/>
              </a:ext>
            </a:extLst>
          </p:cNvPr>
          <p:cNvSpPr txBox="1">
            <a:spLocks/>
          </p:cNvSpPr>
          <p:nvPr/>
        </p:nvSpPr>
        <p:spPr bwMode="auto">
          <a:xfrm>
            <a:off x="199809" y="465675"/>
            <a:ext cx="10895819" cy="74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n-US" altLang="en-US" sz="4000" b="1" dirty="0">
                <a:solidFill>
                  <a:schemeClr val="accent2"/>
                </a:solidFill>
                <a:latin typeface="+mn-lt"/>
                <a:cs typeface="Arial" panose="020B0604020202020204" pitchFamily="34" charset="0"/>
              </a:rPr>
              <a:t>It’s implementation as well…</a:t>
            </a:r>
          </a:p>
        </p:txBody>
      </p:sp>
    </p:spTree>
    <p:extLst>
      <p:ext uri="{BB962C8B-B14F-4D97-AF65-F5344CB8AC3E}">
        <p14:creationId xmlns:p14="http://schemas.microsoft.com/office/powerpoint/2010/main" val="5085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500"/>
                                        <p:tgtEl>
                                          <p:spTgt spid="1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9"/>
                                        </p:tgtEl>
                                        <p:attrNameLst>
                                          <p:attrName>style.visibility</p:attrName>
                                        </p:attrNameLst>
                                      </p:cBhvr>
                                      <p:to>
                                        <p:strVal val="visible"/>
                                      </p:to>
                                    </p:set>
                                    <p:animEffect transition="in" filter="fade">
                                      <p:cBhvr>
                                        <p:cTn id="16" dur="500"/>
                                        <p:tgtEl>
                                          <p:spTgt spid="1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5"/>
                                        </p:tgtEl>
                                        <p:attrNameLst>
                                          <p:attrName>style.visibility</p:attrName>
                                        </p:attrNameLst>
                                      </p:cBhvr>
                                      <p:to>
                                        <p:strVal val="visible"/>
                                      </p:to>
                                    </p:set>
                                    <p:animEffect transition="in" filter="fade">
                                      <p:cBhvr>
                                        <p:cTn id="21" dur="500"/>
                                        <p:tgtEl>
                                          <p:spTgt spid="1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0"/>
                                        </p:tgtEl>
                                        <p:attrNameLst>
                                          <p:attrName>style.visibility</p:attrName>
                                        </p:attrNameLst>
                                      </p:cBhvr>
                                      <p:to>
                                        <p:strVal val="visible"/>
                                      </p:to>
                                    </p:set>
                                    <p:animEffect transition="in" filter="fade">
                                      <p:cBhvr>
                                        <p:cTn id="24" dur="500"/>
                                        <p:tgtEl>
                                          <p:spTgt spid="1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6"/>
                                        </p:tgtEl>
                                        <p:attrNameLst>
                                          <p:attrName>style.visibility</p:attrName>
                                        </p:attrNameLst>
                                      </p:cBhvr>
                                      <p:to>
                                        <p:strVal val="visible"/>
                                      </p:to>
                                    </p:set>
                                    <p:animEffect transition="in" filter="fade">
                                      <p:cBhvr>
                                        <p:cTn id="33" dur="500"/>
                                        <p:tgtEl>
                                          <p:spTgt spid="17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2"/>
                                        </p:tgtEl>
                                        <p:attrNameLst>
                                          <p:attrName>style.visibility</p:attrName>
                                        </p:attrNameLst>
                                      </p:cBhvr>
                                      <p:to>
                                        <p:strVal val="visible"/>
                                      </p:to>
                                    </p:set>
                                    <p:animEffect transition="in" filter="fade">
                                      <p:cBhvr>
                                        <p:cTn id="36"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4" grpId="0" animBg="1"/>
      <p:bldP spid="165" grpId="0" animBg="1"/>
      <p:bldP spid="166" grpId="0" animBg="1"/>
      <p:bldP spid="175" grpId="0" animBg="1"/>
      <p:bldP spid="169" grpId="0" animBg="1"/>
      <p:bldP spid="176" grpId="0" animBg="1"/>
      <p:bldP spid="172"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469D42-3E03-42A4-9A5E-3B75F00B76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rot="18855189">
            <a:off x="4046740" y="1047365"/>
            <a:ext cx="4098519" cy="4098519"/>
          </a:xfrm>
          <a:prstGeom prst="rect">
            <a:avLst/>
          </a:prstGeom>
        </p:spPr>
      </p:pic>
      <p:pic>
        <p:nvPicPr>
          <p:cNvPr id="3" name="Picture 2">
            <a:extLst>
              <a:ext uri="{FF2B5EF4-FFF2-40B4-BE49-F238E27FC236}">
                <a16:creationId xmlns:a16="http://schemas.microsoft.com/office/drawing/2014/main" id="{C910797C-CCD5-4170-8A21-49EE7088029C}"/>
              </a:ext>
            </a:extLst>
          </p:cNvPr>
          <p:cNvPicPr>
            <a:picLocks noChangeAspect="1"/>
          </p:cNvPicPr>
          <p:nvPr/>
        </p:nvPicPr>
        <p:blipFill rotWithShape="1">
          <a:blip r:embed="rId4"/>
          <a:srcRect l="25834" t="17570" r="43452" b="5163"/>
          <a:stretch/>
        </p:blipFill>
        <p:spPr>
          <a:xfrm>
            <a:off x="1385583" y="863532"/>
            <a:ext cx="3054835" cy="432062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16B5CD98-866E-4DCE-A55F-CDF991F9818A}"/>
              </a:ext>
            </a:extLst>
          </p:cNvPr>
          <p:cNvPicPr>
            <a:picLocks noChangeAspect="1"/>
          </p:cNvPicPr>
          <p:nvPr/>
        </p:nvPicPr>
        <p:blipFill>
          <a:blip r:embed="rId5"/>
          <a:stretch>
            <a:fillRect/>
          </a:stretch>
        </p:blipFill>
        <p:spPr>
          <a:xfrm>
            <a:off x="7393225" y="372287"/>
            <a:ext cx="4048930" cy="5303110"/>
          </a:xfrm>
          <a:prstGeom prst="rect">
            <a:avLst/>
          </a:prstGeom>
        </p:spPr>
      </p:pic>
    </p:spTree>
    <p:extLst>
      <p:ext uri="{BB962C8B-B14F-4D97-AF65-F5344CB8AC3E}">
        <p14:creationId xmlns:p14="http://schemas.microsoft.com/office/powerpoint/2010/main" val="196841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05DEE12-CD0A-4761-8C7F-30A65DF3CD4A}"/>
              </a:ext>
            </a:extLst>
          </p:cNvPr>
          <p:cNvSpPr txBox="1">
            <a:spLocks/>
          </p:cNvSpPr>
          <p:nvPr/>
        </p:nvSpPr>
        <p:spPr>
          <a:xfrm>
            <a:off x="428281" y="105979"/>
            <a:ext cx="4832802" cy="12435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400" b="1" dirty="0"/>
              <a:t>CLOSING THE GAP </a:t>
            </a:r>
          </a:p>
        </p:txBody>
      </p:sp>
      <p:sp>
        <p:nvSpPr>
          <p:cNvPr id="13" name="TextBox 12">
            <a:extLst>
              <a:ext uri="{FF2B5EF4-FFF2-40B4-BE49-F238E27FC236}">
                <a16:creationId xmlns:a16="http://schemas.microsoft.com/office/drawing/2014/main" id="{56C0F980-B2DD-49EC-973B-38DE873B24E4}"/>
              </a:ext>
            </a:extLst>
          </p:cNvPr>
          <p:cNvSpPr txBox="1"/>
          <p:nvPr/>
        </p:nvSpPr>
        <p:spPr>
          <a:xfrm>
            <a:off x="438912" y="2512611"/>
            <a:ext cx="5123688" cy="3664351"/>
          </a:xfrm>
          <a:prstGeom prst="rect">
            <a:avLst/>
          </a:prstGeom>
        </p:spPr>
        <p:txBody>
          <a:bodyPr vert="horz" lIns="91440" tIns="45720" rIns="91440" bIns="45720" rtlCol="0">
            <a:normAutofit/>
          </a:bodyPr>
          <a:lstStyle/>
          <a:p>
            <a:pPr>
              <a:lnSpc>
                <a:spcPct val="90000"/>
              </a:lnSpc>
              <a:spcAft>
                <a:spcPts val="600"/>
              </a:spcAft>
            </a:pPr>
            <a:endParaRPr lang="en-US" dirty="0"/>
          </a:p>
        </p:txBody>
      </p:sp>
      <p:pic>
        <p:nvPicPr>
          <p:cNvPr id="6" name="Picture 5">
            <a:extLst>
              <a:ext uri="{FF2B5EF4-FFF2-40B4-BE49-F238E27FC236}">
                <a16:creationId xmlns:a16="http://schemas.microsoft.com/office/drawing/2014/main" id="{328EA949-1E3B-42D6-AC26-D04C55795A45}"/>
              </a:ext>
            </a:extLst>
          </p:cNvPr>
          <p:cNvPicPr>
            <a:picLocks noChangeAspect="1"/>
          </p:cNvPicPr>
          <p:nvPr/>
        </p:nvPicPr>
        <p:blipFill>
          <a:blip r:embed="rId3"/>
          <a:stretch>
            <a:fillRect/>
          </a:stretch>
        </p:blipFill>
        <p:spPr>
          <a:xfrm>
            <a:off x="6398366" y="3886051"/>
            <a:ext cx="2190199" cy="1341497"/>
          </a:xfrm>
          <a:prstGeom prst="rect">
            <a:avLst/>
          </a:prstGeom>
        </p:spPr>
      </p:pic>
      <p:sp>
        <p:nvSpPr>
          <p:cNvPr id="9" name="Subtitle 2">
            <a:extLst>
              <a:ext uri="{FF2B5EF4-FFF2-40B4-BE49-F238E27FC236}">
                <a16:creationId xmlns:a16="http://schemas.microsoft.com/office/drawing/2014/main" id="{D7A068F2-E374-40C0-8102-D2351F4D4770}"/>
              </a:ext>
            </a:extLst>
          </p:cNvPr>
          <p:cNvSpPr txBox="1">
            <a:spLocks/>
          </p:cNvSpPr>
          <p:nvPr/>
        </p:nvSpPr>
        <p:spPr>
          <a:xfrm>
            <a:off x="188104" y="1643053"/>
            <a:ext cx="4945356" cy="1709849"/>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BUILDING A TRUST-WIDE, CROSS-PHASE SCHOOL IMPROVEMENT STRATEGY</a:t>
            </a:r>
          </a:p>
        </p:txBody>
      </p:sp>
      <p:sp>
        <p:nvSpPr>
          <p:cNvPr id="15" name="TextBox 14">
            <a:extLst>
              <a:ext uri="{FF2B5EF4-FFF2-40B4-BE49-F238E27FC236}">
                <a16:creationId xmlns:a16="http://schemas.microsoft.com/office/drawing/2014/main" id="{2F5EC928-E75B-408E-A4AC-7BF87A4BD99C}"/>
              </a:ext>
            </a:extLst>
          </p:cNvPr>
          <p:cNvSpPr txBox="1"/>
          <p:nvPr/>
        </p:nvSpPr>
        <p:spPr>
          <a:xfrm>
            <a:off x="9212109" y="2768744"/>
            <a:ext cx="2979891" cy="4293483"/>
          </a:xfrm>
          <a:prstGeom prst="rect">
            <a:avLst/>
          </a:prstGeom>
          <a:noFill/>
        </p:spPr>
        <p:txBody>
          <a:bodyPr wrap="square">
            <a:spAutoFit/>
          </a:bodyPr>
          <a:lstStyle/>
          <a:p>
            <a:pPr marL="285750" indent="-285750" algn="l">
              <a:spcAft>
                <a:spcPts val="600"/>
              </a:spcAft>
              <a:buFont typeface="Arial" panose="020B0604020202020204" pitchFamily="34" charset="0"/>
              <a:buChar char="•"/>
            </a:pPr>
            <a:r>
              <a:rPr lang="en-GB" sz="1200" dirty="0">
                <a:latin typeface="Calibri" panose="020F0502020204030204" pitchFamily="34" charset="0"/>
                <a:cs typeface="Calibri" panose="020F0502020204030204" pitchFamily="34" charset="0"/>
              </a:rPr>
              <a:t> </a:t>
            </a:r>
            <a:r>
              <a:rPr lang="en-GB" sz="1200" i="1" dirty="0">
                <a:latin typeface="Calibri" panose="020F0502020204030204" pitchFamily="34" charset="0"/>
                <a:cs typeface="Calibri" panose="020F0502020204030204" pitchFamily="34" charset="0"/>
              </a:rPr>
              <a:t>Marc Cooper, CELT (Chair)</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Richard Cardigan, Penrice</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Simon Disney-Pollard, </a:t>
            </a:r>
            <a:r>
              <a:rPr lang="en-GB" sz="1200" i="1" dirty="0" err="1">
                <a:latin typeface="Calibri" panose="020F0502020204030204" pitchFamily="34" charset="0"/>
                <a:cs typeface="Calibri" panose="020F0502020204030204" pitchFamily="34" charset="0"/>
              </a:rPr>
              <a:t>Carclaze</a:t>
            </a:r>
            <a:endParaRPr lang="en-GB" sz="1200" i="1" dirty="0">
              <a:latin typeface="Calibri" panose="020F0502020204030204" pitchFamily="34" charset="0"/>
              <a:cs typeface="Calibri" panose="020F0502020204030204" pitchFamily="34" charset="0"/>
            </a:endParaRP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Stewart </a:t>
            </a:r>
            <a:r>
              <a:rPr lang="en-GB" sz="1200" i="1" dirty="0" err="1">
                <a:latin typeface="Calibri" panose="020F0502020204030204" pitchFamily="34" charset="0"/>
                <a:cs typeface="Calibri" panose="020F0502020204030204" pitchFamily="34" charset="0"/>
              </a:rPr>
              <a:t>Gynn</a:t>
            </a:r>
            <a:r>
              <a:rPr lang="en-GB" sz="1200" i="1" dirty="0">
                <a:latin typeface="Calibri" panose="020F0502020204030204" pitchFamily="34" charset="0"/>
                <a:cs typeface="Calibri" panose="020F0502020204030204" pitchFamily="34" charset="0"/>
              </a:rPr>
              <a:t>,  </a:t>
            </a:r>
            <a:r>
              <a:rPr lang="en-GB" sz="1200" i="1" dirty="0" err="1">
                <a:latin typeface="Calibri" panose="020F0502020204030204" pitchFamily="34" charset="0"/>
                <a:cs typeface="Calibri" panose="020F0502020204030204" pitchFamily="34" charset="0"/>
              </a:rPr>
              <a:t>Mevagissey</a:t>
            </a:r>
            <a:r>
              <a:rPr lang="en-GB" sz="1200" i="1" dirty="0">
                <a:latin typeface="Calibri" panose="020F0502020204030204" pitchFamily="34" charset="0"/>
                <a:cs typeface="Calibri" panose="020F0502020204030204" pitchFamily="34" charset="0"/>
              </a:rPr>
              <a:t> &amp; </a:t>
            </a:r>
            <a:r>
              <a:rPr lang="en-GB" sz="1200" i="1" dirty="0" err="1">
                <a:latin typeface="Calibri" panose="020F0502020204030204" pitchFamily="34" charset="0"/>
                <a:cs typeface="Calibri" panose="020F0502020204030204" pitchFamily="34" charset="0"/>
              </a:rPr>
              <a:t>Luxulyan</a:t>
            </a:r>
            <a:endParaRPr lang="en-GB" sz="1200" i="1" dirty="0">
              <a:latin typeface="Calibri" panose="020F0502020204030204" pitchFamily="34" charset="0"/>
              <a:cs typeface="Calibri" panose="020F0502020204030204" pitchFamily="34" charset="0"/>
            </a:endParaRP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Julie King, Newquay </a:t>
            </a:r>
            <a:r>
              <a:rPr lang="en-GB" sz="1200" i="1" dirty="0" err="1">
                <a:latin typeface="Calibri" panose="020F0502020204030204" pitchFamily="34" charset="0"/>
                <a:cs typeface="Calibri" panose="020F0502020204030204" pitchFamily="34" charset="0"/>
              </a:rPr>
              <a:t>Tretherras</a:t>
            </a:r>
            <a:endParaRPr lang="en-GB" sz="1200" i="1" dirty="0">
              <a:latin typeface="Calibri" panose="020F0502020204030204" pitchFamily="34" charset="0"/>
              <a:cs typeface="Calibri" panose="020F0502020204030204" pitchFamily="34" charset="0"/>
            </a:endParaRP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Alana McGovern, Mount Charles</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Natalie Simmonds, </a:t>
            </a:r>
            <a:r>
              <a:rPr lang="en-GB" sz="1200" i="1" dirty="0" err="1">
                <a:latin typeface="Calibri" panose="020F0502020204030204" pitchFamily="34" charset="0"/>
                <a:cs typeface="Calibri" panose="020F0502020204030204" pitchFamily="34" charset="0"/>
              </a:rPr>
              <a:t>Lostwithiel</a:t>
            </a:r>
            <a:endParaRPr lang="en-GB" sz="1200" i="1" dirty="0">
              <a:latin typeface="Calibri" panose="020F0502020204030204" pitchFamily="34" charset="0"/>
              <a:cs typeface="Calibri" panose="020F0502020204030204" pitchFamily="34" charset="0"/>
            </a:endParaRP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Richard Baker, Poltair</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Laura Hocking, </a:t>
            </a:r>
            <a:r>
              <a:rPr lang="en-GB" sz="1200" i="1" dirty="0" err="1">
                <a:latin typeface="Calibri" panose="020F0502020204030204" pitchFamily="34" charset="0"/>
                <a:cs typeface="Calibri" panose="020F0502020204030204" pitchFamily="34" charset="0"/>
              </a:rPr>
              <a:t>Brannel</a:t>
            </a:r>
            <a:endParaRPr lang="en-GB" sz="1200" i="1" dirty="0">
              <a:latin typeface="Calibri" panose="020F0502020204030204" pitchFamily="34" charset="0"/>
              <a:cs typeface="Calibri" panose="020F0502020204030204" pitchFamily="34" charset="0"/>
            </a:endParaRP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Debbie </a:t>
            </a:r>
            <a:r>
              <a:rPr lang="en-GB" sz="1200" i="1" dirty="0" err="1">
                <a:latin typeface="Calibri" panose="020F0502020204030204" pitchFamily="34" charset="0"/>
                <a:cs typeface="Calibri" panose="020F0502020204030204" pitchFamily="34" charset="0"/>
              </a:rPr>
              <a:t>Tregellas</a:t>
            </a:r>
            <a:r>
              <a:rPr lang="en-GB" sz="1200" i="1" dirty="0">
                <a:latin typeface="Calibri" panose="020F0502020204030204" pitchFamily="34" charset="0"/>
                <a:cs typeface="Calibri" panose="020F0502020204030204" pitchFamily="34" charset="0"/>
              </a:rPr>
              <a:t>, Pondhu</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Lisa Mann, NT Junior</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Elaine Badger, St </a:t>
            </a:r>
            <a:r>
              <a:rPr lang="en-GB" sz="1200" i="1" dirty="0" err="1">
                <a:latin typeface="Calibri" panose="020F0502020204030204" pitchFamily="34" charset="0"/>
                <a:cs typeface="Calibri" panose="020F0502020204030204" pitchFamily="34" charset="0"/>
              </a:rPr>
              <a:t>Mewan</a:t>
            </a:r>
            <a:endParaRPr lang="en-GB" sz="1200" i="1" dirty="0">
              <a:latin typeface="Calibri" panose="020F0502020204030204" pitchFamily="34" charset="0"/>
              <a:cs typeface="Calibri" panose="020F0502020204030204" pitchFamily="34" charset="0"/>
            </a:endParaRP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Kate Sicolo, Fowey</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Joe McGovern, CELT SENDCo</a:t>
            </a:r>
          </a:p>
          <a:p>
            <a:pPr marL="342900" lvl="0" indent="-342900">
              <a:spcAft>
                <a:spcPts val="600"/>
              </a:spcAft>
              <a:buSzPts val="1000"/>
              <a:buFont typeface="Symbol" panose="05050102010706020507" pitchFamily="18" charset="2"/>
              <a:buChar char=""/>
              <a:tabLst>
                <a:tab pos="457200" algn="l"/>
              </a:tabLst>
            </a:pPr>
            <a:r>
              <a:rPr lang="en-GB" sz="1200" i="1" dirty="0">
                <a:latin typeface="Calibri" panose="020F0502020204030204" pitchFamily="34" charset="0"/>
                <a:cs typeface="Calibri" panose="020F0502020204030204" pitchFamily="34" charset="0"/>
              </a:rPr>
              <a:t>Richard Horswell, CELT Data</a:t>
            </a:r>
          </a:p>
          <a:p>
            <a:pPr marL="342900" lvl="0" indent="-342900">
              <a:spcAft>
                <a:spcPts val="600"/>
              </a:spcAft>
              <a:buSzPts val="1000"/>
              <a:buFont typeface="Symbol" panose="05050102010706020507" pitchFamily="18" charset="2"/>
              <a:buChar char=""/>
              <a:tabLst>
                <a:tab pos="457200" algn="l"/>
              </a:tabLst>
            </a:pPr>
            <a:endParaRPr lang="en-GB"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24B3ED0-6F2B-4079-844C-0FA9DACE5701}"/>
              </a:ext>
            </a:extLst>
          </p:cNvPr>
          <p:cNvSpPr txBox="1"/>
          <p:nvPr/>
        </p:nvSpPr>
        <p:spPr>
          <a:xfrm>
            <a:off x="188104" y="3476833"/>
            <a:ext cx="5234288" cy="3170099"/>
          </a:xfrm>
          <a:prstGeom prst="rect">
            <a:avLst/>
          </a:prstGeom>
          <a:noFill/>
        </p:spPr>
        <p:txBody>
          <a:bodyPr wrap="square">
            <a:spAutoFit/>
          </a:bodyPr>
          <a:lstStyle/>
          <a:p>
            <a:pPr marL="0" indent="0">
              <a:buNone/>
            </a:pPr>
            <a:r>
              <a:rPr lang="en-GB" sz="2000" b="1" dirty="0">
                <a:latin typeface="+mj-lt"/>
              </a:rPr>
              <a:t>CTG STRATEGY AIMS:</a:t>
            </a:r>
          </a:p>
          <a:p>
            <a:pPr marL="0" indent="0">
              <a:buNone/>
            </a:pPr>
            <a:endParaRPr lang="en-GB" sz="1800" b="1" dirty="0"/>
          </a:p>
          <a:p>
            <a:pPr marL="285750" indent="-285750">
              <a:buFont typeface="Arial" panose="020B0604020202020204" pitchFamily="34" charset="0"/>
              <a:buChar char="•"/>
            </a:pPr>
            <a:r>
              <a:rPr lang="en-GB" sz="1800" dirty="0"/>
              <a:t>Minimise the impact of the Coronavirus Pandemic on the progress and outcomes of disadvantaged learners, now and in the future…</a:t>
            </a:r>
          </a:p>
          <a:p>
            <a:pPr marL="285750" indent="-285750">
              <a:buFont typeface="Arial" panose="020B0604020202020204" pitchFamily="34" charset="0"/>
              <a:buChar char="•"/>
            </a:pPr>
            <a:r>
              <a:rPr lang="en-GB" sz="1800" dirty="0"/>
              <a:t>Create a sustainable, evidence-based approach to developing powerful learning &amp; teaching, that improves outcomes for all pupils…</a:t>
            </a:r>
          </a:p>
          <a:p>
            <a:pPr marL="285750" indent="-285750">
              <a:buFont typeface="Arial" panose="020B0604020202020204" pitchFamily="34" charset="0"/>
              <a:buChar char="•"/>
            </a:pPr>
            <a:r>
              <a:rPr lang="en-GB" sz="1800" dirty="0"/>
              <a:t>To secure an enduring and productive professional learning culture, providing guidance and support for all teachers at all stages, across CELT…</a:t>
            </a:r>
          </a:p>
        </p:txBody>
      </p:sp>
      <p:pic>
        <p:nvPicPr>
          <p:cNvPr id="16" name="Picture 15">
            <a:extLst>
              <a:ext uri="{FF2B5EF4-FFF2-40B4-BE49-F238E27FC236}">
                <a16:creationId xmlns:a16="http://schemas.microsoft.com/office/drawing/2014/main" id="{BBAAD61C-7F01-4198-BFC6-1F27D5EED95C}"/>
              </a:ext>
            </a:extLst>
          </p:cNvPr>
          <p:cNvPicPr>
            <a:picLocks noChangeAspect="1"/>
          </p:cNvPicPr>
          <p:nvPr/>
        </p:nvPicPr>
        <p:blipFill>
          <a:blip r:embed="rId4"/>
          <a:stretch>
            <a:fillRect/>
          </a:stretch>
        </p:blipFill>
        <p:spPr>
          <a:xfrm>
            <a:off x="-2" y="-5076"/>
            <a:ext cx="12190198" cy="2503054"/>
          </a:xfrm>
          <a:prstGeom prst="rect">
            <a:avLst/>
          </a:prstGeom>
        </p:spPr>
      </p:pic>
    </p:spTree>
    <p:extLst>
      <p:ext uri="{BB962C8B-B14F-4D97-AF65-F5344CB8AC3E}">
        <p14:creationId xmlns:p14="http://schemas.microsoft.com/office/powerpoint/2010/main" val="2168559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5775A7-28AE-4CC9-9224-16EF0B62FE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790" t="15238" r="13858" b="8371"/>
          <a:stretch/>
        </p:blipFill>
        <p:spPr>
          <a:xfrm>
            <a:off x="0" y="0"/>
            <a:ext cx="4886316" cy="5951349"/>
          </a:xfrm>
          <a:prstGeom prst="rect">
            <a:avLst/>
          </a:prstGeom>
        </p:spPr>
      </p:pic>
      <p:pic>
        <p:nvPicPr>
          <p:cNvPr id="3" name="Picture 2" descr="Diagram&#10;&#10;Description automatically generated">
            <a:extLst>
              <a:ext uri="{FF2B5EF4-FFF2-40B4-BE49-F238E27FC236}">
                <a16:creationId xmlns:a16="http://schemas.microsoft.com/office/drawing/2014/main" id="{33DCBD29-5818-4EFF-B4CB-F8130EABB623}"/>
              </a:ext>
            </a:extLst>
          </p:cNvPr>
          <p:cNvPicPr>
            <a:picLocks noChangeAspect="1"/>
          </p:cNvPicPr>
          <p:nvPr/>
        </p:nvPicPr>
        <p:blipFill rotWithShape="1">
          <a:blip r:embed="rId3">
            <a:extLst>
              <a:ext uri="{28A0092B-C50C-407E-A947-70E740481C1C}">
                <a14:useLocalDpi xmlns:a14="http://schemas.microsoft.com/office/drawing/2010/main" val="0"/>
              </a:ext>
            </a:extLst>
          </a:blip>
          <a:srcRect l="13983" r="17342" b="4137"/>
          <a:stretch/>
        </p:blipFill>
        <p:spPr>
          <a:xfrm>
            <a:off x="5165285" y="278969"/>
            <a:ext cx="6865749" cy="5393410"/>
          </a:xfrm>
          <a:prstGeom prst="rect">
            <a:avLst/>
          </a:prstGeom>
          <a:ln>
            <a:noFill/>
          </a:ln>
          <a:effectLst/>
        </p:spPr>
      </p:pic>
    </p:spTree>
    <p:extLst>
      <p:ext uri="{BB962C8B-B14F-4D97-AF65-F5344CB8AC3E}">
        <p14:creationId xmlns:p14="http://schemas.microsoft.com/office/powerpoint/2010/main" val="273578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759B43-F6A7-4DB1-9764-005B357D380F}"/>
              </a:ext>
            </a:extLst>
          </p:cNvPr>
          <p:cNvPicPr>
            <a:picLocks noChangeAspect="1"/>
          </p:cNvPicPr>
          <p:nvPr/>
        </p:nvPicPr>
        <p:blipFill>
          <a:blip r:embed="rId2"/>
          <a:stretch>
            <a:fillRect/>
          </a:stretch>
        </p:blipFill>
        <p:spPr>
          <a:xfrm>
            <a:off x="0" y="0"/>
            <a:ext cx="12192000" cy="2935281"/>
          </a:xfrm>
          <a:prstGeom prst="rect">
            <a:avLst/>
          </a:prstGeom>
        </p:spPr>
      </p:pic>
      <p:pic>
        <p:nvPicPr>
          <p:cNvPr id="4" name="Picture 3" descr="Diagram&#10;&#10;Description automatically generated">
            <a:extLst>
              <a:ext uri="{FF2B5EF4-FFF2-40B4-BE49-F238E27FC236}">
                <a16:creationId xmlns:a16="http://schemas.microsoft.com/office/drawing/2014/main" id="{DB71AA6A-4DF6-4A57-A9CD-B7E0F1189944}"/>
              </a:ext>
            </a:extLst>
          </p:cNvPr>
          <p:cNvPicPr>
            <a:picLocks noChangeAspect="1"/>
          </p:cNvPicPr>
          <p:nvPr/>
        </p:nvPicPr>
        <p:blipFill rotWithShape="1">
          <a:blip r:embed="rId3">
            <a:extLst>
              <a:ext uri="{28A0092B-C50C-407E-A947-70E740481C1C}">
                <a14:useLocalDpi xmlns:a14="http://schemas.microsoft.com/office/drawing/2010/main" val="0"/>
              </a:ext>
            </a:extLst>
          </a:blip>
          <a:srcRect l="13983" r="17342" b="4137"/>
          <a:stretch/>
        </p:blipFill>
        <p:spPr>
          <a:xfrm>
            <a:off x="4602588" y="3186587"/>
            <a:ext cx="2986823" cy="2346308"/>
          </a:xfrm>
          <a:prstGeom prst="rect">
            <a:avLst/>
          </a:prstGeom>
          <a:ln>
            <a:noFill/>
          </a:ln>
          <a:effectLst/>
        </p:spPr>
      </p:pic>
    </p:spTree>
    <p:extLst>
      <p:ext uri="{BB962C8B-B14F-4D97-AF65-F5344CB8AC3E}">
        <p14:creationId xmlns:p14="http://schemas.microsoft.com/office/powerpoint/2010/main" val="148045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9F8E9E-E3CE-496B-B737-66515516A3CE}"/>
              </a:ext>
            </a:extLst>
          </p:cNvPr>
          <p:cNvPicPr>
            <a:picLocks noChangeAspect="1"/>
          </p:cNvPicPr>
          <p:nvPr/>
        </p:nvPicPr>
        <p:blipFill rotWithShape="1">
          <a:blip r:embed="rId3">
            <a:duotone>
              <a:schemeClr val="bg2">
                <a:shade val="45000"/>
                <a:satMod val="135000"/>
              </a:schemeClr>
              <a:prstClr val="white"/>
            </a:duotone>
          </a:blip>
          <a:srcRect l="25834" t="17570" r="43452" b="5163"/>
          <a:stretch/>
        </p:blipFill>
        <p:spPr>
          <a:xfrm>
            <a:off x="1323591" y="1609785"/>
            <a:ext cx="2634966" cy="3726777"/>
          </a:xfrm>
          <a:prstGeom prst="rect">
            <a:avLst/>
          </a:prstGeom>
          <a:ln>
            <a:noFill/>
          </a:ln>
          <a:effectLst/>
        </p:spPr>
      </p:pic>
      <p:pic>
        <p:nvPicPr>
          <p:cNvPr id="11" name="Picture 10">
            <a:extLst>
              <a:ext uri="{FF2B5EF4-FFF2-40B4-BE49-F238E27FC236}">
                <a16:creationId xmlns:a16="http://schemas.microsoft.com/office/drawing/2014/main" id="{C4088C6F-FE11-43B6-8596-16445DF65187}"/>
              </a:ext>
            </a:extLst>
          </p:cNvPr>
          <p:cNvPicPr>
            <a:picLocks noChangeAspect="1"/>
          </p:cNvPicPr>
          <p:nvPr/>
        </p:nvPicPr>
        <p:blipFill>
          <a:blip r:embed="rId4">
            <a:duotone>
              <a:schemeClr val="bg2">
                <a:shade val="45000"/>
                <a:satMod val="135000"/>
              </a:schemeClr>
              <a:prstClr val="white"/>
            </a:duotone>
          </a:blip>
          <a:stretch>
            <a:fillRect/>
          </a:stretch>
        </p:blipFill>
        <p:spPr>
          <a:xfrm>
            <a:off x="7331232" y="1253576"/>
            <a:ext cx="3492429" cy="4574229"/>
          </a:xfrm>
          <a:prstGeom prst="rect">
            <a:avLst/>
          </a:prstGeom>
          <a:effectLst/>
        </p:spPr>
      </p:pic>
      <p:pic>
        <p:nvPicPr>
          <p:cNvPr id="6" name="Picture 5">
            <a:extLst>
              <a:ext uri="{FF2B5EF4-FFF2-40B4-BE49-F238E27FC236}">
                <a16:creationId xmlns:a16="http://schemas.microsoft.com/office/drawing/2014/main" id="{2037DB9E-8F47-412C-BFE2-B73B9325A06E}"/>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rot="18855189">
            <a:off x="4154864" y="1971338"/>
            <a:ext cx="3234743" cy="3234743"/>
          </a:xfrm>
          <a:prstGeom prst="rect">
            <a:avLst/>
          </a:prstGeom>
        </p:spPr>
      </p:pic>
      <p:sp>
        <p:nvSpPr>
          <p:cNvPr id="3" name="TextBox 2">
            <a:extLst>
              <a:ext uri="{FF2B5EF4-FFF2-40B4-BE49-F238E27FC236}">
                <a16:creationId xmlns:a16="http://schemas.microsoft.com/office/drawing/2014/main" id="{294D9A7E-96A2-415D-AD8F-044657128A8F}"/>
              </a:ext>
            </a:extLst>
          </p:cNvPr>
          <p:cNvSpPr txBox="1"/>
          <p:nvPr/>
        </p:nvSpPr>
        <p:spPr>
          <a:xfrm>
            <a:off x="427703" y="545690"/>
            <a:ext cx="11194026" cy="707886"/>
          </a:xfrm>
          <a:prstGeom prst="rect">
            <a:avLst/>
          </a:prstGeom>
          <a:noFill/>
        </p:spPr>
        <p:txBody>
          <a:bodyPr wrap="square" rtlCol="0">
            <a:spAutoFit/>
          </a:bodyPr>
          <a:lstStyle/>
          <a:p>
            <a:r>
              <a:rPr lang="en-GB" sz="4000" b="1" dirty="0">
                <a:solidFill>
                  <a:srgbClr val="F5792F"/>
                </a:solidFill>
              </a:rPr>
              <a:t>In the vignette on the next slide, where do we see:</a:t>
            </a:r>
          </a:p>
        </p:txBody>
      </p:sp>
      <p:sp>
        <p:nvSpPr>
          <p:cNvPr id="5" name="TextBox 4">
            <a:extLst>
              <a:ext uri="{FF2B5EF4-FFF2-40B4-BE49-F238E27FC236}">
                <a16:creationId xmlns:a16="http://schemas.microsoft.com/office/drawing/2014/main" id="{6F9FC13F-687D-4425-8777-BB9FD61FF372}"/>
              </a:ext>
            </a:extLst>
          </p:cNvPr>
          <p:cNvSpPr txBox="1"/>
          <p:nvPr/>
        </p:nvSpPr>
        <p:spPr>
          <a:xfrm>
            <a:off x="427704" y="2459504"/>
            <a:ext cx="4709654" cy="1938992"/>
          </a:xfrm>
          <a:prstGeom prst="rect">
            <a:avLst/>
          </a:prstGeom>
          <a:solidFill>
            <a:schemeClr val="bg1">
              <a:alpha val="34000"/>
            </a:schemeClr>
          </a:solidFill>
        </p:spPr>
        <p:txBody>
          <a:bodyPr wrap="square" rtlCol="0">
            <a:spAutoFit/>
          </a:bodyPr>
          <a:lstStyle/>
          <a:p>
            <a:r>
              <a:rPr lang="en-GB" sz="2400" b="1" dirty="0">
                <a:solidFill>
                  <a:schemeClr val="accent6">
                    <a:lumMod val="75000"/>
                  </a:schemeClr>
                </a:solidFill>
              </a:rPr>
              <a:t>Good metacognition practice </a:t>
            </a:r>
            <a:r>
              <a:rPr lang="en-GB" sz="2400" dirty="0"/>
              <a:t>(i.e. understanding of and fidelity to the principles of metacognition)?</a:t>
            </a:r>
          </a:p>
          <a:p>
            <a:endParaRPr lang="en-GB" sz="2400" dirty="0"/>
          </a:p>
          <a:p>
            <a:r>
              <a:rPr lang="en-GB" sz="2400" b="1" dirty="0">
                <a:solidFill>
                  <a:srgbClr val="FF0000"/>
                </a:solidFill>
              </a:rPr>
              <a:t>Poor metacognition practice?</a:t>
            </a:r>
          </a:p>
        </p:txBody>
      </p:sp>
      <p:sp>
        <p:nvSpPr>
          <p:cNvPr id="8" name="Rectangle 7">
            <a:extLst>
              <a:ext uri="{FF2B5EF4-FFF2-40B4-BE49-F238E27FC236}">
                <a16:creationId xmlns:a16="http://schemas.microsoft.com/office/drawing/2014/main" id="{F1BE87EB-0CCD-4013-8420-1328108BF3D8}"/>
              </a:ext>
            </a:extLst>
          </p:cNvPr>
          <p:cNvSpPr/>
          <p:nvPr/>
        </p:nvSpPr>
        <p:spPr>
          <a:xfrm>
            <a:off x="7054644" y="2459504"/>
            <a:ext cx="6096000" cy="1938992"/>
          </a:xfrm>
          <a:prstGeom prst="rect">
            <a:avLst/>
          </a:prstGeom>
          <a:solidFill>
            <a:schemeClr val="bg1">
              <a:alpha val="34000"/>
            </a:schemeClr>
          </a:solidFill>
        </p:spPr>
        <p:txBody>
          <a:bodyPr>
            <a:spAutoFit/>
          </a:bodyPr>
          <a:lstStyle/>
          <a:p>
            <a:r>
              <a:rPr lang="en-GB" sz="2400" b="1" dirty="0">
                <a:solidFill>
                  <a:schemeClr val="accent6">
                    <a:lumMod val="75000"/>
                  </a:schemeClr>
                </a:solidFill>
              </a:rPr>
              <a:t>Good implementation processes?</a:t>
            </a:r>
          </a:p>
          <a:p>
            <a:endParaRPr lang="en-GB" sz="2400" b="1" dirty="0"/>
          </a:p>
          <a:p>
            <a:endParaRPr lang="en-GB" sz="2400" b="1" dirty="0"/>
          </a:p>
          <a:p>
            <a:endParaRPr lang="en-GB" sz="2400" b="1" dirty="0"/>
          </a:p>
          <a:p>
            <a:r>
              <a:rPr lang="en-GB" sz="2400" b="1" dirty="0">
                <a:solidFill>
                  <a:srgbClr val="FF0000"/>
                </a:solidFill>
              </a:rPr>
              <a:t>Poor implementation processes?</a:t>
            </a:r>
          </a:p>
        </p:txBody>
      </p:sp>
    </p:spTree>
    <p:extLst>
      <p:ext uri="{BB962C8B-B14F-4D97-AF65-F5344CB8AC3E}">
        <p14:creationId xmlns:p14="http://schemas.microsoft.com/office/powerpoint/2010/main" val="64641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0BFBDF-6662-46A8-AD94-55DFC67789A1}"/>
              </a:ext>
            </a:extLst>
          </p:cNvPr>
          <p:cNvSpPr/>
          <p:nvPr/>
        </p:nvSpPr>
        <p:spPr>
          <a:xfrm>
            <a:off x="376990" y="387166"/>
            <a:ext cx="11438019" cy="5355312"/>
          </a:xfrm>
          <a:prstGeom prst="rect">
            <a:avLst/>
          </a:prstGeom>
        </p:spPr>
        <p:txBody>
          <a:bodyPr wrap="square">
            <a:spAutoFit/>
          </a:bodyPr>
          <a:lstStyle/>
          <a:p>
            <a:r>
              <a:rPr lang="en-GB" dirty="0"/>
              <a:t>As a newly appointed T&amp;L Lead, Frank is eager to show rapid impact. He sees on Twitter that metacognition, according to a snapshot of the EEF’s Teaching and Learning Toolkit, leads to 7 months’ additional progress. Since he has been charged to lead a whole-staff meeting a fortnight later, he decides that the focus will be on metacognition.</a:t>
            </a:r>
          </a:p>
          <a:p>
            <a:endParaRPr lang="en-GB" dirty="0"/>
          </a:p>
          <a:p>
            <a:r>
              <a:rPr lang="en-GB" dirty="0"/>
              <a:t>His initial reading gives him the impression that metacognition involves teaching thinking skills, but Frank soon realises that it’s a more complex topic than he thought. He realises he needs to explore the practice in much more depth and settles down to some intensive reading. At the same time, he feels under pressure to put something together for the staff meeting. He decides to focus on one element and do that well: teacher modelling will be the focus. Frank spends a great deal of time putting together some high-quality resources based on the EEF’s modelling framework. </a:t>
            </a:r>
          </a:p>
          <a:p>
            <a:endParaRPr lang="en-GB" dirty="0"/>
          </a:p>
          <a:p>
            <a:r>
              <a:rPr lang="en-GB" dirty="0"/>
              <a:t>At the staff meeting, Frank presents the modelling framework in a step-by-step way and gives an example of how it might be used in practice. There is an opportunity for staff to ask questions. On the whole, they seem enthusiastic and keen to try it out. </a:t>
            </a:r>
          </a:p>
          <a:p>
            <a:endParaRPr lang="en-GB" dirty="0"/>
          </a:p>
          <a:p>
            <a:r>
              <a:rPr lang="en-GB" dirty="0"/>
              <a:t>Over the next couple of weeks, Frank pops into several lessons until he finds examples of teacher modelling. The head of English tells him that her department have really found it useful – in fact, many of them have made it their own, adapting it to suit their lessons. </a:t>
            </a:r>
          </a:p>
          <a:p>
            <a:endParaRPr lang="en-GB" dirty="0"/>
          </a:p>
          <a:p>
            <a:r>
              <a:rPr lang="en-GB" dirty="0"/>
              <a:t>By this point, there is another staff meeting on the horizon. Frank searches for something new …</a:t>
            </a:r>
          </a:p>
        </p:txBody>
      </p:sp>
    </p:spTree>
    <p:extLst>
      <p:ext uri="{BB962C8B-B14F-4D97-AF65-F5344CB8AC3E}">
        <p14:creationId xmlns:p14="http://schemas.microsoft.com/office/powerpoint/2010/main" val="1417798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uncil issues advice for food takeaways during the coronavirus pandemic |  LBBD">
            <a:extLst>
              <a:ext uri="{FF2B5EF4-FFF2-40B4-BE49-F238E27FC236}">
                <a16:creationId xmlns:a16="http://schemas.microsoft.com/office/drawing/2014/main" id="{F65B59F1-AB1A-49C2-8E2A-58FDA7827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03" y="187031"/>
            <a:ext cx="1729652" cy="1455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13EEAA9-CBFE-41B4-BE8F-001DC1535477}"/>
              </a:ext>
            </a:extLst>
          </p:cNvPr>
          <p:cNvSpPr txBox="1"/>
          <p:nvPr/>
        </p:nvSpPr>
        <p:spPr>
          <a:xfrm>
            <a:off x="619932" y="1819084"/>
            <a:ext cx="11096787" cy="4524315"/>
          </a:xfrm>
          <a:prstGeom prst="rect">
            <a:avLst/>
          </a:prstGeom>
          <a:noFill/>
        </p:spPr>
        <p:txBody>
          <a:bodyPr wrap="square" rtlCol="0">
            <a:spAutoFit/>
          </a:bodyPr>
          <a:lstStyle/>
          <a:p>
            <a:r>
              <a:rPr lang="en-GB" sz="2400" dirty="0"/>
              <a:t>Work out a theory of change, look for weak links and aim to support them</a:t>
            </a:r>
          </a:p>
          <a:p>
            <a:endParaRPr lang="en-GB" sz="2400" dirty="0"/>
          </a:p>
          <a:p>
            <a:r>
              <a:rPr lang="en-GB" sz="2400" dirty="0"/>
              <a:t>Use high-quality sources of evidence</a:t>
            </a:r>
          </a:p>
          <a:p>
            <a:endParaRPr lang="en-GB" sz="2400" dirty="0"/>
          </a:p>
          <a:p>
            <a:r>
              <a:rPr lang="en-GB" sz="2400" dirty="0"/>
              <a:t>Presentation is not engagement</a:t>
            </a:r>
          </a:p>
          <a:p>
            <a:endParaRPr lang="en-GB" sz="2400" dirty="0"/>
          </a:p>
          <a:p>
            <a:r>
              <a:rPr lang="en-GB" sz="2400" dirty="0"/>
              <a:t>Find multiple ways to create engagement – ‘none must escape’</a:t>
            </a:r>
          </a:p>
          <a:p>
            <a:endParaRPr lang="en-GB" sz="2400" dirty="0"/>
          </a:p>
          <a:p>
            <a:r>
              <a:rPr lang="en-GB" sz="2400" dirty="0"/>
              <a:t>Aim to build implementation expertise as much as – if not more than – expertise in the practice itself</a:t>
            </a:r>
          </a:p>
          <a:p>
            <a:endParaRPr lang="en-GB" sz="2400" dirty="0"/>
          </a:p>
          <a:p>
            <a:endParaRPr lang="en-GB" sz="2400" dirty="0"/>
          </a:p>
        </p:txBody>
      </p:sp>
    </p:spTree>
    <p:extLst>
      <p:ext uri="{BB962C8B-B14F-4D97-AF65-F5344CB8AC3E}">
        <p14:creationId xmlns:p14="http://schemas.microsoft.com/office/powerpoint/2010/main" val="30406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E13F0-3E61-432F-99EE-D5C2EA5C69DB}"/>
              </a:ext>
            </a:extLst>
          </p:cNvPr>
          <p:cNvSpPr>
            <a:spLocks noGrp="1"/>
          </p:cNvSpPr>
          <p:nvPr>
            <p:ph type="ctrTitle"/>
          </p:nvPr>
        </p:nvSpPr>
        <p:spPr/>
        <p:txBody>
          <a:bodyPr/>
          <a:lstStyle/>
          <a:p>
            <a:endParaRPr lang="en-GB"/>
          </a:p>
        </p:txBody>
      </p:sp>
      <p:sp>
        <p:nvSpPr>
          <p:cNvPr id="3" name="Content Placeholder 2">
            <a:extLst>
              <a:ext uri="{FF2B5EF4-FFF2-40B4-BE49-F238E27FC236}">
                <a16:creationId xmlns:a16="http://schemas.microsoft.com/office/drawing/2014/main" id="{5711AC98-431D-45A9-A302-120466656CE4}"/>
              </a:ext>
            </a:extLst>
          </p:cNvPr>
          <p:cNvSpPr>
            <a:spLocks noGrp="1"/>
          </p:cNvSpPr>
          <p:nvPr>
            <p:ph type="subTitle" idx="1"/>
          </p:nvPr>
        </p:nvSpPr>
        <p:spPr/>
        <p:txBody>
          <a:bodyPr anchor="ctr">
            <a:normAutofit/>
          </a:bodyPr>
          <a:lstStyle/>
          <a:p>
            <a:pPr lvl="2"/>
            <a:endParaRPr lang="en-US" sz="1100" dirty="0"/>
          </a:p>
          <a:p>
            <a:endParaRPr lang="en-GB" sz="1100" dirty="0"/>
          </a:p>
        </p:txBody>
      </p:sp>
      <p:sp>
        <p:nvSpPr>
          <p:cNvPr id="12" name="TextBox 11">
            <a:extLst>
              <a:ext uri="{FF2B5EF4-FFF2-40B4-BE49-F238E27FC236}">
                <a16:creationId xmlns:a16="http://schemas.microsoft.com/office/drawing/2014/main" id="{B12B8845-E009-47DE-9AE8-3CCF08538C65}"/>
              </a:ext>
            </a:extLst>
          </p:cNvPr>
          <p:cNvSpPr txBox="1"/>
          <p:nvPr/>
        </p:nvSpPr>
        <p:spPr>
          <a:xfrm>
            <a:off x="-1" y="2503054"/>
            <a:ext cx="12190197" cy="1200329"/>
          </a:xfrm>
          <a:prstGeom prst="rect">
            <a:avLst/>
          </a:prstGeom>
          <a:solidFill>
            <a:schemeClr val="bg2"/>
          </a:solidFill>
        </p:spPr>
        <p:txBody>
          <a:bodyPr wrap="square">
            <a:spAutoFit/>
          </a:bodyPr>
          <a:lstStyle/>
          <a:p>
            <a:pPr algn="ctr"/>
            <a:r>
              <a:rPr lang="en-GB" sz="1800" i="1" dirty="0"/>
              <a:t>Closing the Gap </a:t>
            </a:r>
            <a:r>
              <a:rPr lang="en-GB" sz="1800" dirty="0"/>
              <a:t>is CELT’s School Improvement Strategy. Our goal is to create a sustainable, evidence-based approach to developing powerful learning &amp; teaching, that improves outcomes for all pupils, in particular the disadvantaged. We aim to secure an enduring and productive professional learning culture, providing guidance and support for all teachers at all stages, so that every teacher across CELT can work together to develop outstanding classroom practice. </a:t>
            </a:r>
          </a:p>
        </p:txBody>
      </p:sp>
      <p:pic>
        <p:nvPicPr>
          <p:cNvPr id="20" name="Picture 19">
            <a:extLst>
              <a:ext uri="{FF2B5EF4-FFF2-40B4-BE49-F238E27FC236}">
                <a16:creationId xmlns:a16="http://schemas.microsoft.com/office/drawing/2014/main" id="{7CFE6E6C-0240-45C3-A123-178637711FC9}"/>
              </a:ext>
            </a:extLst>
          </p:cNvPr>
          <p:cNvPicPr>
            <a:picLocks noChangeAspect="1"/>
          </p:cNvPicPr>
          <p:nvPr/>
        </p:nvPicPr>
        <p:blipFill>
          <a:blip r:embed="rId3"/>
          <a:stretch>
            <a:fillRect/>
          </a:stretch>
        </p:blipFill>
        <p:spPr>
          <a:xfrm>
            <a:off x="1802" y="0"/>
            <a:ext cx="12190198" cy="2503054"/>
          </a:xfrm>
          <a:prstGeom prst="rect">
            <a:avLst/>
          </a:prstGeom>
        </p:spPr>
      </p:pic>
      <p:pic>
        <p:nvPicPr>
          <p:cNvPr id="24" name="Picture 23">
            <a:extLst>
              <a:ext uri="{FF2B5EF4-FFF2-40B4-BE49-F238E27FC236}">
                <a16:creationId xmlns:a16="http://schemas.microsoft.com/office/drawing/2014/main" id="{13FAB2C7-5E93-478B-8D1F-E3B4F31F8D3C}"/>
              </a:ext>
            </a:extLst>
          </p:cNvPr>
          <p:cNvPicPr>
            <a:picLocks noChangeAspect="1"/>
          </p:cNvPicPr>
          <p:nvPr/>
        </p:nvPicPr>
        <p:blipFill>
          <a:blip r:embed="rId4"/>
          <a:stretch>
            <a:fillRect/>
          </a:stretch>
        </p:blipFill>
        <p:spPr>
          <a:xfrm>
            <a:off x="832327" y="3805349"/>
            <a:ext cx="10296525" cy="2981325"/>
          </a:xfrm>
          <a:prstGeom prst="rect">
            <a:avLst/>
          </a:prstGeom>
        </p:spPr>
      </p:pic>
    </p:spTree>
    <p:extLst>
      <p:ext uri="{BB962C8B-B14F-4D97-AF65-F5344CB8AC3E}">
        <p14:creationId xmlns:p14="http://schemas.microsoft.com/office/powerpoint/2010/main" val="1036937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E57B-533C-4EB2-8CBE-021753FFD78A}"/>
              </a:ext>
            </a:extLst>
          </p:cNvPr>
          <p:cNvSpPr>
            <a:spLocks noGrp="1"/>
          </p:cNvSpPr>
          <p:nvPr>
            <p:ph type="ctrTitle"/>
          </p:nvPr>
        </p:nvSpPr>
        <p:spPr/>
        <p:txBody>
          <a:bodyPr/>
          <a:lstStyle/>
          <a:p>
            <a:endParaRPr lang="en-GB"/>
          </a:p>
        </p:txBody>
      </p:sp>
      <p:sp>
        <p:nvSpPr>
          <p:cNvPr id="3" name="Content Placeholder 2">
            <a:extLst>
              <a:ext uri="{FF2B5EF4-FFF2-40B4-BE49-F238E27FC236}">
                <a16:creationId xmlns:a16="http://schemas.microsoft.com/office/drawing/2014/main" id="{5711AC98-431D-45A9-A302-120466656CE4}"/>
              </a:ext>
            </a:extLst>
          </p:cNvPr>
          <p:cNvSpPr>
            <a:spLocks noGrp="1"/>
          </p:cNvSpPr>
          <p:nvPr>
            <p:ph type="subTitle" idx="1"/>
          </p:nvPr>
        </p:nvSpPr>
        <p:spPr/>
        <p:txBody>
          <a:bodyPr anchor="ctr">
            <a:normAutofit/>
          </a:bodyPr>
          <a:lstStyle/>
          <a:p>
            <a:pPr lvl="2"/>
            <a:endParaRPr lang="en-US" sz="1100" dirty="0"/>
          </a:p>
          <a:p>
            <a:endParaRPr lang="en-GB" sz="1100" dirty="0"/>
          </a:p>
        </p:txBody>
      </p:sp>
      <p:sp>
        <p:nvSpPr>
          <p:cNvPr id="12" name="TextBox 11">
            <a:extLst>
              <a:ext uri="{FF2B5EF4-FFF2-40B4-BE49-F238E27FC236}">
                <a16:creationId xmlns:a16="http://schemas.microsoft.com/office/drawing/2014/main" id="{B12B8845-E009-47DE-9AE8-3CCF08538C65}"/>
              </a:ext>
            </a:extLst>
          </p:cNvPr>
          <p:cNvSpPr txBox="1"/>
          <p:nvPr/>
        </p:nvSpPr>
        <p:spPr>
          <a:xfrm>
            <a:off x="-1" y="2503054"/>
            <a:ext cx="12190197" cy="1200329"/>
          </a:xfrm>
          <a:prstGeom prst="rect">
            <a:avLst/>
          </a:prstGeom>
          <a:solidFill>
            <a:schemeClr val="bg2"/>
          </a:solidFill>
        </p:spPr>
        <p:txBody>
          <a:bodyPr wrap="square">
            <a:spAutoFit/>
          </a:bodyPr>
          <a:lstStyle/>
          <a:p>
            <a:pPr algn="ctr"/>
            <a:r>
              <a:rPr lang="en-GB" sz="1800" i="1" dirty="0"/>
              <a:t>Closing the Gap </a:t>
            </a:r>
            <a:r>
              <a:rPr lang="en-GB" sz="1800" dirty="0"/>
              <a:t>is CELT’s School Improvement Strategy. Our goal is to create a sustainable, evidence-based approach to developing powerful learning &amp; teaching, that improves outcomes for all pupils, in particular the disadvantaged. We aim to secure an enduring and productive professional learning culture, providing guidance and support for all teachers at all stages, so that every teacher across CELT can work together to develop outstanding classroom practice. </a:t>
            </a:r>
          </a:p>
        </p:txBody>
      </p:sp>
      <p:pic>
        <p:nvPicPr>
          <p:cNvPr id="20" name="Picture 19">
            <a:extLst>
              <a:ext uri="{FF2B5EF4-FFF2-40B4-BE49-F238E27FC236}">
                <a16:creationId xmlns:a16="http://schemas.microsoft.com/office/drawing/2014/main" id="{7CFE6E6C-0240-45C3-A123-178637711FC9}"/>
              </a:ext>
            </a:extLst>
          </p:cNvPr>
          <p:cNvPicPr>
            <a:picLocks noChangeAspect="1"/>
          </p:cNvPicPr>
          <p:nvPr/>
        </p:nvPicPr>
        <p:blipFill>
          <a:blip r:embed="rId3"/>
          <a:stretch>
            <a:fillRect/>
          </a:stretch>
        </p:blipFill>
        <p:spPr>
          <a:xfrm>
            <a:off x="1802" y="0"/>
            <a:ext cx="12190198" cy="2503054"/>
          </a:xfrm>
          <a:prstGeom prst="rect">
            <a:avLst/>
          </a:prstGeom>
        </p:spPr>
      </p:pic>
      <p:pic>
        <p:nvPicPr>
          <p:cNvPr id="4" name="Picture 3">
            <a:extLst>
              <a:ext uri="{FF2B5EF4-FFF2-40B4-BE49-F238E27FC236}">
                <a16:creationId xmlns:a16="http://schemas.microsoft.com/office/drawing/2014/main" id="{E8CB64C1-B542-4549-B2DF-71EBC357DEDB}"/>
              </a:ext>
            </a:extLst>
          </p:cNvPr>
          <p:cNvPicPr>
            <a:picLocks noChangeAspect="1"/>
          </p:cNvPicPr>
          <p:nvPr/>
        </p:nvPicPr>
        <p:blipFill>
          <a:blip r:embed="rId4"/>
          <a:stretch>
            <a:fillRect/>
          </a:stretch>
        </p:blipFill>
        <p:spPr>
          <a:xfrm>
            <a:off x="1812755" y="3949638"/>
            <a:ext cx="8353425" cy="2705100"/>
          </a:xfrm>
          <a:prstGeom prst="rect">
            <a:avLst/>
          </a:prstGeom>
        </p:spPr>
      </p:pic>
    </p:spTree>
    <p:extLst>
      <p:ext uri="{BB962C8B-B14F-4D97-AF65-F5344CB8AC3E}">
        <p14:creationId xmlns:p14="http://schemas.microsoft.com/office/powerpoint/2010/main" val="200442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1AC98-431D-45A9-A302-120466656CE4}"/>
              </a:ext>
            </a:extLst>
          </p:cNvPr>
          <p:cNvSpPr>
            <a:spLocks noGrp="1"/>
          </p:cNvSpPr>
          <p:nvPr>
            <p:ph type="subTitle" idx="1"/>
          </p:nvPr>
        </p:nvSpPr>
        <p:spPr/>
        <p:txBody>
          <a:bodyPr anchor="ctr">
            <a:normAutofit/>
          </a:bodyPr>
          <a:lstStyle/>
          <a:p>
            <a:pPr lvl="2"/>
            <a:endParaRPr lang="en-US" sz="1100" dirty="0"/>
          </a:p>
          <a:p>
            <a:endParaRPr lang="en-GB" sz="1100" dirty="0"/>
          </a:p>
        </p:txBody>
      </p:sp>
      <p:pic>
        <p:nvPicPr>
          <p:cNvPr id="20" name="Picture 19">
            <a:extLst>
              <a:ext uri="{FF2B5EF4-FFF2-40B4-BE49-F238E27FC236}">
                <a16:creationId xmlns:a16="http://schemas.microsoft.com/office/drawing/2014/main" id="{7CFE6E6C-0240-45C3-A123-178637711FC9}"/>
              </a:ext>
            </a:extLst>
          </p:cNvPr>
          <p:cNvPicPr>
            <a:picLocks noChangeAspect="1"/>
          </p:cNvPicPr>
          <p:nvPr/>
        </p:nvPicPr>
        <p:blipFill>
          <a:blip r:embed="rId3"/>
          <a:stretch>
            <a:fillRect/>
          </a:stretch>
        </p:blipFill>
        <p:spPr>
          <a:xfrm>
            <a:off x="1802" y="0"/>
            <a:ext cx="12190198" cy="2503054"/>
          </a:xfrm>
          <a:prstGeom prst="rect">
            <a:avLst/>
          </a:prstGeom>
        </p:spPr>
      </p:pic>
      <p:pic>
        <p:nvPicPr>
          <p:cNvPr id="4" name="Picture 3">
            <a:extLst>
              <a:ext uri="{FF2B5EF4-FFF2-40B4-BE49-F238E27FC236}">
                <a16:creationId xmlns:a16="http://schemas.microsoft.com/office/drawing/2014/main" id="{E8CB64C1-B542-4549-B2DF-71EBC357DEDB}"/>
              </a:ext>
            </a:extLst>
          </p:cNvPr>
          <p:cNvPicPr>
            <a:picLocks noChangeAspect="1"/>
          </p:cNvPicPr>
          <p:nvPr/>
        </p:nvPicPr>
        <p:blipFill rotWithShape="1">
          <a:blip r:embed="rId4"/>
          <a:srcRect r="64843"/>
          <a:stretch/>
        </p:blipFill>
        <p:spPr>
          <a:xfrm>
            <a:off x="240781" y="3181432"/>
            <a:ext cx="2936798" cy="2705100"/>
          </a:xfrm>
          <a:prstGeom prst="rect">
            <a:avLst/>
          </a:prstGeom>
        </p:spPr>
      </p:pic>
      <p:graphicFrame>
        <p:nvGraphicFramePr>
          <p:cNvPr id="6" name="Diagram 5">
            <a:extLst>
              <a:ext uri="{FF2B5EF4-FFF2-40B4-BE49-F238E27FC236}">
                <a16:creationId xmlns:a16="http://schemas.microsoft.com/office/drawing/2014/main" id="{50EDAC1F-162F-4FD8-BCED-DBC3949E9CAF}"/>
              </a:ext>
            </a:extLst>
          </p:cNvPr>
          <p:cNvGraphicFramePr/>
          <p:nvPr/>
        </p:nvGraphicFramePr>
        <p:xfrm>
          <a:off x="2290437" y="2929631"/>
          <a:ext cx="5676777" cy="32087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Icon&#10;&#10;Description automatically generated">
            <a:extLst>
              <a:ext uri="{FF2B5EF4-FFF2-40B4-BE49-F238E27FC236}">
                <a16:creationId xmlns:a16="http://schemas.microsoft.com/office/drawing/2014/main" id="{065F1275-4E52-474D-9285-99F8E4525E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33517" y="3655659"/>
            <a:ext cx="785383" cy="969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raphical user interface, text, application, chat or text message&#10;&#10;Description automatically generated">
            <a:extLst>
              <a:ext uri="{FF2B5EF4-FFF2-40B4-BE49-F238E27FC236}">
                <a16:creationId xmlns:a16="http://schemas.microsoft.com/office/drawing/2014/main" id="{68F8E15D-EAA2-421B-A05A-531C44718BB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33517" y="5168724"/>
            <a:ext cx="782914" cy="969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0E6FD69F-84A7-4671-840F-B3A576FD98D4}"/>
              </a:ext>
            </a:extLst>
          </p:cNvPr>
          <p:cNvPicPr>
            <a:picLocks noChangeAspect="1"/>
          </p:cNvPicPr>
          <p:nvPr/>
        </p:nvPicPr>
        <p:blipFill>
          <a:blip r:embed="rId12"/>
          <a:stretch>
            <a:fillRect/>
          </a:stretch>
        </p:blipFill>
        <p:spPr>
          <a:xfrm>
            <a:off x="7009642" y="2801203"/>
            <a:ext cx="3242618" cy="3808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3497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1AC98-431D-45A9-A302-120466656CE4}"/>
              </a:ext>
            </a:extLst>
          </p:cNvPr>
          <p:cNvSpPr>
            <a:spLocks noGrp="1"/>
          </p:cNvSpPr>
          <p:nvPr>
            <p:ph type="subTitle" idx="1"/>
          </p:nvPr>
        </p:nvSpPr>
        <p:spPr/>
        <p:txBody>
          <a:bodyPr anchor="ctr">
            <a:normAutofit/>
          </a:bodyPr>
          <a:lstStyle/>
          <a:p>
            <a:pPr lvl="2"/>
            <a:endParaRPr lang="en-US" sz="1100" dirty="0"/>
          </a:p>
          <a:p>
            <a:endParaRPr lang="en-GB" sz="1100" dirty="0"/>
          </a:p>
        </p:txBody>
      </p:sp>
      <p:pic>
        <p:nvPicPr>
          <p:cNvPr id="20" name="Picture 19">
            <a:extLst>
              <a:ext uri="{FF2B5EF4-FFF2-40B4-BE49-F238E27FC236}">
                <a16:creationId xmlns:a16="http://schemas.microsoft.com/office/drawing/2014/main" id="{7CFE6E6C-0240-45C3-A123-178637711FC9}"/>
              </a:ext>
            </a:extLst>
          </p:cNvPr>
          <p:cNvPicPr>
            <a:picLocks noChangeAspect="1"/>
          </p:cNvPicPr>
          <p:nvPr/>
        </p:nvPicPr>
        <p:blipFill>
          <a:blip r:embed="rId3"/>
          <a:stretch>
            <a:fillRect/>
          </a:stretch>
        </p:blipFill>
        <p:spPr>
          <a:xfrm>
            <a:off x="1802" y="0"/>
            <a:ext cx="12190198" cy="2503054"/>
          </a:xfrm>
          <a:prstGeom prst="rect">
            <a:avLst/>
          </a:prstGeom>
        </p:spPr>
      </p:pic>
      <p:graphicFrame>
        <p:nvGraphicFramePr>
          <p:cNvPr id="6" name="Diagram 5">
            <a:extLst>
              <a:ext uri="{FF2B5EF4-FFF2-40B4-BE49-F238E27FC236}">
                <a16:creationId xmlns:a16="http://schemas.microsoft.com/office/drawing/2014/main" id="{50EDAC1F-162F-4FD8-BCED-DBC3949E9CAF}"/>
              </a:ext>
            </a:extLst>
          </p:cNvPr>
          <p:cNvGraphicFramePr/>
          <p:nvPr/>
        </p:nvGraphicFramePr>
        <p:xfrm>
          <a:off x="3657598" y="2887442"/>
          <a:ext cx="5676777" cy="320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E666DE88-FFE2-4974-AC9B-ED987FE3A4B2}"/>
              </a:ext>
            </a:extLst>
          </p:cNvPr>
          <p:cNvPicPr>
            <a:picLocks noChangeAspect="1"/>
          </p:cNvPicPr>
          <p:nvPr/>
        </p:nvPicPr>
        <p:blipFill>
          <a:blip r:embed="rId9"/>
          <a:stretch>
            <a:fillRect/>
          </a:stretch>
        </p:blipFill>
        <p:spPr>
          <a:xfrm>
            <a:off x="1441650" y="3029705"/>
            <a:ext cx="3076575" cy="2924175"/>
          </a:xfrm>
          <a:prstGeom prst="rect">
            <a:avLst/>
          </a:prstGeom>
        </p:spPr>
      </p:pic>
      <p:pic>
        <p:nvPicPr>
          <p:cNvPr id="8" name="Picture 7">
            <a:extLst>
              <a:ext uri="{FF2B5EF4-FFF2-40B4-BE49-F238E27FC236}">
                <a16:creationId xmlns:a16="http://schemas.microsoft.com/office/drawing/2014/main" id="{8D9EE708-F95D-4403-B403-C67A3838FAF6}"/>
              </a:ext>
            </a:extLst>
          </p:cNvPr>
          <p:cNvPicPr>
            <a:picLocks noChangeAspect="1"/>
          </p:cNvPicPr>
          <p:nvPr/>
        </p:nvPicPr>
        <p:blipFill>
          <a:blip r:embed="rId10"/>
          <a:stretch>
            <a:fillRect/>
          </a:stretch>
        </p:blipFill>
        <p:spPr>
          <a:xfrm>
            <a:off x="813000" y="3020180"/>
            <a:ext cx="628650" cy="2933700"/>
          </a:xfrm>
          <a:prstGeom prst="rect">
            <a:avLst/>
          </a:prstGeom>
        </p:spPr>
      </p:pic>
      <p:pic>
        <p:nvPicPr>
          <p:cNvPr id="12" name="Picture 11">
            <a:extLst>
              <a:ext uri="{FF2B5EF4-FFF2-40B4-BE49-F238E27FC236}">
                <a16:creationId xmlns:a16="http://schemas.microsoft.com/office/drawing/2014/main" id="{DC7CFEAC-782B-486B-BFE9-60568C7295E3}"/>
              </a:ext>
            </a:extLst>
          </p:cNvPr>
          <p:cNvPicPr>
            <a:picLocks noChangeAspect="1"/>
          </p:cNvPicPr>
          <p:nvPr/>
        </p:nvPicPr>
        <p:blipFill>
          <a:blip r:embed="rId11"/>
          <a:stretch>
            <a:fillRect/>
          </a:stretch>
        </p:blipFill>
        <p:spPr>
          <a:xfrm>
            <a:off x="9133401" y="4016789"/>
            <a:ext cx="1833280" cy="1368253"/>
          </a:xfrm>
          <a:prstGeom prst="rect">
            <a:avLst/>
          </a:prstGeom>
        </p:spPr>
      </p:pic>
      <p:pic>
        <p:nvPicPr>
          <p:cNvPr id="15" name="Picture 14">
            <a:extLst>
              <a:ext uri="{FF2B5EF4-FFF2-40B4-BE49-F238E27FC236}">
                <a16:creationId xmlns:a16="http://schemas.microsoft.com/office/drawing/2014/main" id="{B111B32B-F3C0-4E15-BA40-4C022F730323}"/>
              </a:ext>
            </a:extLst>
          </p:cNvPr>
          <p:cNvPicPr>
            <a:picLocks noChangeAspect="1"/>
          </p:cNvPicPr>
          <p:nvPr/>
        </p:nvPicPr>
        <p:blipFill>
          <a:blip r:embed="rId12"/>
          <a:stretch>
            <a:fillRect/>
          </a:stretch>
        </p:blipFill>
        <p:spPr>
          <a:xfrm>
            <a:off x="8412715" y="5602441"/>
            <a:ext cx="1843320" cy="878091"/>
          </a:xfrm>
          <a:prstGeom prst="rect">
            <a:avLst/>
          </a:prstGeom>
        </p:spPr>
      </p:pic>
      <p:pic>
        <p:nvPicPr>
          <p:cNvPr id="17" name="Picture 16">
            <a:extLst>
              <a:ext uri="{FF2B5EF4-FFF2-40B4-BE49-F238E27FC236}">
                <a16:creationId xmlns:a16="http://schemas.microsoft.com/office/drawing/2014/main" id="{B50A2535-596F-4A54-93B5-4661282FCB4F}"/>
              </a:ext>
            </a:extLst>
          </p:cNvPr>
          <p:cNvPicPr>
            <a:picLocks noChangeAspect="1"/>
          </p:cNvPicPr>
          <p:nvPr/>
        </p:nvPicPr>
        <p:blipFill>
          <a:blip r:embed="rId13"/>
          <a:stretch>
            <a:fillRect/>
          </a:stretch>
        </p:blipFill>
        <p:spPr>
          <a:xfrm>
            <a:off x="10691213" y="5489079"/>
            <a:ext cx="1178467" cy="1104813"/>
          </a:xfrm>
          <a:prstGeom prst="rect">
            <a:avLst/>
          </a:prstGeom>
        </p:spPr>
      </p:pic>
      <p:pic>
        <p:nvPicPr>
          <p:cNvPr id="19" name="Picture 18">
            <a:extLst>
              <a:ext uri="{FF2B5EF4-FFF2-40B4-BE49-F238E27FC236}">
                <a16:creationId xmlns:a16="http://schemas.microsoft.com/office/drawing/2014/main" id="{E771C0F3-5D90-48AE-A5F3-818E1D962768}"/>
              </a:ext>
            </a:extLst>
          </p:cNvPr>
          <p:cNvPicPr>
            <a:picLocks noChangeAspect="1"/>
          </p:cNvPicPr>
          <p:nvPr/>
        </p:nvPicPr>
        <p:blipFill>
          <a:blip r:embed="rId14"/>
          <a:stretch>
            <a:fillRect/>
          </a:stretch>
        </p:blipFill>
        <p:spPr>
          <a:xfrm>
            <a:off x="8259341" y="2830479"/>
            <a:ext cx="3581400" cy="933450"/>
          </a:xfrm>
          <a:prstGeom prst="rect">
            <a:avLst/>
          </a:prstGeom>
        </p:spPr>
      </p:pic>
    </p:spTree>
    <p:extLst>
      <p:ext uri="{BB962C8B-B14F-4D97-AF65-F5344CB8AC3E}">
        <p14:creationId xmlns:p14="http://schemas.microsoft.com/office/powerpoint/2010/main" val="410411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1AC98-431D-45A9-A302-120466656CE4}"/>
              </a:ext>
            </a:extLst>
          </p:cNvPr>
          <p:cNvSpPr>
            <a:spLocks noGrp="1"/>
          </p:cNvSpPr>
          <p:nvPr>
            <p:ph type="subTitle" idx="1"/>
          </p:nvPr>
        </p:nvSpPr>
        <p:spPr/>
        <p:txBody>
          <a:bodyPr anchor="ctr">
            <a:normAutofit/>
          </a:bodyPr>
          <a:lstStyle/>
          <a:p>
            <a:pPr lvl="2"/>
            <a:endParaRPr lang="en-US" sz="1100" dirty="0"/>
          </a:p>
          <a:p>
            <a:endParaRPr lang="en-GB" sz="1100" dirty="0"/>
          </a:p>
        </p:txBody>
      </p:sp>
      <p:pic>
        <p:nvPicPr>
          <p:cNvPr id="20" name="Picture 19">
            <a:extLst>
              <a:ext uri="{FF2B5EF4-FFF2-40B4-BE49-F238E27FC236}">
                <a16:creationId xmlns:a16="http://schemas.microsoft.com/office/drawing/2014/main" id="{7CFE6E6C-0240-45C3-A123-178637711FC9}"/>
              </a:ext>
            </a:extLst>
          </p:cNvPr>
          <p:cNvPicPr>
            <a:picLocks noChangeAspect="1"/>
          </p:cNvPicPr>
          <p:nvPr/>
        </p:nvPicPr>
        <p:blipFill>
          <a:blip r:embed="rId3"/>
          <a:stretch>
            <a:fillRect/>
          </a:stretch>
        </p:blipFill>
        <p:spPr>
          <a:xfrm>
            <a:off x="1802" y="0"/>
            <a:ext cx="12190198" cy="2503054"/>
          </a:xfrm>
          <a:prstGeom prst="rect">
            <a:avLst/>
          </a:prstGeom>
        </p:spPr>
      </p:pic>
      <p:graphicFrame>
        <p:nvGraphicFramePr>
          <p:cNvPr id="6" name="Diagram 5">
            <a:extLst>
              <a:ext uri="{FF2B5EF4-FFF2-40B4-BE49-F238E27FC236}">
                <a16:creationId xmlns:a16="http://schemas.microsoft.com/office/drawing/2014/main" id="{50EDAC1F-162F-4FD8-BCED-DBC3949E9CAF}"/>
              </a:ext>
            </a:extLst>
          </p:cNvPr>
          <p:cNvGraphicFramePr/>
          <p:nvPr/>
        </p:nvGraphicFramePr>
        <p:xfrm>
          <a:off x="3657598" y="2887442"/>
          <a:ext cx="5676777" cy="320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8D9EE708-F95D-4403-B403-C67A3838FAF6}"/>
              </a:ext>
            </a:extLst>
          </p:cNvPr>
          <p:cNvPicPr>
            <a:picLocks noChangeAspect="1"/>
          </p:cNvPicPr>
          <p:nvPr/>
        </p:nvPicPr>
        <p:blipFill>
          <a:blip r:embed="rId9"/>
          <a:stretch>
            <a:fillRect/>
          </a:stretch>
        </p:blipFill>
        <p:spPr>
          <a:xfrm>
            <a:off x="813000" y="3020180"/>
            <a:ext cx="628650" cy="2933700"/>
          </a:xfrm>
          <a:prstGeom prst="rect">
            <a:avLst/>
          </a:prstGeom>
        </p:spPr>
      </p:pic>
      <p:pic>
        <p:nvPicPr>
          <p:cNvPr id="15" name="Picture 14">
            <a:extLst>
              <a:ext uri="{FF2B5EF4-FFF2-40B4-BE49-F238E27FC236}">
                <a16:creationId xmlns:a16="http://schemas.microsoft.com/office/drawing/2014/main" id="{B111B32B-F3C0-4E15-BA40-4C022F730323}"/>
              </a:ext>
            </a:extLst>
          </p:cNvPr>
          <p:cNvPicPr>
            <a:picLocks noChangeAspect="1"/>
          </p:cNvPicPr>
          <p:nvPr/>
        </p:nvPicPr>
        <p:blipFill>
          <a:blip r:embed="rId10"/>
          <a:stretch>
            <a:fillRect/>
          </a:stretch>
        </p:blipFill>
        <p:spPr>
          <a:xfrm>
            <a:off x="8412715" y="5602441"/>
            <a:ext cx="1843320" cy="878091"/>
          </a:xfrm>
          <a:prstGeom prst="rect">
            <a:avLst/>
          </a:prstGeom>
        </p:spPr>
      </p:pic>
      <p:pic>
        <p:nvPicPr>
          <p:cNvPr id="17" name="Picture 16">
            <a:extLst>
              <a:ext uri="{FF2B5EF4-FFF2-40B4-BE49-F238E27FC236}">
                <a16:creationId xmlns:a16="http://schemas.microsoft.com/office/drawing/2014/main" id="{B50A2535-596F-4A54-93B5-4661282FCB4F}"/>
              </a:ext>
            </a:extLst>
          </p:cNvPr>
          <p:cNvPicPr>
            <a:picLocks noChangeAspect="1"/>
          </p:cNvPicPr>
          <p:nvPr/>
        </p:nvPicPr>
        <p:blipFill>
          <a:blip r:embed="rId11"/>
          <a:stretch>
            <a:fillRect/>
          </a:stretch>
        </p:blipFill>
        <p:spPr>
          <a:xfrm>
            <a:off x="10691213" y="5489079"/>
            <a:ext cx="1178467" cy="1104813"/>
          </a:xfrm>
          <a:prstGeom prst="rect">
            <a:avLst/>
          </a:prstGeom>
        </p:spPr>
      </p:pic>
      <p:pic>
        <p:nvPicPr>
          <p:cNvPr id="4" name="Picture 3">
            <a:extLst>
              <a:ext uri="{FF2B5EF4-FFF2-40B4-BE49-F238E27FC236}">
                <a16:creationId xmlns:a16="http://schemas.microsoft.com/office/drawing/2014/main" id="{19B349DF-E04F-45CC-8EDE-3235C140A665}"/>
              </a:ext>
            </a:extLst>
          </p:cNvPr>
          <p:cNvPicPr>
            <a:picLocks noChangeAspect="1"/>
          </p:cNvPicPr>
          <p:nvPr/>
        </p:nvPicPr>
        <p:blipFill>
          <a:blip r:embed="rId12"/>
          <a:stretch>
            <a:fillRect/>
          </a:stretch>
        </p:blipFill>
        <p:spPr>
          <a:xfrm>
            <a:off x="1441650" y="3029705"/>
            <a:ext cx="2867025" cy="2924175"/>
          </a:xfrm>
          <a:prstGeom prst="rect">
            <a:avLst/>
          </a:prstGeom>
        </p:spPr>
      </p:pic>
      <p:pic>
        <p:nvPicPr>
          <p:cNvPr id="9" name="Picture 8">
            <a:extLst>
              <a:ext uri="{FF2B5EF4-FFF2-40B4-BE49-F238E27FC236}">
                <a16:creationId xmlns:a16="http://schemas.microsoft.com/office/drawing/2014/main" id="{8A7E0BF1-8649-43B1-8D5C-C2704C89CF48}"/>
              </a:ext>
            </a:extLst>
          </p:cNvPr>
          <p:cNvPicPr>
            <a:picLocks noChangeAspect="1"/>
          </p:cNvPicPr>
          <p:nvPr/>
        </p:nvPicPr>
        <p:blipFill>
          <a:blip r:embed="rId13"/>
          <a:stretch>
            <a:fillRect/>
          </a:stretch>
        </p:blipFill>
        <p:spPr>
          <a:xfrm>
            <a:off x="8740206" y="2935178"/>
            <a:ext cx="2638794" cy="2503054"/>
          </a:xfrm>
          <a:prstGeom prst="rect">
            <a:avLst/>
          </a:prstGeom>
        </p:spPr>
      </p:pic>
    </p:spTree>
    <p:extLst>
      <p:ext uri="{BB962C8B-B14F-4D97-AF65-F5344CB8AC3E}">
        <p14:creationId xmlns:p14="http://schemas.microsoft.com/office/powerpoint/2010/main" val="265639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11AC98-431D-45A9-A302-120466656CE4}"/>
              </a:ext>
            </a:extLst>
          </p:cNvPr>
          <p:cNvSpPr>
            <a:spLocks noGrp="1"/>
          </p:cNvSpPr>
          <p:nvPr>
            <p:ph type="subTitle" idx="1"/>
          </p:nvPr>
        </p:nvSpPr>
        <p:spPr/>
        <p:txBody>
          <a:bodyPr anchor="ctr">
            <a:normAutofit/>
          </a:bodyPr>
          <a:lstStyle/>
          <a:p>
            <a:pPr lvl="2"/>
            <a:endParaRPr lang="en-US" sz="1100" dirty="0"/>
          </a:p>
          <a:p>
            <a:endParaRPr lang="en-GB" sz="1100" dirty="0"/>
          </a:p>
        </p:txBody>
      </p:sp>
      <p:pic>
        <p:nvPicPr>
          <p:cNvPr id="20" name="Picture 19">
            <a:extLst>
              <a:ext uri="{FF2B5EF4-FFF2-40B4-BE49-F238E27FC236}">
                <a16:creationId xmlns:a16="http://schemas.microsoft.com/office/drawing/2014/main" id="{7CFE6E6C-0240-45C3-A123-178637711FC9}"/>
              </a:ext>
            </a:extLst>
          </p:cNvPr>
          <p:cNvPicPr>
            <a:picLocks noChangeAspect="1"/>
          </p:cNvPicPr>
          <p:nvPr/>
        </p:nvPicPr>
        <p:blipFill>
          <a:blip r:embed="rId3"/>
          <a:stretch>
            <a:fillRect/>
          </a:stretch>
        </p:blipFill>
        <p:spPr>
          <a:xfrm>
            <a:off x="1802" y="0"/>
            <a:ext cx="12190198" cy="2503054"/>
          </a:xfrm>
          <a:prstGeom prst="rect">
            <a:avLst/>
          </a:prstGeom>
        </p:spPr>
      </p:pic>
      <p:graphicFrame>
        <p:nvGraphicFramePr>
          <p:cNvPr id="6" name="Diagram 5">
            <a:extLst>
              <a:ext uri="{FF2B5EF4-FFF2-40B4-BE49-F238E27FC236}">
                <a16:creationId xmlns:a16="http://schemas.microsoft.com/office/drawing/2014/main" id="{50EDAC1F-162F-4FD8-BCED-DBC3949E9CAF}"/>
              </a:ext>
            </a:extLst>
          </p:cNvPr>
          <p:cNvGraphicFramePr/>
          <p:nvPr/>
        </p:nvGraphicFramePr>
        <p:xfrm>
          <a:off x="87812" y="4804691"/>
          <a:ext cx="2794722" cy="1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E666DE88-FFE2-4974-AC9B-ED987FE3A4B2}"/>
              </a:ext>
            </a:extLst>
          </p:cNvPr>
          <p:cNvPicPr>
            <a:picLocks noChangeAspect="1"/>
          </p:cNvPicPr>
          <p:nvPr/>
        </p:nvPicPr>
        <p:blipFill>
          <a:blip r:embed="rId9"/>
          <a:stretch>
            <a:fillRect/>
          </a:stretch>
        </p:blipFill>
        <p:spPr>
          <a:xfrm>
            <a:off x="627807" y="2662303"/>
            <a:ext cx="2318079" cy="2203252"/>
          </a:xfrm>
          <a:prstGeom prst="rect">
            <a:avLst/>
          </a:prstGeom>
        </p:spPr>
      </p:pic>
      <p:pic>
        <p:nvPicPr>
          <p:cNvPr id="8" name="Picture 7">
            <a:extLst>
              <a:ext uri="{FF2B5EF4-FFF2-40B4-BE49-F238E27FC236}">
                <a16:creationId xmlns:a16="http://schemas.microsoft.com/office/drawing/2014/main" id="{8D9EE708-F95D-4403-B403-C67A3838FAF6}"/>
              </a:ext>
            </a:extLst>
          </p:cNvPr>
          <p:cNvPicPr>
            <a:picLocks noChangeAspect="1"/>
          </p:cNvPicPr>
          <p:nvPr/>
        </p:nvPicPr>
        <p:blipFill>
          <a:blip r:embed="rId10"/>
          <a:stretch>
            <a:fillRect/>
          </a:stretch>
        </p:blipFill>
        <p:spPr>
          <a:xfrm>
            <a:off x="151164" y="2662303"/>
            <a:ext cx="476643" cy="2203252"/>
          </a:xfrm>
          <a:prstGeom prst="rect">
            <a:avLst/>
          </a:prstGeom>
        </p:spPr>
      </p:pic>
      <p:pic>
        <p:nvPicPr>
          <p:cNvPr id="15" name="Picture 14">
            <a:extLst>
              <a:ext uri="{FF2B5EF4-FFF2-40B4-BE49-F238E27FC236}">
                <a16:creationId xmlns:a16="http://schemas.microsoft.com/office/drawing/2014/main" id="{B111B32B-F3C0-4E15-BA40-4C022F730323}"/>
              </a:ext>
            </a:extLst>
          </p:cNvPr>
          <p:cNvPicPr>
            <a:picLocks noChangeAspect="1"/>
          </p:cNvPicPr>
          <p:nvPr/>
        </p:nvPicPr>
        <p:blipFill>
          <a:blip r:embed="rId11"/>
          <a:stretch>
            <a:fillRect/>
          </a:stretch>
        </p:blipFill>
        <p:spPr>
          <a:xfrm>
            <a:off x="9128380" y="4091354"/>
            <a:ext cx="1843320" cy="878091"/>
          </a:xfrm>
          <a:prstGeom prst="rect">
            <a:avLst/>
          </a:prstGeom>
        </p:spPr>
      </p:pic>
      <p:pic>
        <p:nvPicPr>
          <p:cNvPr id="17" name="Picture 16">
            <a:extLst>
              <a:ext uri="{FF2B5EF4-FFF2-40B4-BE49-F238E27FC236}">
                <a16:creationId xmlns:a16="http://schemas.microsoft.com/office/drawing/2014/main" id="{B50A2535-596F-4A54-93B5-4661282FCB4F}"/>
              </a:ext>
            </a:extLst>
          </p:cNvPr>
          <p:cNvPicPr>
            <a:picLocks noChangeAspect="1"/>
          </p:cNvPicPr>
          <p:nvPr/>
        </p:nvPicPr>
        <p:blipFill>
          <a:blip r:embed="rId12"/>
          <a:stretch>
            <a:fillRect/>
          </a:stretch>
        </p:blipFill>
        <p:spPr>
          <a:xfrm>
            <a:off x="9460807" y="5134428"/>
            <a:ext cx="1178467" cy="1104813"/>
          </a:xfrm>
          <a:prstGeom prst="rect">
            <a:avLst/>
          </a:prstGeom>
        </p:spPr>
      </p:pic>
      <p:pic>
        <p:nvPicPr>
          <p:cNvPr id="19" name="Picture 18">
            <a:extLst>
              <a:ext uri="{FF2B5EF4-FFF2-40B4-BE49-F238E27FC236}">
                <a16:creationId xmlns:a16="http://schemas.microsoft.com/office/drawing/2014/main" id="{E771C0F3-5D90-48AE-A5F3-818E1D962768}"/>
              </a:ext>
            </a:extLst>
          </p:cNvPr>
          <p:cNvPicPr>
            <a:picLocks noChangeAspect="1"/>
          </p:cNvPicPr>
          <p:nvPr/>
        </p:nvPicPr>
        <p:blipFill>
          <a:blip r:embed="rId13"/>
          <a:stretch>
            <a:fillRect/>
          </a:stretch>
        </p:blipFill>
        <p:spPr>
          <a:xfrm>
            <a:off x="8259341" y="2830479"/>
            <a:ext cx="3581400" cy="933450"/>
          </a:xfrm>
          <a:prstGeom prst="rect">
            <a:avLst/>
          </a:prstGeom>
        </p:spPr>
      </p:pic>
      <p:pic>
        <p:nvPicPr>
          <p:cNvPr id="11" name="Picture 10">
            <a:extLst>
              <a:ext uri="{FF2B5EF4-FFF2-40B4-BE49-F238E27FC236}">
                <a16:creationId xmlns:a16="http://schemas.microsoft.com/office/drawing/2014/main" id="{00D36BE6-C045-455C-AD3A-A51259575FAC}"/>
              </a:ext>
            </a:extLst>
          </p:cNvPr>
          <p:cNvPicPr>
            <a:picLocks noChangeAspect="1"/>
          </p:cNvPicPr>
          <p:nvPr/>
        </p:nvPicPr>
        <p:blipFill>
          <a:blip r:embed="rId14"/>
          <a:stretch>
            <a:fillRect/>
          </a:stretch>
        </p:blipFill>
        <p:spPr>
          <a:xfrm>
            <a:off x="3359177" y="2672566"/>
            <a:ext cx="4564280" cy="3746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768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
          <p:cNvSpPr/>
          <p:nvPr/>
        </p:nvSpPr>
        <p:spPr>
          <a:xfrm>
            <a:off x="539188" y="2274922"/>
            <a:ext cx="10115941" cy="310854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3200" b="0" i="0" u="none" strike="noStrike" cap="none" dirty="0">
                <a:solidFill>
                  <a:srgbClr val="595959"/>
                </a:solidFill>
                <a:latin typeface="Arial"/>
                <a:ea typeface="Arial"/>
                <a:cs typeface="Arial"/>
                <a:sym typeface="Arial"/>
              </a:rPr>
              <a:t>The Education Endowment Foundation (EEF) is dedicated to breaking the link between family income and educational achievement.</a:t>
            </a:r>
            <a:endParaRPr dirty="0"/>
          </a:p>
          <a:p>
            <a:pPr marL="0" marR="0" lvl="0" indent="0" rtl="0">
              <a:spcBef>
                <a:spcPts val="0"/>
              </a:spcBef>
              <a:spcAft>
                <a:spcPts val="0"/>
              </a:spcAft>
              <a:buNone/>
            </a:pPr>
            <a:endParaRPr sz="4000" b="0" i="0" u="none" strike="noStrike" cap="none" dirty="0">
              <a:solidFill>
                <a:srgbClr val="2B3A42"/>
              </a:solidFill>
              <a:latin typeface="Arial"/>
              <a:ea typeface="Arial"/>
              <a:cs typeface="Arial"/>
              <a:sym typeface="Arial"/>
            </a:endParaRPr>
          </a:p>
          <a:p>
            <a:pPr marL="0" marR="0" lvl="0" indent="0" rtl="0">
              <a:lnSpc>
                <a:spcPct val="100000"/>
              </a:lnSpc>
              <a:spcBef>
                <a:spcPts val="0"/>
              </a:spcBef>
              <a:spcAft>
                <a:spcPts val="0"/>
              </a:spcAft>
              <a:buClr>
                <a:schemeClr val="dk1"/>
              </a:buClr>
              <a:buSzPts val="2000"/>
              <a:buFont typeface="Calibri"/>
              <a:buNone/>
            </a:pPr>
            <a:endParaRPr sz="2000" b="0" i="0" u="none" strike="noStrike" cap="none" dirty="0">
              <a:solidFill>
                <a:srgbClr val="595959"/>
              </a:solidFill>
              <a:latin typeface="Arial"/>
              <a:ea typeface="Arial"/>
              <a:cs typeface="Arial"/>
              <a:sym typeface="Arial"/>
            </a:endParaRPr>
          </a:p>
          <a:p>
            <a:pPr marL="0" marR="0" lvl="0" indent="0" rtl="0">
              <a:lnSpc>
                <a:spcPct val="100000"/>
              </a:lnSpc>
              <a:spcBef>
                <a:spcPts val="0"/>
              </a:spcBef>
              <a:spcAft>
                <a:spcPts val="0"/>
              </a:spcAft>
              <a:buClr>
                <a:schemeClr val="dk1"/>
              </a:buClr>
              <a:buSzPts val="2000"/>
              <a:buFont typeface="Calibri"/>
              <a:buNone/>
            </a:pPr>
            <a:endParaRPr sz="2000" b="0" i="0" u="none" strike="noStrike" cap="none" dirty="0">
              <a:solidFill>
                <a:srgbClr val="595959"/>
              </a:solidFill>
              <a:latin typeface="Arial"/>
              <a:ea typeface="Arial"/>
              <a:cs typeface="Arial"/>
              <a:sym typeface="Arial"/>
            </a:endParaRPr>
          </a:p>
          <a:p>
            <a:pPr marL="0" marR="0" lvl="0" indent="0" rtl="0">
              <a:lnSpc>
                <a:spcPct val="100000"/>
              </a:lnSpc>
              <a:spcBef>
                <a:spcPts val="0"/>
              </a:spcBef>
              <a:spcAft>
                <a:spcPts val="0"/>
              </a:spcAft>
              <a:buClr>
                <a:schemeClr val="dk1"/>
              </a:buClr>
              <a:buSzPts val="2000"/>
              <a:buFont typeface="Calibri"/>
              <a:buNone/>
            </a:pPr>
            <a:endParaRPr sz="2000" b="0" i="0" u="none" strike="noStrike" cap="none" dirty="0">
              <a:solidFill>
                <a:srgbClr val="000000"/>
              </a:solidFill>
              <a:latin typeface="Arial"/>
              <a:ea typeface="Arial"/>
              <a:cs typeface="Arial"/>
              <a:sym typeface="Arial"/>
            </a:endParaRPr>
          </a:p>
        </p:txBody>
      </p:sp>
      <p:sp>
        <p:nvSpPr>
          <p:cNvPr id="450" name="Google Shape;450;p2"/>
          <p:cNvSpPr txBox="1"/>
          <p:nvPr/>
        </p:nvSpPr>
        <p:spPr>
          <a:xfrm>
            <a:off x="1165656" y="3490640"/>
            <a:ext cx="11026344"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595959"/>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2"/>
          <p:cNvSpPr txBox="1"/>
          <p:nvPr/>
        </p:nvSpPr>
        <p:spPr>
          <a:xfrm>
            <a:off x="539188" y="367407"/>
            <a:ext cx="8872297" cy="7350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2"/>
              </a:buClr>
              <a:buSzPts val="2800"/>
              <a:buFont typeface="Arial"/>
              <a:buNone/>
            </a:pPr>
            <a:r>
              <a:rPr lang="en-GB" sz="2800" b="1" u="none" dirty="0">
                <a:solidFill>
                  <a:schemeClr val="accent2"/>
                </a:solidFill>
                <a:latin typeface="Arial"/>
                <a:ea typeface="Arial"/>
                <a:cs typeface="Arial"/>
                <a:sym typeface="Arial"/>
              </a:rPr>
              <a:t>How this aligns with the EEF</a:t>
            </a:r>
            <a:endParaRPr sz="2800" b="0" i="0" u="none" strike="noStrike" cap="none" dirty="0">
              <a:solidFill>
                <a:schemeClr val="accen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1188</Words>
  <Application>Microsoft Office PowerPoint</Application>
  <PresentationFormat>Widescreen</PresentationFormat>
  <Paragraphs>131</Paragraphs>
  <Slides>24</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Helvetica Neue Medium</vt:lpstr>
      <vt:lpstr>Symbol</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EATON</dc:creator>
  <cp:lastModifiedBy>Marc Cooper</cp:lastModifiedBy>
  <cp:revision>33</cp:revision>
  <dcterms:created xsi:type="dcterms:W3CDTF">2021-01-11T15:33:44Z</dcterms:created>
  <dcterms:modified xsi:type="dcterms:W3CDTF">2021-06-08T13:47:04Z</dcterms:modified>
</cp:coreProperties>
</file>