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63" r:id="rId5"/>
    <p:sldId id="261" r:id="rId6"/>
    <p:sldId id="264" r:id="rId7"/>
    <p:sldId id="26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1608" autoAdjust="0"/>
  </p:normalViewPr>
  <p:slideViewPr>
    <p:cSldViewPr snapToGrid="0">
      <p:cViewPr varScale="1">
        <p:scale>
          <a:sx n="58" d="100"/>
          <a:sy n="58" d="100"/>
        </p:scale>
        <p:origin x="157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7ED94D-C0C6-4D19-B071-794C9B240BBB}" type="datetimeFigureOut">
              <a:rPr lang="en-GB" smtClean="0"/>
              <a:t>15/03/2021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B0AD25-D17F-495E-BB95-62B5EA50845C}" type="slidenum">
              <a:rPr lang="en-GB" smtClean="0"/>
              <a:t>‹#›</a:t>
            </a:fld>
            <a:endParaRPr lang="en-GB"/>
          </a:p>
        </p:txBody>
      </p:sp>
    </p:spTree>
    <p:extLst>
      <p:ext uri="{BB962C8B-B14F-4D97-AF65-F5344CB8AC3E}">
        <p14:creationId xmlns:p14="http://schemas.microsoft.com/office/powerpoint/2010/main" val="2931908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resources are designed to be delivered by a Designated or Deputy Designated Safeguarding Lead to all staff. Please personalise them to fit your own setting and include more detail if you wish. </a:t>
            </a:r>
          </a:p>
          <a:p>
            <a:endParaRPr lang="en-GB" dirty="0"/>
          </a:p>
          <a:p>
            <a:r>
              <a:rPr lang="en-GB" dirty="0"/>
              <a:t>It is intended that this resources is delivered after staff have completed the Creative Education On Demand course ‘Understand your role within safeguarding and child protection’. </a:t>
            </a:r>
          </a:p>
        </p:txBody>
      </p:sp>
      <p:sp>
        <p:nvSpPr>
          <p:cNvPr id="4" name="Slide Number Placeholder 3"/>
          <p:cNvSpPr>
            <a:spLocks noGrp="1"/>
          </p:cNvSpPr>
          <p:nvPr>
            <p:ph type="sldNum" sz="quarter" idx="5"/>
          </p:nvPr>
        </p:nvSpPr>
        <p:spPr/>
        <p:txBody>
          <a:bodyPr/>
          <a:lstStyle/>
          <a:p>
            <a:fld id="{75B0AD25-D17F-495E-BB95-62B5EA50845C}" type="slidenum">
              <a:rPr lang="en-GB" smtClean="0"/>
              <a:t>1</a:t>
            </a:fld>
            <a:endParaRPr lang="en-GB"/>
          </a:p>
        </p:txBody>
      </p:sp>
    </p:spTree>
    <p:extLst>
      <p:ext uri="{BB962C8B-B14F-4D97-AF65-F5344CB8AC3E}">
        <p14:creationId xmlns:p14="http://schemas.microsoft.com/office/powerpoint/2010/main" val="3347986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Definition of safeguarding taken from Working Together to Safeguard Children. </a:t>
            </a:r>
          </a:p>
        </p:txBody>
      </p:sp>
      <p:sp>
        <p:nvSpPr>
          <p:cNvPr id="4" name="Slide Number Placeholder 3"/>
          <p:cNvSpPr>
            <a:spLocks noGrp="1"/>
          </p:cNvSpPr>
          <p:nvPr>
            <p:ph type="sldNum" sz="quarter" idx="5"/>
          </p:nvPr>
        </p:nvSpPr>
        <p:spPr/>
        <p:txBody>
          <a:bodyPr/>
          <a:lstStyle/>
          <a:p>
            <a:fld id="{75B0AD25-D17F-495E-BB95-62B5EA50845C}" type="slidenum">
              <a:rPr lang="en-GB" smtClean="0"/>
              <a:t>2</a:t>
            </a:fld>
            <a:endParaRPr lang="en-GB"/>
          </a:p>
        </p:txBody>
      </p:sp>
    </p:spTree>
    <p:extLst>
      <p:ext uri="{BB962C8B-B14F-4D97-AF65-F5344CB8AC3E}">
        <p14:creationId xmlns:p14="http://schemas.microsoft.com/office/powerpoint/2010/main" val="3075633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Give staff 5-10 minutes to discuss these questions. </a:t>
            </a:r>
          </a:p>
          <a:p>
            <a:endParaRPr lang="en-GB" dirty="0"/>
          </a:p>
          <a:p>
            <a:r>
              <a:rPr lang="en-GB" dirty="0"/>
              <a:t>Take feedback and extend answers with your own local information. </a:t>
            </a:r>
          </a:p>
        </p:txBody>
      </p:sp>
      <p:sp>
        <p:nvSpPr>
          <p:cNvPr id="4" name="Slide Number Placeholder 3"/>
          <p:cNvSpPr>
            <a:spLocks noGrp="1"/>
          </p:cNvSpPr>
          <p:nvPr>
            <p:ph type="sldNum" sz="quarter" idx="5"/>
          </p:nvPr>
        </p:nvSpPr>
        <p:spPr/>
        <p:txBody>
          <a:bodyPr/>
          <a:lstStyle/>
          <a:p>
            <a:fld id="{75B0AD25-D17F-495E-BB95-62B5EA50845C}" type="slidenum">
              <a:rPr lang="en-GB" smtClean="0"/>
              <a:t>6</a:t>
            </a:fld>
            <a:endParaRPr lang="en-GB"/>
          </a:p>
        </p:txBody>
      </p:sp>
    </p:spTree>
    <p:extLst>
      <p:ext uri="{BB962C8B-B14F-4D97-AF65-F5344CB8AC3E}">
        <p14:creationId xmlns:p14="http://schemas.microsoft.com/office/powerpoint/2010/main" val="1372868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Summarise learning from the On Demand course and this staff briefing session. </a:t>
            </a:r>
          </a:p>
        </p:txBody>
      </p:sp>
      <p:sp>
        <p:nvSpPr>
          <p:cNvPr id="4" name="Slide Number Placeholder 3"/>
          <p:cNvSpPr>
            <a:spLocks noGrp="1"/>
          </p:cNvSpPr>
          <p:nvPr>
            <p:ph type="sldNum" sz="quarter" idx="5"/>
          </p:nvPr>
        </p:nvSpPr>
        <p:spPr/>
        <p:txBody>
          <a:bodyPr/>
          <a:lstStyle/>
          <a:p>
            <a:fld id="{75B0AD25-D17F-495E-BB95-62B5EA50845C}" type="slidenum">
              <a:rPr lang="en-GB" smtClean="0"/>
              <a:t>7</a:t>
            </a:fld>
            <a:endParaRPr lang="en-GB"/>
          </a:p>
        </p:txBody>
      </p:sp>
    </p:spTree>
    <p:extLst>
      <p:ext uri="{BB962C8B-B14F-4D97-AF65-F5344CB8AC3E}">
        <p14:creationId xmlns:p14="http://schemas.microsoft.com/office/powerpoint/2010/main" val="2935154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82955-3280-4672-A65C-04B6F8E7B9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511E766-11FE-4C34-B655-B21996350C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0CD9D08-766F-49E6-AA83-4D77F5F35632}"/>
              </a:ext>
            </a:extLst>
          </p:cNvPr>
          <p:cNvSpPr>
            <a:spLocks noGrp="1"/>
          </p:cNvSpPr>
          <p:nvPr>
            <p:ph type="dt" sz="half" idx="10"/>
          </p:nvPr>
        </p:nvSpPr>
        <p:spPr/>
        <p:txBody>
          <a:bodyPr/>
          <a:lstStyle/>
          <a:p>
            <a:fld id="{B0FAFF22-1438-4BBB-9C48-6E6FC49A9E59}" type="datetimeFigureOut">
              <a:rPr lang="en-GB" smtClean="0"/>
              <a:t>15/03/2021</a:t>
            </a:fld>
            <a:endParaRPr lang="en-GB"/>
          </a:p>
        </p:txBody>
      </p:sp>
      <p:sp>
        <p:nvSpPr>
          <p:cNvPr id="5" name="Footer Placeholder 4">
            <a:extLst>
              <a:ext uri="{FF2B5EF4-FFF2-40B4-BE49-F238E27FC236}">
                <a16:creationId xmlns:a16="http://schemas.microsoft.com/office/drawing/2014/main" id="{8167BFEF-2DBF-47B0-8399-A896325AC4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CD6FFC-9ABA-46AF-829E-D5F074031D07}"/>
              </a:ext>
            </a:extLst>
          </p:cNvPr>
          <p:cNvSpPr>
            <a:spLocks noGrp="1"/>
          </p:cNvSpPr>
          <p:nvPr>
            <p:ph type="sldNum" sz="quarter" idx="12"/>
          </p:nvPr>
        </p:nvSpPr>
        <p:spPr/>
        <p:txBody>
          <a:bodyPr/>
          <a:lstStyle/>
          <a:p>
            <a:fld id="{3F3042F5-F6A2-4C3F-B8A0-6E5CC0490826}" type="slidenum">
              <a:rPr lang="en-GB" smtClean="0"/>
              <a:t>‹#›</a:t>
            </a:fld>
            <a:endParaRPr lang="en-GB"/>
          </a:p>
        </p:txBody>
      </p:sp>
    </p:spTree>
    <p:extLst>
      <p:ext uri="{BB962C8B-B14F-4D97-AF65-F5344CB8AC3E}">
        <p14:creationId xmlns:p14="http://schemas.microsoft.com/office/powerpoint/2010/main" val="2897084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B1848-2F1C-423D-8486-912E8100763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3ACD0FD-3F78-49D4-BBC7-52BE69E02EE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275BB3B-0D00-41E9-A641-23769E71DB6F}"/>
              </a:ext>
            </a:extLst>
          </p:cNvPr>
          <p:cNvSpPr>
            <a:spLocks noGrp="1"/>
          </p:cNvSpPr>
          <p:nvPr>
            <p:ph type="dt" sz="half" idx="10"/>
          </p:nvPr>
        </p:nvSpPr>
        <p:spPr/>
        <p:txBody>
          <a:bodyPr/>
          <a:lstStyle/>
          <a:p>
            <a:fld id="{B0FAFF22-1438-4BBB-9C48-6E6FC49A9E59}" type="datetimeFigureOut">
              <a:rPr lang="en-GB" smtClean="0"/>
              <a:t>15/03/2021</a:t>
            </a:fld>
            <a:endParaRPr lang="en-GB"/>
          </a:p>
        </p:txBody>
      </p:sp>
      <p:sp>
        <p:nvSpPr>
          <p:cNvPr id="5" name="Footer Placeholder 4">
            <a:extLst>
              <a:ext uri="{FF2B5EF4-FFF2-40B4-BE49-F238E27FC236}">
                <a16:creationId xmlns:a16="http://schemas.microsoft.com/office/drawing/2014/main" id="{51206338-5C3A-4E42-B908-6A396C68DC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05288A3-B6CA-4753-B194-F3F7E744629E}"/>
              </a:ext>
            </a:extLst>
          </p:cNvPr>
          <p:cNvSpPr>
            <a:spLocks noGrp="1"/>
          </p:cNvSpPr>
          <p:nvPr>
            <p:ph type="sldNum" sz="quarter" idx="12"/>
          </p:nvPr>
        </p:nvSpPr>
        <p:spPr/>
        <p:txBody>
          <a:bodyPr/>
          <a:lstStyle/>
          <a:p>
            <a:fld id="{3F3042F5-F6A2-4C3F-B8A0-6E5CC0490826}" type="slidenum">
              <a:rPr lang="en-GB" smtClean="0"/>
              <a:t>‹#›</a:t>
            </a:fld>
            <a:endParaRPr lang="en-GB"/>
          </a:p>
        </p:txBody>
      </p:sp>
    </p:spTree>
    <p:extLst>
      <p:ext uri="{BB962C8B-B14F-4D97-AF65-F5344CB8AC3E}">
        <p14:creationId xmlns:p14="http://schemas.microsoft.com/office/powerpoint/2010/main" val="1899291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108813-B3D7-4204-96FB-C4AF33A67F6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36488F-CBD1-4A73-86A8-A4BA7D81BD0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6F44E3B-7335-4B38-B373-513BC2616FB7}"/>
              </a:ext>
            </a:extLst>
          </p:cNvPr>
          <p:cNvSpPr>
            <a:spLocks noGrp="1"/>
          </p:cNvSpPr>
          <p:nvPr>
            <p:ph type="dt" sz="half" idx="10"/>
          </p:nvPr>
        </p:nvSpPr>
        <p:spPr/>
        <p:txBody>
          <a:bodyPr/>
          <a:lstStyle/>
          <a:p>
            <a:fld id="{B0FAFF22-1438-4BBB-9C48-6E6FC49A9E59}" type="datetimeFigureOut">
              <a:rPr lang="en-GB" smtClean="0"/>
              <a:t>15/03/2021</a:t>
            </a:fld>
            <a:endParaRPr lang="en-GB"/>
          </a:p>
        </p:txBody>
      </p:sp>
      <p:sp>
        <p:nvSpPr>
          <p:cNvPr id="5" name="Footer Placeholder 4">
            <a:extLst>
              <a:ext uri="{FF2B5EF4-FFF2-40B4-BE49-F238E27FC236}">
                <a16:creationId xmlns:a16="http://schemas.microsoft.com/office/drawing/2014/main" id="{CAE644D4-54F7-45DB-9159-67C7032C52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D8BEA28-2DE2-4379-9A95-8227FC391A84}"/>
              </a:ext>
            </a:extLst>
          </p:cNvPr>
          <p:cNvSpPr>
            <a:spLocks noGrp="1"/>
          </p:cNvSpPr>
          <p:nvPr>
            <p:ph type="sldNum" sz="quarter" idx="12"/>
          </p:nvPr>
        </p:nvSpPr>
        <p:spPr/>
        <p:txBody>
          <a:bodyPr/>
          <a:lstStyle/>
          <a:p>
            <a:fld id="{3F3042F5-F6A2-4C3F-B8A0-6E5CC0490826}" type="slidenum">
              <a:rPr lang="en-GB" smtClean="0"/>
              <a:t>‹#›</a:t>
            </a:fld>
            <a:endParaRPr lang="en-GB"/>
          </a:p>
        </p:txBody>
      </p:sp>
    </p:spTree>
    <p:extLst>
      <p:ext uri="{BB962C8B-B14F-4D97-AF65-F5344CB8AC3E}">
        <p14:creationId xmlns:p14="http://schemas.microsoft.com/office/powerpoint/2010/main" val="4084358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C2C57-F8F7-48AB-BFDF-8A5C13A0BBD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FA947E-9DF4-4932-9B75-60E607B342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1A1ACE-22A5-4964-A158-86E3BD20E7C8}"/>
              </a:ext>
            </a:extLst>
          </p:cNvPr>
          <p:cNvSpPr>
            <a:spLocks noGrp="1"/>
          </p:cNvSpPr>
          <p:nvPr>
            <p:ph type="dt" sz="half" idx="10"/>
          </p:nvPr>
        </p:nvSpPr>
        <p:spPr/>
        <p:txBody>
          <a:bodyPr/>
          <a:lstStyle/>
          <a:p>
            <a:fld id="{B0FAFF22-1438-4BBB-9C48-6E6FC49A9E59}" type="datetimeFigureOut">
              <a:rPr lang="en-GB" smtClean="0"/>
              <a:t>15/03/2021</a:t>
            </a:fld>
            <a:endParaRPr lang="en-GB"/>
          </a:p>
        </p:txBody>
      </p:sp>
      <p:sp>
        <p:nvSpPr>
          <p:cNvPr id="5" name="Footer Placeholder 4">
            <a:extLst>
              <a:ext uri="{FF2B5EF4-FFF2-40B4-BE49-F238E27FC236}">
                <a16:creationId xmlns:a16="http://schemas.microsoft.com/office/drawing/2014/main" id="{3069FC71-0F73-41DD-BF33-372C599016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FCC62C-85EF-4984-B0A8-9504DEF5B1CC}"/>
              </a:ext>
            </a:extLst>
          </p:cNvPr>
          <p:cNvSpPr>
            <a:spLocks noGrp="1"/>
          </p:cNvSpPr>
          <p:nvPr>
            <p:ph type="sldNum" sz="quarter" idx="12"/>
          </p:nvPr>
        </p:nvSpPr>
        <p:spPr/>
        <p:txBody>
          <a:bodyPr/>
          <a:lstStyle/>
          <a:p>
            <a:fld id="{3F3042F5-F6A2-4C3F-B8A0-6E5CC0490826}" type="slidenum">
              <a:rPr lang="en-GB" smtClean="0"/>
              <a:t>‹#›</a:t>
            </a:fld>
            <a:endParaRPr lang="en-GB"/>
          </a:p>
        </p:txBody>
      </p:sp>
    </p:spTree>
    <p:extLst>
      <p:ext uri="{BB962C8B-B14F-4D97-AF65-F5344CB8AC3E}">
        <p14:creationId xmlns:p14="http://schemas.microsoft.com/office/powerpoint/2010/main" val="2314588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51892-0190-404A-B22D-24A8E27941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19EEC08-2497-4CE5-8B39-9252C954C7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D156DF-1762-45FC-A52B-73B9FCBA4851}"/>
              </a:ext>
            </a:extLst>
          </p:cNvPr>
          <p:cNvSpPr>
            <a:spLocks noGrp="1"/>
          </p:cNvSpPr>
          <p:nvPr>
            <p:ph type="dt" sz="half" idx="10"/>
          </p:nvPr>
        </p:nvSpPr>
        <p:spPr/>
        <p:txBody>
          <a:bodyPr/>
          <a:lstStyle/>
          <a:p>
            <a:fld id="{B0FAFF22-1438-4BBB-9C48-6E6FC49A9E59}" type="datetimeFigureOut">
              <a:rPr lang="en-GB" smtClean="0"/>
              <a:t>15/03/2021</a:t>
            </a:fld>
            <a:endParaRPr lang="en-GB"/>
          </a:p>
        </p:txBody>
      </p:sp>
      <p:sp>
        <p:nvSpPr>
          <p:cNvPr id="5" name="Footer Placeholder 4">
            <a:extLst>
              <a:ext uri="{FF2B5EF4-FFF2-40B4-BE49-F238E27FC236}">
                <a16:creationId xmlns:a16="http://schemas.microsoft.com/office/drawing/2014/main" id="{3134CD6B-0725-4305-A61A-468F16F5DE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3656B95-E1C0-4CEB-A474-34DE56AC5ACA}"/>
              </a:ext>
            </a:extLst>
          </p:cNvPr>
          <p:cNvSpPr>
            <a:spLocks noGrp="1"/>
          </p:cNvSpPr>
          <p:nvPr>
            <p:ph type="sldNum" sz="quarter" idx="12"/>
          </p:nvPr>
        </p:nvSpPr>
        <p:spPr/>
        <p:txBody>
          <a:bodyPr/>
          <a:lstStyle/>
          <a:p>
            <a:fld id="{3F3042F5-F6A2-4C3F-B8A0-6E5CC0490826}" type="slidenum">
              <a:rPr lang="en-GB" smtClean="0"/>
              <a:t>‹#›</a:t>
            </a:fld>
            <a:endParaRPr lang="en-GB"/>
          </a:p>
        </p:txBody>
      </p:sp>
    </p:spTree>
    <p:extLst>
      <p:ext uri="{BB962C8B-B14F-4D97-AF65-F5344CB8AC3E}">
        <p14:creationId xmlns:p14="http://schemas.microsoft.com/office/powerpoint/2010/main" val="3906125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6A518-2828-4DD5-9B42-A7196558DB7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B660E4D-D165-4F77-8844-53B1F282699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CB1D6FE-7219-4D47-9ECE-4E9FEB5E5F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6BBB632-88F6-4790-BA90-AC4A1934BC07}"/>
              </a:ext>
            </a:extLst>
          </p:cNvPr>
          <p:cNvSpPr>
            <a:spLocks noGrp="1"/>
          </p:cNvSpPr>
          <p:nvPr>
            <p:ph type="dt" sz="half" idx="10"/>
          </p:nvPr>
        </p:nvSpPr>
        <p:spPr/>
        <p:txBody>
          <a:bodyPr/>
          <a:lstStyle/>
          <a:p>
            <a:fld id="{B0FAFF22-1438-4BBB-9C48-6E6FC49A9E59}" type="datetimeFigureOut">
              <a:rPr lang="en-GB" smtClean="0"/>
              <a:t>15/03/2021</a:t>
            </a:fld>
            <a:endParaRPr lang="en-GB"/>
          </a:p>
        </p:txBody>
      </p:sp>
      <p:sp>
        <p:nvSpPr>
          <p:cNvPr id="6" name="Footer Placeholder 5">
            <a:extLst>
              <a:ext uri="{FF2B5EF4-FFF2-40B4-BE49-F238E27FC236}">
                <a16:creationId xmlns:a16="http://schemas.microsoft.com/office/drawing/2014/main" id="{00E63113-0382-4438-A2EA-A5A5BD02D0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04E0F62-8691-4CA4-8FF3-32560A7A79C6}"/>
              </a:ext>
            </a:extLst>
          </p:cNvPr>
          <p:cNvSpPr>
            <a:spLocks noGrp="1"/>
          </p:cNvSpPr>
          <p:nvPr>
            <p:ph type="sldNum" sz="quarter" idx="12"/>
          </p:nvPr>
        </p:nvSpPr>
        <p:spPr/>
        <p:txBody>
          <a:bodyPr/>
          <a:lstStyle/>
          <a:p>
            <a:fld id="{3F3042F5-F6A2-4C3F-B8A0-6E5CC0490826}" type="slidenum">
              <a:rPr lang="en-GB" smtClean="0"/>
              <a:t>‹#›</a:t>
            </a:fld>
            <a:endParaRPr lang="en-GB"/>
          </a:p>
        </p:txBody>
      </p:sp>
    </p:spTree>
    <p:extLst>
      <p:ext uri="{BB962C8B-B14F-4D97-AF65-F5344CB8AC3E}">
        <p14:creationId xmlns:p14="http://schemas.microsoft.com/office/powerpoint/2010/main" val="680928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B1828-CF49-490B-BEED-86B577B79E5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FC8A87E-9E4A-4FBB-BADC-62E0B7966B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123D3C-9202-442E-9964-36365A765B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7C3B5E3-FC4B-40C1-8F94-0D664E799C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08512E-7003-4640-A0A9-69FCC5356C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82781AD-28FD-435A-804D-ABB218B9BCB4}"/>
              </a:ext>
            </a:extLst>
          </p:cNvPr>
          <p:cNvSpPr>
            <a:spLocks noGrp="1"/>
          </p:cNvSpPr>
          <p:nvPr>
            <p:ph type="dt" sz="half" idx="10"/>
          </p:nvPr>
        </p:nvSpPr>
        <p:spPr/>
        <p:txBody>
          <a:bodyPr/>
          <a:lstStyle/>
          <a:p>
            <a:fld id="{B0FAFF22-1438-4BBB-9C48-6E6FC49A9E59}" type="datetimeFigureOut">
              <a:rPr lang="en-GB" smtClean="0"/>
              <a:t>15/03/2021</a:t>
            </a:fld>
            <a:endParaRPr lang="en-GB"/>
          </a:p>
        </p:txBody>
      </p:sp>
      <p:sp>
        <p:nvSpPr>
          <p:cNvPr id="8" name="Footer Placeholder 7">
            <a:extLst>
              <a:ext uri="{FF2B5EF4-FFF2-40B4-BE49-F238E27FC236}">
                <a16:creationId xmlns:a16="http://schemas.microsoft.com/office/drawing/2014/main" id="{5626524F-9A76-467C-A342-575AD3C0DD0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9BDCA43-2411-43A7-BF0B-4538DB42BA67}"/>
              </a:ext>
            </a:extLst>
          </p:cNvPr>
          <p:cNvSpPr>
            <a:spLocks noGrp="1"/>
          </p:cNvSpPr>
          <p:nvPr>
            <p:ph type="sldNum" sz="quarter" idx="12"/>
          </p:nvPr>
        </p:nvSpPr>
        <p:spPr/>
        <p:txBody>
          <a:bodyPr/>
          <a:lstStyle/>
          <a:p>
            <a:fld id="{3F3042F5-F6A2-4C3F-B8A0-6E5CC0490826}" type="slidenum">
              <a:rPr lang="en-GB" smtClean="0"/>
              <a:t>‹#›</a:t>
            </a:fld>
            <a:endParaRPr lang="en-GB"/>
          </a:p>
        </p:txBody>
      </p:sp>
    </p:spTree>
    <p:extLst>
      <p:ext uri="{BB962C8B-B14F-4D97-AF65-F5344CB8AC3E}">
        <p14:creationId xmlns:p14="http://schemas.microsoft.com/office/powerpoint/2010/main" val="3308062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3D74B-AC5F-4750-9B49-55718CF1D2B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EE7A08B-44DA-4A3C-A6DA-8B2879189AAC}"/>
              </a:ext>
            </a:extLst>
          </p:cNvPr>
          <p:cNvSpPr>
            <a:spLocks noGrp="1"/>
          </p:cNvSpPr>
          <p:nvPr>
            <p:ph type="dt" sz="half" idx="10"/>
          </p:nvPr>
        </p:nvSpPr>
        <p:spPr/>
        <p:txBody>
          <a:bodyPr/>
          <a:lstStyle/>
          <a:p>
            <a:fld id="{B0FAFF22-1438-4BBB-9C48-6E6FC49A9E59}" type="datetimeFigureOut">
              <a:rPr lang="en-GB" smtClean="0"/>
              <a:t>15/03/2021</a:t>
            </a:fld>
            <a:endParaRPr lang="en-GB"/>
          </a:p>
        </p:txBody>
      </p:sp>
      <p:sp>
        <p:nvSpPr>
          <p:cNvPr id="4" name="Footer Placeholder 3">
            <a:extLst>
              <a:ext uri="{FF2B5EF4-FFF2-40B4-BE49-F238E27FC236}">
                <a16:creationId xmlns:a16="http://schemas.microsoft.com/office/drawing/2014/main" id="{93F2AF8C-19C5-45C6-BD66-1027870738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C1A7EBF-F371-4895-9F1A-4CFFAF722E0E}"/>
              </a:ext>
            </a:extLst>
          </p:cNvPr>
          <p:cNvSpPr>
            <a:spLocks noGrp="1"/>
          </p:cNvSpPr>
          <p:nvPr>
            <p:ph type="sldNum" sz="quarter" idx="12"/>
          </p:nvPr>
        </p:nvSpPr>
        <p:spPr/>
        <p:txBody>
          <a:bodyPr/>
          <a:lstStyle/>
          <a:p>
            <a:fld id="{3F3042F5-F6A2-4C3F-B8A0-6E5CC0490826}" type="slidenum">
              <a:rPr lang="en-GB" smtClean="0"/>
              <a:t>‹#›</a:t>
            </a:fld>
            <a:endParaRPr lang="en-GB"/>
          </a:p>
        </p:txBody>
      </p:sp>
    </p:spTree>
    <p:extLst>
      <p:ext uri="{BB962C8B-B14F-4D97-AF65-F5344CB8AC3E}">
        <p14:creationId xmlns:p14="http://schemas.microsoft.com/office/powerpoint/2010/main" val="69662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0DAC70-E941-4C77-B312-8D8CA5CF4A0B}"/>
              </a:ext>
            </a:extLst>
          </p:cNvPr>
          <p:cNvSpPr>
            <a:spLocks noGrp="1"/>
          </p:cNvSpPr>
          <p:nvPr>
            <p:ph type="dt" sz="half" idx="10"/>
          </p:nvPr>
        </p:nvSpPr>
        <p:spPr/>
        <p:txBody>
          <a:bodyPr/>
          <a:lstStyle/>
          <a:p>
            <a:fld id="{B0FAFF22-1438-4BBB-9C48-6E6FC49A9E59}" type="datetimeFigureOut">
              <a:rPr lang="en-GB" smtClean="0"/>
              <a:t>15/03/2021</a:t>
            </a:fld>
            <a:endParaRPr lang="en-GB"/>
          </a:p>
        </p:txBody>
      </p:sp>
      <p:sp>
        <p:nvSpPr>
          <p:cNvPr id="3" name="Footer Placeholder 2">
            <a:extLst>
              <a:ext uri="{FF2B5EF4-FFF2-40B4-BE49-F238E27FC236}">
                <a16:creationId xmlns:a16="http://schemas.microsoft.com/office/drawing/2014/main" id="{7F487EC0-09B7-479E-9DC5-F91CBBFBEBB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B95FD3F-984A-452D-8391-CE36C3327D50}"/>
              </a:ext>
            </a:extLst>
          </p:cNvPr>
          <p:cNvSpPr>
            <a:spLocks noGrp="1"/>
          </p:cNvSpPr>
          <p:nvPr>
            <p:ph type="sldNum" sz="quarter" idx="12"/>
          </p:nvPr>
        </p:nvSpPr>
        <p:spPr/>
        <p:txBody>
          <a:bodyPr/>
          <a:lstStyle/>
          <a:p>
            <a:fld id="{3F3042F5-F6A2-4C3F-B8A0-6E5CC0490826}" type="slidenum">
              <a:rPr lang="en-GB" smtClean="0"/>
              <a:t>‹#›</a:t>
            </a:fld>
            <a:endParaRPr lang="en-GB"/>
          </a:p>
        </p:txBody>
      </p:sp>
    </p:spTree>
    <p:extLst>
      <p:ext uri="{BB962C8B-B14F-4D97-AF65-F5344CB8AC3E}">
        <p14:creationId xmlns:p14="http://schemas.microsoft.com/office/powerpoint/2010/main" val="261819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F5472-4114-4A5F-8A31-5B545F1891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7AFBBE-B287-43E5-A818-6AFEBECD41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F5F192C-1CD4-48CF-A6D9-7D4BF14F35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8C08BA-349A-4CEB-85F3-2E8371047941}"/>
              </a:ext>
            </a:extLst>
          </p:cNvPr>
          <p:cNvSpPr>
            <a:spLocks noGrp="1"/>
          </p:cNvSpPr>
          <p:nvPr>
            <p:ph type="dt" sz="half" idx="10"/>
          </p:nvPr>
        </p:nvSpPr>
        <p:spPr/>
        <p:txBody>
          <a:bodyPr/>
          <a:lstStyle/>
          <a:p>
            <a:fld id="{B0FAFF22-1438-4BBB-9C48-6E6FC49A9E59}" type="datetimeFigureOut">
              <a:rPr lang="en-GB" smtClean="0"/>
              <a:t>15/03/2021</a:t>
            </a:fld>
            <a:endParaRPr lang="en-GB"/>
          </a:p>
        </p:txBody>
      </p:sp>
      <p:sp>
        <p:nvSpPr>
          <p:cNvPr id="6" name="Footer Placeholder 5">
            <a:extLst>
              <a:ext uri="{FF2B5EF4-FFF2-40B4-BE49-F238E27FC236}">
                <a16:creationId xmlns:a16="http://schemas.microsoft.com/office/drawing/2014/main" id="{FA40AD28-9759-45DF-B383-1516B839C7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BF27C23-AB4F-41BF-B6CE-510BC2E0507B}"/>
              </a:ext>
            </a:extLst>
          </p:cNvPr>
          <p:cNvSpPr>
            <a:spLocks noGrp="1"/>
          </p:cNvSpPr>
          <p:nvPr>
            <p:ph type="sldNum" sz="quarter" idx="12"/>
          </p:nvPr>
        </p:nvSpPr>
        <p:spPr/>
        <p:txBody>
          <a:bodyPr/>
          <a:lstStyle/>
          <a:p>
            <a:fld id="{3F3042F5-F6A2-4C3F-B8A0-6E5CC0490826}" type="slidenum">
              <a:rPr lang="en-GB" smtClean="0"/>
              <a:t>‹#›</a:t>
            </a:fld>
            <a:endParaRPr lang="en-GB"/>
          </a:p>
        </p:txBody>
      </p:sp>
    </p:spTree>
    <p:extLst>
      <p:ext uri="{BB962C8B-B14F-4D97-AF65-F5344CB8AC3E}">
        <p14:creationId xmlns:p14="http://schemas.microsoft.com/office/powerpoint/2010/main" val="2988183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6F11C-1341-4C14-BF5B-764E9381AC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5B4513E-67DD-489F-B7F9-EC638CBFDC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0489B10-3981-4E4C-A97E-A4A4D3A272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2EB23F-DD98-41C6-866B-8874353A883C}"/>
              </a:ext>
            </a:extLst>
          </p:cNvPr>
          <p:cNvSpPr>
            <a:spLocks noGrp="1"/>
          </p:cNvSpPr>
          <p:nvPr>
            <p:ph type="dt" sz="half" idx="10"/>
          </p:nvPr>
        </p:nvSpPr>
        <p:spPr/>
        <p:txBody>
          <a:bodyPr/>
          <a:lstStyle/>
          <a:p>
            <a:fld id="{B0FAFF22-1438-4BBB-9C48-6E6FC49A9E59}" type="datetimeFigureOut">
              <a:rPr lang="en-GB" smtClean="0"/>
              <a:t>15/03/2021</a:t>
            </a:fld>
            <a:endParaRPr lang="en-GB"/>
          </a:p>
        </p:txBody>
      </p:sp>
      <p:sp>
        <p:nvSpPr>
          <p:cNvPr id="6" name="Footer Placeholder 5">
            <a:extLst>
              <a:ext uri="{FF2B5EF4-FFF2-40B4-BE49-F238E27FC236}">
                <a16:creationId xmlns:a16="http://schemas.microsoft.com/office/drawing/2014/main" id="{46726C77-A8ED-4F05-BE03-E88367D742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3CC26D-BF9A-4B54-B64D-F8087704B8DE}"/>
              </a:ext>
            </a:extLst>
          </p:cNvPr>
          <p:cNvSpPr>
            <a:spLocks noGrp="1"/>
          </p:cNvSpPr>
          <p:nvPr>
            <p:ph type="sldNum" sz="quarter" idx="12"/>
          </p:nvPr>
        </p:nvSpPr>
        <p:spPr/>
        <p:txBody>
          <a:bodyPr/>
          <a:lstStyle/>
          <a:p>
            <a:fld id="{3F3042F5-F6A2-4C3F-B8A0-6E5CC0490826}" type="slidenum">
              <a:rPr lang="en-GB" smtClean="0"/>
              <a:t>‹#›</a:t>
            </a:fld>
            <a:endParaRPr lang="en-GB"/>
          </a:p>
        </p:txBody>
      </p:sp>
    </p:spTree>
    <p:extLst>
      <p:ext uri="{BB962C8B-B14F-4D97-AF65-F5344CB8AC3E}">
        <p14:creationId xmlns:p14="http://schemas.microsoft.com/office/powerpoint/2010/main" val="27992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23E96A-B00C-44CC-A763-0E1CB08E8F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58F4DD-DDC8-4ACD-B182-A7374C65E6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E40961-E7B8-4A36-A761-8726657246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FAFF22-1438-4BBB-9C48-6E6FC49A9E59}" type="datetimeFigureOut">
              <a:rPr lang="en-GB" smtClean="0"/>
              <a:t>15/03/2021</a:t>
            </a:fld>
            <a:endParaRPr lang="en-GB"/>
          </a:p>
        </p:txBody>
      </p:sp>
      <p:sp>
        <p:nvSpPr>
          <p:cNvPr id="5" name="Footer Placeholder 4">
            <a:extLst>
              <a:ext uri="{FF2B5EF4-FFF2-40B4-BE49-F238E27FC236}">
                <a16:creationId xmlns:a16="http://schemas.microsoft.com/office/drawing/2014/main" id="{84BE960F-DD46-45B7-B58F-EA6FD3E43B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EC3126A-10D6-407F-939A-233ED2F94D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3042F5-F6A2-4C3F-B8A0-6E5CC0490826}" type="slidenum">
              <a:rPr lang="en-GB" smtClean="0"/>
              <a:t>‹#›</a:t>
            </a:fld>
            <a:endParaRPr lang="en-GB"/>
          </a:p>
        </p:txBody>
      </p:sp>
    </p:spTree>
    <p:extLst>
      <p:ext uri="{BB962C8B-B14F-4D97-AF65-F5344CB8AC3E}">
        <p14:creationId xmlns:p14="http://schemas.microsoft.com/office/powerpoint/2010/main" val="3711654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C83F9D7D-8B7D-49DF-AA94-0A9A8D6710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Rectangle 72">
            <a:extLst>
              <a:ext uri="{FF2B5EF4-FFF2-40B4-BE49-F238E27FC236}">
                <a16:creationId xmlns:a16="http://schemas.microsoft.com/office/drawing/2014/main" id="{5707F116-8EC0-4822-9067-186AC8C96E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838596" y="1327668"/>
            <a:ext cx="4225136" cy="422513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75" name="Freeform: Shape 74">
            <a:extLst>
              <a:ext uri="{FF2B5EF4-FFF2-40B4-BE49-F238E27FC236}">
                <a16:creationId xmlns:a16="http://schemas.microsoft.com/office/drawing/2014/main" id="{49F1A7E4-819D-4D21-8E8B-32671A9F9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6274246" y="753376"/>
            <a:ext cx="5353835" cy="5353835"/>
          </a:xfrm>
          <a:custGeom>
            <a:avLst/>
            <a:gdLst>
              <a:gd name="connsiteX0" fmla="*/ 690507 w 5353835"/>
              <a:gd name="connsiteY0" fmla="*/ 5273742 h 5353835"/>
              <a:gd name="connsiteX1" fmla="*/ 4938299 w 5353835"/>
              <a:gd name="connsiteY1" fmla="*/ 5273742 h 5353835"/>
              <a:gd name="connsiteX2" fmla="*/ 4858206 w 5353835"/>
              <a:gd name="connsiteY2" fmla="*/ 5353835 h 5353835"/>
              <a:gd name="connsiteX3" fmla="*/ 770600 w 5353835"/>
              <a:gd name="connsiteY3" fmla="*/ 5353835 h 5353835"/>
              <a:gd name="connsiteX4" fmla="*/ 433255 w 5353835"/>
              <a:gd name="connsiteY4" fmla="*/ 80093 h 5353835"/>
              <a:gd name="connsiteX5" fmla="*/ 513348 w 5353835"/>
              <a:gd name="connsiteY5" fmla="*/ 0 h 5353835"/>
              <a:gd name="connsiteX6" fmla="*/ 5353835 w 5353835"/>
              <a:gd name="connsiteY6" fmla="*/ 0 h 5353835"/>
              <a:gd name="connsiteX7" fmla="*/ 5353835 w 5353835"/>
              <a:gd name="connsiteY7" fmla="*/ 4858206 h 5353835"/>
              <a:gd name="connsiteX8" fmla="*/ 5273742 w 5353835"/>
              <a:gd name="connsiteY8" fmla="*/ 4938299 h 5353835"/>
              <a:gd name="connsiteX9" fmla="*/ 5273742 w 5353835"/>
              <a:gd name="connsiteY9" fmla="*/ 80093 h 5353835"/>
              <a:gd name="connsiteX10" fmla="*/ 0 w 5353835"/>
              <a:gd name="connsiteY10" fmla="*/ 513348 h 5353835"/>
              <a:gd name="connsiteX11" fmla="*/ 80093 w 5353835"/>
              <a:gd name="connsiteY11" fmla="*/ 433255 h 5353835"/>
              <a:gd name="connsiteX12" fmla="*/ 80093 w 5353835"/>
              <a:gd name="connsiteY12" fmla="*/ 4663328 h 5353835"/>
              <a:gd name="connsiteX13" fmla="*/ 0 w 5353835"/>
              <a:gd name="connsiteY13" fmla="*/ 4583235 h 5353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3835" h="5353835">
                <a:moveTo>
                  <a:pt x="690507" y="5273742"/>
                </a:moveTo>
                <a:lnTo>
                  <a:pt x="4938299" y="5273742"/>
                </a:lnTo>
                <a:lnTo>
                  <a:pt x="4858206" y="5353835"/>
                </a:lnTo>
                <a:lnTo>
                  <a:pt x="770600" y="5353835"/>
                </a:lnTo>
                <a:close/>
                <a:moveTo>
                  <a:pt x="433255" y="80093"/>
                </a:moveTo>
                <a:lnTo>
                  <a:pt x="513348" y="0"/>
                </a:lnTo>
                <a:lnTo>
                  <a:pt x="5353835" y="0"/>
                </a:lnTo>
                <a:lnTo>
                  <a:pt x="5353835" y="4858206"/>
                </a:lnTo>
                <a:lnTo>
                  <a:pt x="5273742" y="4938299"/>
                </a:lnTo>
                <a:lnTo>
                  <a:pt x="5273742" y="80093"/>
                </a:lnTo>
                <a:close/>
                <a:moveTo>
                  <a:pt x="0" y="513348"/>
                </a:moveTo>
                <a:lnTo>
                  <a:pt x="80093" y="433255"/>
                </a:lnTo>
                <a:lnTo>
                  <a:pt x="80093" y="4663328"/>
                </a:lnTo>
                <a:lnTo>
                  <a:pt x="0" y="45832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A2CDC3B2-6305-4073-99A3-57EE19743416}"/>
              </a:ext>
            </a:extLst>
          </p:cNvPr>
          <p:cNvSpPr>
            <a:spLocks noGrp="1"/>
          </p:cNvSpPr>
          <p:nvPr>
            <p:ph type="ctrTitle"/>
          </p:nvPr>
        </p:nvSpPr>
        <p:spPr>
          <a:xfrm>
            <a:off x="6826981" y="2080592"/>
            <a:ext cx="4248318" cy="2324882"/>
          </a:xfrm>
          <a:noFill/>
        </p:spPr>
        <p:txBody>
          <a:bodyPr anchor="ctr">
            <a:normAutofit/>
          </a:bodyPr>
          <a:lstStyle/>
          <a:p>
            <a:r>
              <a:rPr lang="en-GB" sz="3300" b="1" dirty="0">
                <a:solidFill>
                  <a:srgbClr val="002060"/>
                </a:solidFill>
                <a:latin typeface="Avenir Next LT Pro" panose="020B0504020202020204" pitchFamily="34" charset="0"/>
              </a:rPr>
              <a:t>Understand your role within safeguarding and child protection</a:t>
            </a:r>
          </a:p>
        </p:txBody>
      </p:sp>
      <p:sp>
        <p:nvSpPr>
          <p:cNvPr id="3" name="Subtitle 2">
            <a:extLst>
              <a:ext uri="{FF2B5EF4-FFF2-40B4-BE49-F238E27FC236}">
                <a16:creationId xmlns:a16="http://schemas.microsoft.com/office/drawing/2014/main" id="{16F2E6B0-B44A-4839-9E9A-4BB893196FE7}"/>
              </a:ext>
            </a:extLst>
          </p:cNvPr>
          <p:cNvSpPr>
            <a:spLocks noGrp="1"/>
          </p:cNvSpPr>
          <p:nvPr>
            <p:ph type="subTitle" idx="1"/>
          </p:nvPr>
        </p:nvSpPr>
        <p:spPr>
          <a:xfrm>
            <a:off x="7757565" y="4293704"/>
            <a:ext cx="2442690" cy="1179968"/>
          </a:xfrm>
          <a:noFill/>
        </p:spPr>
        <p:txBody>
          <a:bodyPr>
            <a:normAutofit/>
          </a:bodyPr>
          <a:lstStyle/>
          <a:p>
            <a:endParaRPr lang="en-GB" sz="1300" dirty="0">
              <a:solidFill>
                <a:srgbClr val="080808"/>
              </a:solidFill>
            </a:endParaRPr>
          </a:p>
          <a:p>
            <a:r>
              <a:rPr lang="en-GB" sz="1900" dirty="0">
                <a:solidFill>
                  <a:srgbClr val="080808"/>
                </a:solidFill>
                <a:latin typeface="Avenir Next LT Pro" panose="020B0504020202020204" pitchFamily="34" charset="0"/>
              </a:rPr>
              <a:t>Whole-staff briefing</a:t>
            </a:r>
          </a:p>
          <a:p>
            <a:r>
              <a:rPr lang="en-GB" sz="1900" dirty="0">
                <a:solidFill>
                  <a:srgbClr val="080808"/>
                </a:solidFill>
                <a:latin typeface="Avenir Next LT Pro" panose="020B0504020202020204" pitchFamily="34" charset="0"/>
              </a:rPr>
              <a:t>&lt;DATE&gt; </a:t>
            </a:r>
            <a:endParaRPr lang="en-GB" sz="1300" dirty="0">
              <a:solidFill>
                <a:srgbClr val="080808"/>
              </a:solidFill>
              <a:latin typeface="Avenir Next LT Pro" panose="020B0504020202020204" pitchFamily="34" charset="0"/>
            </a:endParaRPr>
          </a:p>
        </p:txBody>
      </p:sp>
      <p:sp>
        <p:nvSpPr>
          <p:cNvPr id="77" name="Freeform: Shape 76">
            <a:extLst>
              <a:ext uri="{FF2B5EF4-FFF2-40B4-BE49-F238E27FC236}">
                <a16:creationId xmlns:a16="http://schemas.microsoft.com/office/drawing/2014/main" id="{6D6E3EFD-925A-40CD-8E14-FDD4E6DDC6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7170340" cy="5062213"/>
          </a:xfrm>
          <a:custGeom>
            <a:avLst/>
            <a:gdLst>
              <a:gd name="connsiteX0" fmla="*/ 7170340 w 7170340"/>
              <a:gd name="connsiteY0" fmla="*/ 0 h 5062213"/>
              <a:gd name="connsiteX1" fmla="*/ 7170340 w 7170340"/>
              <a:gd name="connsiteY1" fmla="*/ 2954084 h 5062213"/>
              <a:gd name="connsiteX2" fmla="*/ 5062211 w 7170340"/>
              <a:gd name="connsiteY2" fmla="*/ 5062213 h 5062213"/>
              <a:gd name="connsiteX3" fmla="*/ 0 w 7170340"/>
              <a:gd name="connsiteY3" fmla="*/ 2 h 5062213"/>
            </a:gdLst>
            <a:ahLst/>
            <a:cxnLst>
              <a:cxn ang="0">
                <a:pos x="connsiteX0" y="connsiteY0"/>
              </a:cxn>
              <a:cxn ang="0">
                <a:pos x="connsiteX1" y="connsiteY1"/>
              </a:cxn>
              <a:cxn ang="0">
                <a:pos x="connsiteX2" y="connsiteY2"/>
              </a:cxn>
              <a:cxn ang="0">
                <a:pos x="connsiteX3" y="connsiteY3"/>
              </a:cxn>
            </a:cxnLst>
            <a:rect l="l" t="t" r="r" b="b"/>
            <a:pathLst>
              <a:path w="7170340" h="5062213">
                <a:moveTo>
                  <a:pt x="7170340" y="0"/>
                </a:moveTo>
                <a:lnTo>
                  <a:pt x="7170340" y="2954084"/>
                </a:lnTo>
                <a:lnTo>
                  <a:pt x="5062211" y="5062213"/>
                </a:lnTo>
                <a:lnTo>
                  <a:pt x="0" y="2"/>
                </a:lnTo>
                <a:close/>
              </a:path>
            </a:pathLst>
          </a:cu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26" name="Picture 2">
            <a:extLst>
              <a:ext uri="{FF2B5EF4-FFF2-40B4-BE49-F238E27FC236}">
                <a16:creationId xmlns:a16="http://schemas.microsoft.com/office/drawing/2014/main" id="{FA82A764-465C-4C67-942A-EEBFB4DC92C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96983" y="426109"/>
            <a:ext cx="2262156" cy="696048"/>
          </a:xfrm>
          <a:prstGeom prst="rect">
            <a:avLst/>
          </a:prstGeom>
          <a:noFill/>
          <a:extLst>
            <a:ext uri="{909E8E84-426E-40DD-AFC4-6F175D3DCCD1}">
              <a14:hiddenFill xmlns:a14="http://schemas.microsoft.com/office/drawing/2010/main">
                <a:solidFill>
                  <a:srgbClr val="FFFFFF"/>
                </a:solidFill>
              </a14:hiddenFill>
            </a:ext>
          </a:extLst>
        </p:spPr>
      </p:pic>
      <p:sp>
        <p:nvSpPr>
          <p:cNvPr id="79" name="Rectangle 78">
            <a:extLst>
              <a:ext uri="{FF2B5EF4-FFF2-40B4-BE49-F238E27FC236}">
                <a16:creationId xmlns:a16="http://schemas.microsoft.com/office/drawing/2014/main" id="{3A91C067-F707-44D1-A9C2-9913E6ADC6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11832" y="4010957"/>
            <a:ext cx="870888" cy="87088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52329D9A-3D48-4B69-939D-2A480F147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61203" y="5394406"/>
            <a:ext cx="856138" cy="85613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2D5CC4CB-7B78-480A-A0AE-A8A35C08E1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314455" y="5398229"/>
            <a:ext cx="381459" cy="381459"/>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id="{DC580C66-5435-4F00-873E-679D3D5049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675779" y="5848285"/>
            <a:ext cx="714978" cy="71497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Isosceles Triangle 86">
            <a:extLst>
              <a:ext uri="{FF2B5EF4-FFF2-40B4-BE49-F238E27FC236}">
                <a16:creationId xmlns:a16="http://schemas.microsoft.com/office/drawing/2014/main" id="{B4AFD177-1A38-4FAE-87D4-840AE22C86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2600" y="5474491"/>
            <a:ext cx="2767017" cy="1383509"/>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9612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400"/>
                                        <p:tgtEl>
                                          <p:spTgt spid="3">
                                            <p:txEl>
                                              <p:pRg st="1" end="1"/>
                                            </p:txEl>
                                          </p:spTgt>
                                        </p:tgtEl>
                                      </p:cBhvr>
                                    </p:animEffect>
                                  </p:childTnLst>
                                </p:cTn>
                              </p:par>
                              <p:par>
                                <p:cTn id="11" presetID="10" presetClass="entr" presetSubtype="0" fill="hold" grpId="0" nodeType="withEffect">
                                  <p:stCondLst>
                                    <p:cond delay="2000"/>
                                  </p:stCondLst>
                                  <p:iterate type="lt">
                                    <p:tmPct val="10000"/>
                                  </p:iterate>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4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5DDDBC1-1053-4BCE-909A-923EBD6B1D73}"/>
              </a:ext>
            </a:extLst>
          </p:cNvPr>
          <p:cNvSpPr>
            <a:spLocks noGrp="1"/>
          </p:cNvSpPr>
          <p:nvPr>
            <p:ph type="title"/>
          </p:nvPr>
        </p:nvSpPr>
        <p:spPr>
          <a:xfrm>
            <a:off x="643467" y="321734"/>
            <a:ext cx="10905066" cy="1135737"/>
          </a:xfrm>
        </p:spPr>
        <p:txBody>
          <a:bodyPr>
            <a:normAutofit/>
          </a:bodyPr>
          <a:lstStyle/>
          <a:p>
            <a:r>
              <a:rPr lang="en-GB" sz="3600" b="1" dirty="0">
                <a:solidFill>
                  <a:srgbClr val="002060"/>
                </a:solidFill>
                <a:latin typeface="Avenir Next LT Pro" panose="020B0504020202020204" pitchFamily="34" charset="0"/>
              </a:rPr>
              <a:t>Safeguarding and Child Protection</a:t>
            </a:r>
          </a:p>
        </p:txBody>
      </p:sp>
      <p:sp>
        <p:nvSpPr>
          <p:cNvPr id="3" name="Content Placeholder 2">
            <a:extLst>
              <a:ext uri="{FF2B5EF4-FFF2-40B4-BE49-F238E27FC236}">
                <a16:creationId xmlns:a16="http://schemas.microsoft.com/office/drawing/2014/main" id="{F74975EC-93C8-4A7C-89BC-356234E27CCD}"/>
              </a:ext>
            </a:extLst>
          </p:cNvPr>
          <p:cNvSpPr>
            <a:spLocks noGrp="1"/>
          </p:cNvSpPr>
          <p:nvPr>
            <p:ph idx="1"/>
          </p:nvPr>
        </p:nvSpPr>
        <p:spPr>
          <a:xfrm>
            <a:off x="643467" y="1829634"/>
            <a:ext cx="10905065" cy="4393982"/>
          </a:xfrm>
        </p:spPr>
        <p:txBody>
          <a:bodyPr>
            <a:normAutofit fontScale="92500" lnSpcReduction="10000"/>
          </a:bodyPr>
          <a:lstStyle/>
          <a:p>
            <a:pPr marL="0" indent="0" algn="just">
              <a:lnSpc>
                <a:spcPct val="107000"/>
              </a:lnSpc>
              <a:spcAft>
                <a:spcPts val="800"/>
              </a:spcAft>
              <a:buNone/>
            </a:pPr>
            <a:r>
              <a:rPr lang="en-US" sz="1800" b="1" dirty="0">
                <a:effectLst/>
                <a:latin typeface="Avenir Next LT Pro" panose="020B0504020202020204" pitchFamily="34" charset="0"/>
                <a:ea typeface="Calibri" panose="020F0502020204030204" pitchFamily="34" charset="0"/>
                <a:cs typeface="Times New Roman" panose="02020603050405020304" pitchFamily="18" charset="0"/>
              </a:rPr>
              <a:t>Safeguarding is…</a:t>
            </a:r>
            <a:endParaRPr lang="en-GB" sz="1800" b="1" dirty="0">
              <a:effectLst/>
              <a:latin typeface="Avenir Next LT Pro" panose="020B0504020202020204" pitchFamily="34" charset="0"/>
              <a:ea typeface="Calibri" panose="020F0502020204030204" pitchFamily="34" charset="0"/>
              <a:cs typeface="Times New Roman" panose="02020603050405020304" pitchFamily="18" charset="0"/>
            </a:endParaRPr>
          </a:p>
          <a:p>
            <a:pPr algn="just">
              <a:lnSpc>
                <a:spcPct val="107000"/>
              </a:lnSpc>
            </a:pPr>
            <a:r>
              <a:rPr lang="en-GB" sz="1800" dirty="0">
                <a:effectLst/>
                <a:latin typeface="Avenir Next LT Pro" panose="020B0504020202020204" pitchFamily="34" charset="0"/>
                <a:ea typeface="Calibri" panose="020F0502020204030204" pitchFamily="34" charset="0"/>
                <a:cs typeface="Times New Roman" panose="02020603050405020304" pitchFamily="18" charset="0"/>
              </a:rPr>
              <a:t>Taking action to enable all children to have the best outcomes.</a:t>
            </a:r>
          </a:p>
          <a:p>
            <a:pPr algn="just">
              <a:lnSpc>
                <a:spcPct val="107000"/>
              </a:lnSpc>
            </a:pPr>
            <a:r>
              <a:rPr lang="en-GB" sz="1800" dirty="0">
                <a:effectLst/>
                <a:latin typeface="Avenir Next LT Pro" panose="020B0504020202020204" pitchFamily="34" charset="0"/>
                <a:ea typeface="Calibri" panose="020F0502020204030204" pitchFamily="34" charset="0"/>
                <a:cs typeface="Times New Roman" panose="02020603050405020304" pitchFamily="18" charset="0"/>
              </a:rPr>
              <a:t>Preventing impairment of children’s mental and physical health or development.</a:t>
            </a:r>
          </a:p>
          <a:p>
            <a:pPr algn="just">
              <a:lnSpc>
                <a:spcPct val="107000"/>
              </a:lnSpc>
            </a:pPr>
            <a:r>
              <a:rPr lang="en-GB" sz="1800" dirty="0">
                <a:effectLst/>
                <a:latin typeface="Avenir Next LT Pro" panose="020B0504020202020204" pitchFamily="34" charset="0"/>
                <a:ea typeface="Calibri" panose="020F0502020204030204" pitchFamily="34" charset="0"/>
                <a:cs typeface="Times New Roman" panose="02020603050405020304" pitchFamily="18" charset="0"/>
              </a:rPr>
              <a:t>Ensuring that children grow up in circumstances consistent with the provision of safe and effective care.</a:t>
            </a:r>
          </a:p>
          <a:p>
            <a:pPr algn="just">
              <a:lnSpc>
                <a:spcPct val="107000"/>
              </a:lnSpc>
            </a:pPr>
            <a:r>
              <a:rPr lang="en-GB" sz="1800" dirty="0">
                <a:effectLst/>
                <a:latin typeface="Avenir Next LT Pro" panose="020B0504020202020204" pitchFamily="34" charset="0"/>
                <a:ea typeface="Calibri" panose="020F0502020204030204" pitchFamily="34" charset="0"/>
                <a:cs typeface="Times New Roman" panose="02020603050405020304" pitchFamily="18" charset="0"/>
              </a:rPr>
              <a:t>Protecting children from maltreatment.</a:t>
            </a:r>
          </a:p>
          <a:p>
            <a:pPr algn="just">
              <a:lnSpc>
                <a:spcPct val="107000"/>
              </a:lnSpc>
            </a:pPr>
            <a:r>
              <a:rPr lang="en-GB" sz="1800" dirty="0">
                <a:effectLst/>
                <a:latin typeface="Avenir Next LT Pro" panose="020B0504020202020204" pitchFamily="34" charset="0"/>
                <a:ea typeface="Calibri" panose="020F0502020204030204" pitchFamily="34" charset="0"/>
                <a:cs typeface="Times New Roman" panose="02020603050405020304" pitchFamily="18" charset="0"/>
              </a:rPr>
              <a:t>Everyone’s responsibility.</a:t>
            </a:r>
          </a:p>
          <a:p>
            <a:pPr algn="just">
              <a:lnSpc>
                <a:spcPct val="107000"/>
              </a:lnSpc>
            </a:pPr>
            <a:endParaRPr lang="en-GB" sz="1800" dirty="0">
              <a:latin typeface="Avenir Next LT Pro" panose="020B0504020202020204" pitchFamily="34" charset="0"/>
              <a:ea typeface="Calibri" panose="020F0502020204030204" pitchFamily="34" charset="0"/>
              <a:cs typeface="Times New Roman" panose="02020603050405020304" pitchFamily="18" charset="0"/>
            </a:endParaRPr>
          </a:p>
          <a:p>
            <a:pPr marL="0" indent="0" algn="just">
              <a:lnSpc>
                <a:spcPct val="107000"/>
              </a:lnSpc>
              <a:buNone/>
            </a:pPr>
            <a:r>
              <a:rPr lang="en-GB" sz="1800" b="1" dirty="0">
                <a:effectLst/>
                <a:latin typeface="Avenir Next LT Pro" panose="020B0504020202020204" pitchFamily="34" charset="0"/>
                <a:ea typeface="Calibri" panose="020F0502020204030204" pitchFamily="34" charset="0"/>
                <a:cs typeface="Times New Roman" panose="02020603050405020304" pitchFamily="18" charset="0"/>
              </a:rPr>
              <a:t>You must report any concerns about children to the Designated Safeguarding Lead so that…</a:t>
            </a:r>
          </a:p>
          <a:p>
            <a:pPr marL="342900" lvl="0" indent="-342900" algn="just">
              <a:lnSpc>
                <a:spcPct val="107000"/>
              </a:lnSpc>
              <a:buFont typeface="Symbol" panose="05050102010706020507" pitchFamily="18" charset="2"/>
              <a:buChar char=""/>
            </a:pPr>
            <a:r>
              <a:rPr lang="en-US" sz="1800" dirty="0">
                <a:latin typeface="Avenir Next LT Pro" panose="020B0504020202020204" pitchFamily="34" charset="0"/>
                <a:ea typeface="Calibri" panose="020F0502020204030204" pitchFamily="34" charset="0"/>
                <a:cs typeface="Times New Roman" panose="02020603050405020304" pitchFamily="18" charset="0"/>
              </a:rPr>
              <a:t>T</a:t>
            </a:r>
            <a:r>
              <a:rPr lang="en-US" sz="1800" dirty="0">
                <a:effectLst/>
                <a:latin typeface="Avenir Next LT Pro" panose="020B0504020202020204" pitchFamily="34" charset="0"/>
                <a:ea typeface="Calibri" panose="020F0502020204030204" pitchFamily="34" charset="0"/>
                <a:cs typeface="Times New Roman" panose="02020603050405020304" pitchFamily="18" charset="0"/>
              </a:rPr>
              <a:t>he child gets the help and protection that they need and decisions are made by a person who is trained to the appropriate level. </a:t>
            </a:r>
            <a:endParaRPr lang="en-GB" sz="1800" dirty="0">
              <a:effectLst/>
              <a:latin typeface="Avenir Next LT Pro" panose="020B05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US" sz="1800" dirty="0">
                <a:latin typeface="Avenir Next LT Pro" panose="020B0504020202020204" pitchFamily="34" charset="0"/>
                <a:ea typeface="Calibri" panose="020F0502020204030204" pitchFamily="34" charset="0"/>
                <a:cs typeface="Times New Roman" panose="02020603050405020304" pitchFamily="18" charset="0"/>
              </a:rPr>
              <a:t>O</a:t>
            </a:r>
            <a:r>
              <a:rPr lang="en-US" sz="1800" dirty="0">
                <a:effectLst/>
                <a:latin typeface="Avenir Next LT Pro" panose="020B0504020202020204" pitchFamily="34" charset="0"/>
                <a:ea typeface="Calibri" panose="020F0502020204030204" pitchFamily="34" charset="0"/>
                <a:cs typeface="Times New Roman" panose="02020603050405020304" pitchFamily="18" charset="0"/>
              </a:rPr>
              <a:t>ne person in the school or </a:t>
            </a:r>
            <a:r>
              <a:rPr lang="en-US" sz="1800" dirty="0" err="1">
                <a:effectLst/>
                <a:latin typeface="Avenir Next LT Pro" panose="020B0504020202020204" pitchFamily="34" charset="0"/>
                <a:ea typeface="Calibri" panose="020F0502020204030204" pitchFamily="34" charset="0"/>
                <a:cs typeface="Times New Roman" panose="02020603050405020304" pitchFamily="18" charset="0"/>
              </a:rPr>
              <a:t>organisation</a:t>
            </a:r>
            <a:r>
              <a:rPr lang="en-US" sz="1800" dirty="0">
                <a:effectLst/>
                <a:latin typeface="Avenir Next LT Pro" panose="020B0504020202020204" pitchFamily="34" charset="0"/>
                <a:ea typeface="Calibri" panose="020F0502020204030204" pitchFamily="34" charset="0"/>
                <a:cs typeface="Times New Roman" panose="02020603050405020304" pitchFamily="18" charset="0"/>
              </a:rPr>
              <a:t> has oversight over child protection concerns. </a:t>
            </a:r>
            <a:endParaRPr lang="en-GB" sz="1800" dirty="0">
              <a:effectLst/>
              <a:latin typeface="Avenir Next LT Pro" panose="020B0504020202020204" pitchFamily="34" charset="0"/>
              <a:ea typeface="Calibri" panose="020F0502020204030204" pitchFamily="34" charset="0"/>
              <a:cs typeface="Times New Roman" panose="02020603050405020304" pitchFamily="18" charset="0"/>
            </a:endParaRPr>
          </a:p>
          <a:p>
            <a:pPr marL="0" indent="0" algn="just">
              <a:lnSpc>
                <a:spcPct val="107000"/>
              </a:lnSpc>
              <a:buNone/>
            </a:pPr>
            <a:endParaRPr lang="en-GB" sz="1800" dirty="0">
              <a:effectLst/>
              <a:latin typeface="Avenir Next LT Pro" panose="020B0504020202020204" pitchFamily="34" charset="0"/>
              <a:ea typeface="Calibri" panose="020F0502020204030204" pitchFamily="34" charset="0"/>
              <a:cs typeface="Times New Roman" panose="02020603050405020304" pitchFamily="18" charset="0"/>
            </a:endParaRPr>
          </a:p>
          <a:p>
            <a:pPr marL="0" indent="0" algn="just">
              <a:lnSpc>
                <a:spcPct val="107000"/>
              </a:lnSpc>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828683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5DDDBC1-1053-4BCE-909A-923EBD6B1D73}"/>
              </a:ext>
            </a:extLst>
          </p:cNvPr>
          <p:cNvSpPr>
            <a:spLocks noGrp="1"/>
          </p:cNvSpPr>
          <p:nvPr>
            <p:ph type="title"/>
          </p:nvPr>
        </p:nvSpPr>
        <p:spPr>
          <a:xfrm>
            <a:off x="643467" y="321734"/>
            <a:ext cx="10905066" cy="1135737"/>
          </a:xfrm>
        </p:spPr>
        <p:txBody>
          <a:bodyPr>
            <a:normAutofit/>
          </a:bodyPr>
          <a:lstStyle/>
          <a:p>
            <a:r>
              <a:rPr lang="en-GB" sz="3600" b="1" dirty="0">
                <a:solidFill>
                  <a:srgbClr val="002060"/>
                </a:solidFill>
                <a:latin typeface="Avenir Next LT Pro" panose="020B0504020202020204" pitchFamily="34" charset="0"/>
              </a:rPr>
              <a:t>Your responsibilities</a:t>
            </a:r>
          </a:p>
        </p:txBody>
      </p:sp>
      <p:sp>
        <p:nvSpPr>
          <p:cNvPr id="3" name="Content Placeholder 2">
            <a:extLst>
              <a:ext uri="{FF2B5EF4-FFF2-40B4-BE49-F238E27FC236}">
                <a16:creationId xmlns:a16="http://schemas.microsoft.com/office/drawing/2014/main" id="{F74975EC-93C8-4A7C-89BC-356234E27CCD}"/>
              </a:ext>
            </a:extLst>
          </p:cNvPr>
          <p:cNvSpPr>
            <a:spLocks noGrp="1"/>
          </p:cNvSpPr>
          <p:nvPr>
            <p:ph idx="1"/>
          </p:nvPr>
        </p:nvSpPr>
        <p:spPr>
          <a:xfrm>
            <a:off x="643467" y="1782981"/>
            <a:ext cx="10905066" cy="4393982"/>
          </a:xfrm>
        </p:spPr>
        <p:txBody>
          <a:bodyPr>
            <a:normAutofit fontScale="55000" lnSpcReduction="20000"/>
          </a:bodyPr>
          <a:lstStyle/>
          <a:p>
            <a:pPr marL="0" lvl="0" indent="0" algn="just">
              <a:lnSpc>
                <a:spcPct val="107000"/>
              </a:lnSpc>
              <a:buNone/>
            </a:pPr>
            <a:r>
              <a:rPr lang="en-US" sz="3200" b="1" dirty="0">
                <a:effectLst/>
                <a:latin typeface="Avenir Next LT Pro" panose="020B0504020202020204" pitchFamily="34" charset="0"/>
                <a:ea typeface="Calibri" panose="020F0502020204030204" pitchFamily="34" charset="0"/>
                <a:cs typeface="Times New Roman" panose="02020603050405020304" pitchFamily="18" charset="0"/>
              </a:rPr>
              <a:t>You must…</a:t>
            </a:r>
          </a:p>
          <a:p>
            <a:pPr marL="0" lvl="0" indent="0" algn="just">
              <a:lnSpc>
                <a:spcPct val="107000"/>
              </a:lnSpc>
              <a:buNone/>
            </a:pPr>
            <a:endParaRPr lang="en-US" sz="1800" b="1" dirty="0">
              <a:effectLst/>
              <a:latin typeface="Avenir Next LT Pro" panose="020B05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US" sz="3200" dirty="0">
                <a:latin typeface="Avenir Next LT Pro" panose="020B0504020202020204" pitchFamily="34" charset="0"/>
                <a:ea typeface="Calibri" panose="020F0502020204030204" pitchFamily="34" charset="0"/>
                <a:cs typeface="Times New Roman" panose="02020603050405020304" pitchFamily="18" charset="0"/>
              </a:rPr>
              <a:t>O</a:t>
            </a:r>
            <a:r>
              <a:rPr lang="en-US" sz="3200" dirty="0">
                <a:effectLst/>
                <a:latin typeface="Avenir Next LT Pro" panose="020B0504020202020204" pitchFamily="34" charset="0"/>
                <a:ea typeface="Calibri" panose="020F0502020204030204" pitchFamily="34" charset="0"/>
                <a:cs typeface="Times New Roman" panose="02020603050405020304" pitchFamily="18" charset="0"/>
              </a:rPr>
              <a:t>perate within </a:t>
            </a:r>
            <a:r>
              <a:rPr lang="en-US" sz="3200" dirty="0">
                <a:latin typeface="Avenir Next LT Pro" panose="020B0504020202020204" pitchFamily="34" charset="0"/>
                <a:ea typeface="Calibri" panose="020F0502020204030204" pitchFamily="34" charset="0"/>
                <a:cs typeface="Times New Roman" panose="02020603050405020304" pitchFamily="18" charset="0"/>
              </a:rPr>
              <a:t>the </a:t>
            </a:r>
            <a:r>
              <a:rPr lang="en-US" sz="3200" dirty="0">
                <a:effectLst/>
                <a:latin typeface="Avenir Next LT Pro" panose="020B0504020202020204" pitchFamily="34" charset="0"/>
                <a:ea typeface="Calibri" panose="020F0502020204030204" pitchFamily="34" charset="0"/>
                <a:cs typeface="Times New Roman" panose="02020603050405020304" pitchFamily="18" charset="0"/>
              </a:rPr>
              <a:t>school safeguarding policy at all times. </a:t>
            </a:r>
            <a:endParaRPr lang="en-GB" sz="3200" dirty="0">
              <a:effectLst/>
              <a:latin typeface="Avenir Next LT Pro" panose="020B05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US" sz="3200" dirty="0">
                <a:latin typeface="Avenir Next LT Pro" panose="020B0504020202020204" pitchFamily="34" charset="0"/>
                <a:ea typeface="Calibri" panose="020F0502020204030204" pitchFamily="34" charset="0"/>
                <a:cs typeface="Times New Roman" panose="02020603050405020304" pitchFamily="18" charset="0"/>
              </a:rPr>
              <a:t>H</a:t>
            </a:r>
            <a:r>
              <a:rPr lang="en-US" sz="3200" dirty="0">
                <a:effectLst/>
                <a:latin typeface="Avenir Next LT Pro" panose="020B0504020202020204" pitchFamily="34" charset="0"/>
                <a:ea typeface="Calibri" panose="020F0502020204030204" pitchFamily="34" charset="0"/>
                <a:cs typeface="Times New Roman" panose="02020603050405020304" pitchFamily="18" charset="0"/>
              </a:rPr>
              <a:t>elp to create an environment where children feel safe and happy. </a:t>
            </a:r>
            <a:endParaRPr lang="en-GB" sz="3200" dirty="0">
              <a:effectLst/>
              <a:latin typeface="Avenir Next LT Pro" panose="020B05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US" sz="3200" dirty="0">
                <a:latin typeface="Avenir Next LT Pro" panose="020B0504020202020204" pitchFamily="34" charset="0"/>
                <a:ea typeface="Calibri" panose="020F0502020204030204" pitchFamily="34" charset="0"/>
                <a:cs typeface="Times New Roman" panose="02020603050405020304" pitchFamily="18" charset="0"/>
              </a:rPr>
              <a:t>U</a:t>
            </a:r>
            <a:r>
              <a:rPr lang="en-US" sz="3200" dirty="0">
                <a:effectLst/>
                <a:latin typeface="Avenir Next LT Pro" panose="020B0504020202020204" pitchFamily="34" charset="0"/>
                <a:ea typeface="Calibri" panose="020F0502020204030204" pitchFamily="34" charset="0"/>
                <a:cs typeface="Times New Roman" panose="02020603050405020304" pitchFamily="18" charset="0"/>
              </a:rPr>
              <a:t>nderstand what the signs and symptoms of abuse are. The four main types of abuse are physical abuse, emotional abuse, sexual abuse and neglect.</a:t>
            </a:r>
            <a:endParaRPr lang="en-GB" sz="3200" dirty="0">
              <a:effectLst/>
              <a:latin typeface="Avenir Next LT Pro" panose="020B05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US" sz="3200" dirty="0">
                <a:latin typeface="Avenir Next LT Pro" panose="020B0504020202020204" pitchFamily="34" charset="0"/>
                <a:ea typeface="Calibri" panose="020F0502020204030204" pitchFamily="34" charset="0"/>
                <a:cs typeface="Times New Roman" panose="02020603050405020304" pitchFamily="18" charset="0"/>
              </a:rPr>
              <a:t>N</a:t>
            </a:r>
            <a:r>
              <a:rPr lang="en-US" sz="3200" dirty="0">
                <a:effectLst/>
                <a:latin typeface="Avenir Next LT Pro" panose="020B0504020202020204" pitchFamily="34" charset="0"/>
                <a:ea typeface="Calibri" panose="020F0502020204030204" pitchFamily="34" charset="0"/>
                <a:cs typeface="Times New Roman" panose="02020603050405020304" pitchFamily="18" charset="0"/>
              </a:rPr>
              <a:t>otice if children may be in need additional support (Early Help, for example) or are showing signs and symptoms of abuse or mental health issues.</a:t>
            </a:r>
          </a:p>
          <a:p>
            <a:pPr marL="342900" lvl="0" indent="-342900" algn="just">
              <a:lnSpc>
                <a:spcPct val="107000"/>
              </a:lnSpc>
              <a:spcAft>
                <a:spcPts val="800"/>
              </a:spcAft>
              <a:buFont typeface="Symbol" panose="05050102010706020507" pitchFamily="18" charset="2"/>
              <a:buChar char=""/>
            </a:pPr>
            <a:r>
              <a:rPr lang="en-US" sz="3200" dirty="0">
                <a:latin typeface="Avenir Next LT Pro" panose="020B0504020202020204" pitchFamily="34" charset="0"/>
                <a:ea typeface="Calibri" panose="020F0502020204030204" pitchFamily="34" charset="0"/>
                <a:cs typeface="Times New Roman" panose="02020603050405020304" pitchFamily="18" charset="0"/>
              </a:rPr>
              <a:t>R</a:t>
            </a:r>
            <a:r>
              <a:rPr lang="en-US" sz="3200" dirty="0">
                <a:effectLst/>
                <a:latin typeface="Avenir Next LT Pro" panose="020B0504020202020204" pitchFamily="34" charset="0"/>
                <a:ea typeface="Calibri" panose="020F0502020204030204" pitchFamily="34" charset="0"/>
                <a:cs typeface="Times New Roman" panose="02020603050405020304" pitchFamily="18" charset="0"/>
              </a:rPr>
              <a:t>efer all concerns to the Designated Safeguarding Lead. </a:t>
            </a:r>
          </a:p>
          <a:p>
            <a:pPr marL="0" lvl="0" indent="0" algn="just">
              <a:lnSpc>
                <a:spcPct val="107000"/>
              </a:lnSpc>
              <a:spcAft>
                <a:spcPts val="800"/>
              </a:spcAft>
              <a:buNone/>
            </a:pPr>
            <a:endParaRPr lang="en-US" sz="1800" dirty="0">
              <a:latin typeface="Avenir Next LT Pro" panose="020B0504020202020204" pitchFamily="34" charset="0"/>
              <a:ea typeface="Calibri" panose="020F0502020204030204" pitchFamily="34" charset="0"/>
              <a:cs typeface="Times New Roman" panose="02020603050405020304" pitchFamily="18" charset="0"/>
            </a:endParaRPr>
          </a:p>
          <a:p>
            <a:pPr marL="0" lvl="0" indent="0" algn="ctr">
              <a:lnSpc>
                <a:spcPct val="107000"/>
              </a:lnSpc>
              <a:spcAft>
                <a:spcPts val="800"/>
              </a:spcAft>
              <a:buNone/>
            </a:pPr>
            <a:r>
              <a:rPr lang="en-US" sz="3200" b="1" i="1" dirty="0">
                <a:effectLst/>
                <a:latin typeface="Avenir Next LT Pro" panose="020B0504020202020204" pitchFamily="34" charset="0"/>
                <a:ea typeface="Calibri" panose="020F0502020204030204" pitchFamily="34" charset="0"/>
                <a:cs typeface="Times New Roman" panose="02020603050405020304" pitchFamily="18" charset="0"/>
              </a:rPr>
              <a:t>Always refer any concerns straight away. </a:t>
            </a:r>
          </a:p>
          <a:p>
            <a:pPr marL="0" lvl="0" indent="0" algn="ctr">
              <a:lnSpc>
                <a:spcPct val="107000"/>
              </a:lnSpc>
              <a:spcAft>
                <a:spcPts val="800"/>
              </a:spcAft>
              <a:buNone/>
            </a:pPr>
            <a:r>
              <a:rPr lang="en-US" sz="3200" b="1" i="1" dirty="0">
                <a:effectLst/>
                <a:latin typeface="Avenir Next LT Pro" panose="020B0504020202020204" pitchFamily="34" charset="0"/>
                <a:ea typeface="Calibri" panose="020F0502020204030204" pitchFamily="34" charset="0"/>
                <a:cs typeface="Times New Roman" panose="02020603050405020304" pitchFamily="18" charset="0"/>
              </a:rPr>
              <a:t>You should never wait until the next day. </a:t>
            </a:r>
            <a:r>
              <a:rPr lang="en-US" sz="3200" b="1" i="1" dirty="0">
                <a:latin typeface="Avenir Next LT Pro" panose="020B0504020202020204" pitchFamily="34" charset="0"/>
                <a:ea typeface="Calibri" panose="020F0502020204030204" pitchFamily="34" charset="0"/>
                <a:cs typeface="Times New Roman" panose="02020603050405020304" pitchFamily="18" charset="0"/>
              </a:rPr>
              <a:t> </a:t>
            </a:r>
            <a:endParaRPr lang="en-US" sz="3200" b="1" i="1" dirty="0">
              <a:effectLst/>
              <a:latin typeface="Avenir Next LT Pro" panose="020B050402020202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n-GB" sz="1800" b="1" dirty="0">
              <a:effectLst/>
              <a:latin typeface="Avenir Next LT Pro" panose="020B0504020202020204" pitchFamily="34" charset="0"/>
              <a:ea typeface="Calibri" panose="020F0502020204030204" pitchFamily="34" charset="0"/>
              <a:cs typeface="Times New Roman" panose="02020603050405020304" pitchFamily="18" charset="0"/>
            </a:endParaRPr>
          </a:p>
          <a:p>
            <a:endParaRPr lang="en-GB"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964889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5DDDBC1-1053-4BCE-909A-923EBD6B1D73}"/>
              </a:ext>
            </a:extLst>
          </p:cNvPr>
          <p:cNvSpPr>
            <a:spLocks noGrp="1"/>
          </p:cNvSpPr>
          <p:nvPr>
            <p:ph type="title"/>
          </p:nvPr>
        </p:nvSpPr>
        <p:spPr>
          <a:xfrm>
            <a:off x="643467" y="321734"/>
            <a:ext cx="10905066" cy="1135737"/>
          </a:xfrm>
        </p:spPr>
        <p:txBody>
          <a:bodyPr>
            <a:normAutofit/>
          </a:bodyPr>
          <a:lstStyle/>
          <a:p>
            <a:r>
              <a:rPr lang="en-GB" sz="3600" b="1" dirty="0">
                <a:solidFill>
                  <a:srgbClr val="002060"/>
                </a:solidFill>
                <a:latin typeface="Avenir Next LT Pro" panose="020B0504020202020204" pitchFamily="34" charset="0"/>
              </a:rPr>
              <a:t>Disclosures</a:t>
            </a:r>
          </a:p>
        </p:txBody>
      </p:sp>
      <p:sp>
        <p:nvSpPr>
          <p:cNvPr id="3" name="Content Placeholder 2">
            <a:extLst>
              <a:ext uri="{FF2B5EF4-FFF2-40B4-BE49-F238E27FC236}">
                <a16:creationId xmlns:a16="http://schemas.microsoft.com/office/drawing/2014/main" id="{F74975EC-93C8-4A7C-89BC-356234E27CCD}"/>
              </a:ext>
            </a:extLst>
          </p:cNvPr>
          <p:cNvSpPr>
            <a:spLocks noGrp="1"/>
          </p:cNvSpPr>
          <p:nvPr>
            <p:ph idx="1"/>
          </p:nvPr>
        </p:nvSpPr>
        <p:spPr>
          <a:xfrm>
            <a:off x="643467" y="1782981"/>
            <a:ext cx="10905066" cy="4393982"/>
          </a:xfrm>
        </p:spPr>
        <p:txBody>
          <a:bodyPr>
            <a:normAutofit fontScale="62500" lnSpcReduction="20000"/>
          </a:bodyPr>
          <a:lstStyle/>
          <a:p>
            <a:pPr marL="0" lvl="0" indent="0" algn="just">
              <a:lnSpc>
                <a:spcPct val="107000"/>
              </a:lnSpc>
              <a:buNone/>
            </a:pPr>
            <a:r>
              <a:rPr lang="en-US" sz="2900" dirty="0">
                <a:latin typeface="Avenir Next LT Pro" panose="020B0504020202020204" pitchFamily="34" charset="0"/>
                <a:ea typeface="Calibri" panose="020F0502020204030204" pitchFamily="34" charset="0"/>
                <a:cs typeface="Times New Roman" panose="02020603050405020304" pitchFamily="18" charset="0"/>
              </a:rPr>
              <a:t>If a child discloses to you, you should</a:t>
            </a:r>
          </a:p>
          <a:p>
            <a:pPr marL="0" lvl="0" indent="0" algn="just">
              <a:lnSpc>
                <a:spcPct val="107000"/>
              </a:lnSpc>
              <a:buNone/>
            </a:pPr>
            <a:endParaRPr lang="en-US" sz="2900" dirty="0">
              <a:effectLst/>
              <a:latin typeface="Avenir Next LT Pro" panose="020B05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Calibri" panose="020F0502020204030204" pitchFamily="34" charset="0"/>
              <a:buChar char="•"/>
              <a:tabLst>
                <a:tab pos="457200" algn="l"/>
              </a:tabLst>
            </a:pPr>
            <a:r>
              <a:rPr lang="en-GB" sz="2900" b="1" dirty="0">
                <a:effectLst/>
                <a:latin typeface="Avenir Next LT Pro" panose="020B0504020202020204" pitchFamily="34" charset="0"/>
                <a:ea typeface="Calibri" panose="020F0502020204030204" pitchFamily="34" charset="0"/>
                <a:cs typeface="Times New Roman" panose="02020603050405020304" pitchFamily="18" charset="0"/>
              </a:rPr>
              <a:t>Listen</a:t>
            </a:r>
            <a:r>
              <a:rPr lang="en-GB" sz="2900" dirty="0">
                <a:effectLst/>
                <a:latin typeface="Avenir Next LT Pro" panose="020B0504020202020204" pitchFamily="34" charset="0"/>
                <a:ea typeface="Calibri" panose="020F0502020204030204" pitchFamily="34" charset="0"/>
                <a:cs typeface="Times New Roman" panose="02020603050405020304" pitchFamily="18" charset="0"/>
              </a:rPr>
              <a:t> carefully to what they are saying.</a:t>
            </a:r>
          </a:p>
          <a:p>
            <a:pPr marL="342900" lvl="0" indent="-342900" algn="just">
              <a:lnSpc>
                <a:spcPct val="107000"/>
              </a:lnSpc>
              <a:spcAft>
                <a:spcPts val="800"/>
              </a:spcAft>
              <a:buFont typeface="Calibri" panose="020F0502020204030204" pitchFamily="34" charset="0"/>
              <a:buChar char="•"/>
              <a:tabLst>
                <a:tab pos="457200" algn="l"/>
              </a:tabLst>
            </a:pPr>
            <a:r>
              <a:rPr lang="en-GB" sz="2900" b="1" dirty="0">
                <a:effectLst/>
                <a:latin typeface="Avenir Next LT Pro" panose="020B0504020202020204" pitchFamily="34" charset="0"/>
                <a:ea typeface="Calibri" panose="020F0502020204030204" pitchFamily="34" charset="0"/>
                <a:cs typeface="Times New Roman" panose="02020603050405020304" pitchFamily="18" charset="0"/>
              </a:rPr>
              <a:t>Believe</a:t>
            </a:r>
            <a:r>
              <a:rPr lang="en-GB" sz="2900" dirty="0">
                <a:effectLst/>
                <a:latin typeface="Avenir Next LT Pro" panose="020B0504020202020204" pitchFamily="34" charset="0"/>
                <a:ea typeface="Calibri" panose="020F0502020204030204" pitchFamily="34" charset="0"/>
                <a:cs typeface="Times New Roman" panose="02020603050405020304" pitchFamily="18" charset="0"/>
              </a:rPr>
              <a:t> the child. </a:t>
            </a:r>
          </a:p>
          <a:p>
            <a:pPr marL="342900" lvl="0" indent="-342900" algn="just">
              <a:lnSpc>
                <a:spcPct val="107000"/>
              </a:lnSpc>
              <a:spcAft>
                <a:spcPts val="800"/>
              </a:spcAft>
              <a:buFont typeface="Calibri" panose="020F0502020204030204" pitchFamily="34" charset="0"/>
              <a:buChar char="•"/>
              <a:tabLst>
                <a:tab pos="457200" algn="l"/>
              </a:tabLst>
            </a:pPr>
            <a:r>
              <a:rPr lang="en-GB" sz="2900" b="1" dirty="0">
                <a:effectLst/>
                <a:latin typeface="Avenir Next LT Pro" panose="020B0504020202020204" pitchFamily="34" charset="0"/>
                <a:ea typeface="Calibri" panose="020F0502020204030204" pitchFamily="34" charset="0"/>
                <a:cs typeface="Times New Roman" panose="02020603050405020304" pitchFamily="18" charset="0"/>
              </a:rPr>
              <a:t>Avoid showing emotions </a:t>
            </a:r>
            <a:r>
              <a:rPr lang="en-GB" sz="2900" dirty="0">
                <a:effectLst/>
                <a:latin typeface="Avenir Next LT Pro" panose="020B0504020202020204" pitchFamily="34" charset="0"/>
                <a:ea typeface="Calibri" panose="020F0502020204030204" pitchFamily="34" charset="0"/>
                <a:cs typeface="Times New Roman" panose="02020603050405020304" pitchFamily="18" charset="0"/>
              </a:rPr>
              <a:t>– just listen, with approachable body language. </a:t>
            </a:r>
          </a:p>
          <a:p>
            <a:pPr marL="342900" lvl="0" indent="-342900" algn="just">
              <a:lnSpc>
                <a:spcPct val="107000"/>
              </a:lnSpc>
              <a:spcAft>
                <a:spcPts val="800"/>
              </a:spcAft>
              <a:buFont typeface="Calibri" panose="020F0502020204030204" pitchFamily="34" charset="0"/>
              <a:buChar char="•"/>
              <a:tabLst>
                <a:tab pos="457200" algn="l"/>
              </a:tabLst>
            </a:pPr>
            <a:r>
              <a:rPr lang="en-GB" sz="2900" dirty="0">
                <a:effectLst/>
                <a:latin typeface="Avenir Next LT Pro" panose="020B0504020202020204" pitchFamily="34" charset="0"/>
                <a:ea typeface="Calibri" panose="020F0502020204030204" pitchFamily="34" charset="0"/>
                <a:cs typeface="Times New Roman" panose="02020603050405020304" pitchFamily="18" charset="0"/>
              </a:rPr>
              <a:t>Ask for </a:t>
            </a:r>
            <a:r>
              <a:rPr lang="en-GB" sz="2900" b="1" dirty="0">
                <a:effectLst/>
                <a:latin typeface="Avenir Next LT Pro" panose="020B0504020202020204" pitchFamily="34" charset="0"/>
                <a:ea typeface="Calibri" panose="020F0502020204030204" pitchFamily="34" charset="0"/>
                <a:cs typeface="Times New Roman" panose="02020603050405020304" pitchFamily="18" charset="0"/>
              </a:rPr>
              <a:t>clarification</a:t>
            </a:r>
            <a:r>
              <a:rPr lang="en-GB" sz="2900" dirty="0">
                <a:effectLst/>
                <a:latin typeface="Avenir Next LT Pro" panose="020B0504020202020204" pitchFamily="34" charset="0"/>
                <a:ea typeface="Calibri" panose="020F0502020204030204" pitchFamily="34" charset="0"/>
                <a:cs typeface="Times New Roman" panose="02020603050405020304" pitchFamily="18" charset="0"/>
              </a:rPr>
              <a:t> or ask them to tell you more/say more but </a:t>
            </a:r>
            <a:r>
              <a:rPr lang="en-GB" sz="2900" b="1" dirty="0">
                <a:effectLst/>
                <a:latin typeface="Avenir Next LT Pro" panose="020B0504020202020204" pitchFamily="34" charset="0"/>
                <a:ea typeface="Calibri" panose="020F0502020204030204" pitchFamily="34" charset="0"/>
                <a:cs typeface="Times New Roman" panose="02020603050405020304" pitchFamily="18" charset="0"/>
              </a:rPr>
              <a:t>avoid asking leading questions</a:t>
            </a:r>
            <a:r>
              <a:rPr lang="en-GB" sz="2900" dirty="0">
                <a:effectLst/>
                <a:latin typeface="Avenir Next LT Pro" panose="020B0504020202020204" pitchFamily="34"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Font typeface="Calibri" panose="020F0502020204030204" pitchFamily="34" charset="0"/>
              <a:buChar char="•"/>
              <a:tabLst>
                <a:tab pos="457200" algn="l"/>
              </a:tabLst>
            </a:pPr>
            <a:r>
              <a:rPr lang="en-GB" sz="2900" b="1" dirty="0">
                <a:effectLst/>
                <a:latin typeface="Avenir Next LT Pro" panose="020B0504020202020204" pitchFamily="34" charset="0"/>
                <a:ea typeface="Calibri" panose="020F0502020204030204" pitchFamily="34" charset="0"/>
                <a:cs typeface="Times New Roman" panose="02020603050405020304" pitchFamily="18" charset="0"/>
              </a:rPr>
              <a:t>Write</a:t>
            </a:r>
            <a:r>
              <a:rPr lang="en-GB" sz="2900" dirty="0">
                <a:effectLst/>
                <a:latin typeface="Avenir Next LT Pro" panose="020B0504020202020204" pitchFamily="34" charset="0"/>
                <a:ea typeface="Calibri" panose="020F0502020204030204" pitchFamily="34" charset="0"/>
                <a:cs typeface="Times New Roman" panose="02020603050405020304" pitchFamily="18" charset="0"/>
              </a:rPr>
              <a:t> down the conversation and include </a:t>
            </a:r>
            <a:r>
              <a:rPr lang="en-GB" sz="2900" b="1" dirty="0">
                <a:effectLst/>
                <a:latin typeface="Avenir Next LT Pro" panose="020B0504020202020204" pitchFamily="34" charset="0"/>
                <a:ea typeface="Calibri" panose="020F0502020204030204" pitchFamily="34" charset="0"/>
                <a:cs typeface="Times New Roman" panose="02020603050405020304" pitchFamily="18" charset="0"/>
              </a:rPr>
              <a:t>words or phrases the child used</a:t>
            </a:r>
            <a:r>
              <a:rPr lang="en-GB" sz="2900" dirty="0">
                <a:effectLst/>
                <a:latin typeface="Avenir Next LT Pro" panose="020B0504020202020204" pitchFamily="34" charset="0"/>
                <a:ea typeface="Calibri" panose="020F0502020204030204" pitchFamily="34" charset="0"/>
                <a:cs typeface="Times New Roman" panose="02020603050405020304" pitchFamily="18" charset="0"/>
              </a:rPr>
              <a:t> if possible. </a:t>
            </a:r>
          </a:p>
          <a:p>
            <a:pPr marL="342900" lvl="0" indent="-342900" algn="just">
              <a:lnSpc>
                <a:spcPct val="107000"/>
              </a:lnSpc>
              <a:spcAft>
                <a:spcPts val="800"/>
              </a:spcAft>
              <a:buFont typeface="Calibri" panose="020F0502020204030204" pitchFamily="34" charset="0"/>
              <a:buChar char="•"/>
              <a:tabLst>
                <a:tab pos="457200" algn="l"/>
              </a:tabLst>
            </a:pPr>
            <a:r>
              <a:rPr lang="en-GB" sz="2900" dirty="0">
                <a:effectLst/>
                <a:latin typeface="Avenir Next LT Pro" panose="020B0504020202020204" pitchFamily="34" charset="0"/>
                <a:ea typeface="Calibri" panose="020F0502020204030204" pitchFamily="34" charset="0"/>
                <a:cs typeface="Times New Roman" panose="02020603050405020304" pitchFamily="18" charset="0"/>
              </a:rPr>
              <a:t>Write the </a:t>
            </a:r>
            <a:r>
              <a:rPr lang="en-GB" sz="2900" b="1" dirty="0">
                <a:effectLst/>
                <a:latin typeface="Avenir Next LT Pro" panose="020B0504020202020204" pitchFamily="34" charset="0"/>
                <a:ea typeface="Calibri" panose="020F0502020204030204" pitchFamily="34" charset="0"/>
                <a:cs typeface="Times New Roman" panose="02020603050405020304" pitchFamily="18" charset="0"/>
              </a:rPr>
              <a:t>date, time and where </a:t>
            </a:r>
            <a:r>
              <a:rPr lang="en-GB" sz="2900" dirty="0">
                <a:effectLst/>
                <a:latin typeface="Avenir Next LT Pro" panose="020B0504020202020204" pitchFamily="34" charset="0"/>
                <a:ea typeface="Calibri" panose="020F0502020204030204" pitchFamily="34" charset="0"/>
                <a:cs typeface="Times New Roman" panose="02020603050405020304" pitchFamily="18" charset="0"/>
              </a:rPr>
              <a:t>the disclosure happened and if anyone else was present or nearby.</a:t>
            </a:r>
          </a:p>
          <a:p>
            <a:pPr marL="342900" lvl="0" indent="-342900" algn="just">
              <a:lnSpc>
                <a:spcPct val="107000"/>
              </a:lnSpc>
              <a:spcAft>
                <a:spcPts val="800"/>
              </a:spcAft>
              <a:buFont typeface="Calibri" panose="020F0502020204030204" pitchFamily="34" charset="0"/>
              <a:buChar char="•"/>
              <a:tabLst>
                <a:tab pos="457200" algn="l"/>
              </a:tabLst>
            </a:pPr>
            <a:r>
              <a:rPr lang="en-GB" sz="2900" b="1" dirty="0">
                <a:effectLst/>
                <a:latin typeface="Avenir Next LT Pro" panose="020B0504020202020204" pitchFamily="34" charset="0"/>
                <a:ea typeface="Calibri" panose="020F0502020204030204" pitchFamily="34" charset="0"/>
                <a:cs typeface="Times New Roman" panose="02020603050405020304" pitchFamily="18" charset="0"/>
              </a:rPr>
              <a:t>Refer</a:t>
            </a:r>
            <a:r>
              <a:rPr lang="en-GB" sz="2900" dirty="0">
                <a:effectLst/>
                <a:latin typeface="Avenir Next LT Pro" panose="020B0504020202020204" pitchFamily="34" charset="0"/>
                <a:ea typeface="Calibri" panose="020F0502020204030204" pitchFamily="34" charset="0"/>
                <a:cs typeface="Times New Roman" panose="02020603050405020304" pitchFamily="18" charset="0"/>
              </a:rPr>
              <a:t> it to the Designated Safeguardin</a:t>
            </a:r>
            <a:r>
              <a:rPr lang="en-GB" sz="2900" dirty="0">
                <a:latin typeface="Avenir Next LT Pro" panose="020B0504020202020204" pitchFamily="34" charset="0"/>
                <a:ea typeface="Calibri" panose="020F0502020204030204" pitchFamily="34" charset="0"/>
                <a:cs typeface="Times New Roman" panose="02020603050405020304" pitchFamily="18" charset="0"/>
              </a:rPr>
              <a:t>g Lead immediately.</a:t>
            </a:r>
            <a:endParaRPr lang="en-GB" sz="2900" dirty="0">
              <a:effectLst/>
              <a:latin typeface="Avenir Next LT Pro" panose="020B050402020202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None/>
            </a:pPr>
            <a:endParaRPr lang="en-GB" sz="1800" b="1" dirty="0">
              <a:effectLst/>
              <a:latin typeface="Avenir Next LT Pro" panose="020B0504020202020204" pitchFamily="34" charset="0"/>
              <a:ea typeface="Calibri" panose="020F0502020204030204" pitchFamily="34" charset="0"/>
              <a:cs typeface="Times New Roman" panose="02020603050405020304" pitchFamily="18" charset="0"/>
            </a:endParaRPr>
          </a:p>
          <a:p>
            <a:endParaRPr lang="en-GB"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041449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5DDDBC1-1053-4BCE-909A-923EBD6B1D73}"/>
              </a:ext>
            </a:extLst>
          </p:cNvPr>
          <p:cNvSpPr>
            <a:spLocks noGrp="1"/>
          </p:cNvSpPr>
          <p:nvPr>
            <p:ph type="title"/>
          </p:nvPr>
        </p:nvSpPr>
        <p:spPr>
          <a:xfrm>
            <a:off x="643467" y="321734"/>
            <a:ext cx="10905066" cy="1135737"/>
          </a:xfrm>
        </p:spPr>
        <p:txBody>
          <a:bodyPr>
            <a:normAutofit/>
          </a:bodyPr>
          <a:lstStyle/>
          <a:p>
            <a:r>
              <a:rPr lang="en-GB" sz="3600" b="1" dirty="0">
                <a:solidFill>
                  <a:srgbClr val="002060"/>
                </a:solidFill>
                <a:latin typeface="Avenir Next LT Pro" panose="020B0504020202020204" pitchFamily="34" charset="0"/>
              </a:rPr>
              <a:t>Our school arrangements </a:t>
            </a:r>
          </a:p>
        </p:txBody>
      </p:sp>
      <p:sp>
        <p:nvSpPr>
          <p:cNvPr id="3" name="Content Placeholder 2">
            <a:extLst>
              <a:ext uri="{FF2B5EF4-FFF2-40B4-BE49-F238E27FC236}">
                <a16:creationId xmlns:a16="http://schemas.microsoft.com/office/drawing/2014/main" id="{F74975EC-93C8-4A7C-89BC-356234E27CCD}"/>
              </a:ext>
            </a:extLst>
          </p:cNvPr>
          <p:cNvSpPr>
            <a:spLocks noGrp="1"/>
          </p:cNvSpPr>
          <p:nvPr>
            <p:ph idx="1"/>
          </p:nvPr>
        </p:nvSpPr>
        <p:spPr>
          <a:xfrm>
            <a:off x="643467" y="1782981"/>
            <a:ext cx="10189374" cy="4393982"/>
          </a:xfrm>
        </p:spPr>
        <p:txBody>
          <a:bodyPr>
            <a:normAutofit/>
          </a:bodyPr>
          <a:lstStyle/>
          <a:p>
            <a:pPr algn="just"/>
            <a:r>
              <a:rPr lang="en-GB" sz="2000" dirty="0">
                <a:latin typeface="Avenir Next LT Pro" panose="020B0504020202020204" pitchFamily="34" charset="0"/>
              </a:rPr>
              <a:t>Insert details here about who your safeguarding team are, how to raise concerns about children, how to raise concerns about other members of staff and how to record concerns (e.g. CPOMS). </a:t>
            </a:r>
          </a:p>
          <a:p>
            <a:pPr algn="just"/>
            <a:r>
              <a:rPr lang="en-GB" sz="2000" dirty="0">
                <a:latin typeface="Avenir Next LT Pro" panose="020B0504020202020204" pitchFamily="34" charset="0"/>
              </a:rPr>
              <a:t>It is useful to add photos of the relevant staff and use this slide in all of your safeguarding training sessions to remind everyone of the arrangements. </a:t>
            </a: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231002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5DDDBC1-1053-4BCE-909A-923EBD6B1D73}"/>
              </a:ext>
            </a:extLst>
          </p:cNvPr>
          <p:cNvSpPr>
            <a:spLocks noGrp="1"/>
          </p:cNvSpPr>
          <p:nvPr>
            <p:ph type="title"/>
          </p:nvPr>
        </p:nvSpPr>
        <p:spPr>
          <a:xfrm>
            <a:off x="643467" y="321734"/>
            <a:ext cx="10905066" cy="1135737"/>
          </a:xfrm>
        </p:spPr>
        <p:txBody>
          <a:bodyPr>
            <a:normAutofit/>
          </a:bodyPr>
          <a:lstStyle/>
          <a:p>
            <a:r>
              <a:rPr lang="en-GB" sz="3600" b="1" dirty="0">
                <a:solidFill>
                  <a:srgbClr val="002060"/>
                </a:solidFill>
                <a:latin typeface="Avenir Next LT Pro" panose="020B0504020202020204" pitchFamily="34" charset="0"/>
              </a:rPr>
              <a:t>Discussion Points</a:t>
            </a:r>
          </a:p>
        </p:txBody>
      </p:sp>
      <p:sp>
        <p:nvSpPr>
          <p:cNvPr id="3" name="Content Placeholder 2">
            <a:extLst>
              <a:ext uri="{FF2B5EF4-FFF2-40B4-BE49-F238E27FC236}">
                <a16:creationId xmlns:a16="http://schemas.microsoft.com/office/drawing/2014/main" id="{F74975EC-93C8-4A7C-89BC-356234E27CCD}"/>
              </a:ext>
            </a:extLst>
          </p:cNvPr>
          <p:cNvSpPr>
            <a:spLocks noGrp="1"/>
          </p:cNvSpPr>
          <p:nvPr>
            <p:ph idx="1"/>
          </p:nvPr>
        </p:nvSpPr>
        <p:spPr>
          <a:xfrm>
            <a:off x="643467" y="1782981"/>
            <a:ext cx="10905066" cy="4393982"/>
          </a:xfrm>
        </p:spPr>
        <p:txBody>
          <a:bodyPr>
            <a:normAutofit fontScale="92500"/>
          </a:bodyPr>
          <a:lstStyle/>
          <a:p>
            <a:pPr marL="0" lvl="0" indent="0" algn="just">
              <a:lnSpc>
                <a:spcPct val="107000"/>
              </a:lnSpc>
              <a:buNone/>
            </a:pPr>
            <a:r>
              <a:rPr lang="en-US" sz="2900" dirty="0">
                <a:effectLst/>
                <a:latin typeface="Avenir Next LT Pro" panose="020B0504020202020204" pitchFamily="34" charset="0"/>
                <a:ea typeface="Calibri" panose="020F0502020204030204" pitchFamily="34" charset="0"/>
                <a:cs typeface="Times New Roman" panose="02020603050405020304" pitchFamily="18" charset="0"/>
              </a:rPr>
              <a:t>D</a:t>
            </a:r>
            <a:r>
              <a:rPr lang="en-US" sz="2900" dirty="0">
                <a:latin typeface="Avenir Next LT Pro" panose="020B0504020202020204" pitchFamily="34" charset="0"/>
                <a:ea typeface="Calibri" panose="020F0502020204030204" pitchFamily="34" charset="0"/>
                <a:cs typeface="Times New Roman" panose="02020603050405020304" pitchFamily="18" charset="0"/>
              </a:rPr>
              <a:t>iscuss the following questions with the person next to you.</a:t>
            </a:r>
          </a:p>
          <a:p>
            <a:pPr marL="0" lvl="0" indent="0" algn="just">
              <a:lnSpc>
                <a:spcPct val="107000"/>
              </a:lnSpc>
              <a:buNone/>
            </a:pPr>
            <a:endParaRPr lang="en-US" sz="1700" dirty="0">
              <a:effectLst/>
              <a:latin typeface="Avenir Next LT Pro" panose="020B0504020202020204" pitchFamily="34" charset="0"/>
              <a:ea typeface="Calibri" panose="020F0502020204030204" pitchFamily="34" charset="0"/>
              <a:cs typeface="Times New Roman" panose="02020603050405020304" pitchFamily="18" charset="0"/>
            </a:endParaRPr>
          </a:p>
          <a:p>
            <a:pPr marL="514350" indent="-514350" algn="just">
              <a:lnSpc>
                <a:spcPct val="107000"/>
              </a:lnSpc>
              <a:buFont typeface="+mj-lt"/>
              <a:buAutoNum type="arabicPeriod"/>
            </a:pPr>
            <a:r>
              <a:rPr lang="en-US" sz="2900" dirty="0">
                <a:latin typeface="Avenir Next LT Pro" panose="020B0504020202020204" pitchFamily="34" charset="0"/>
                <a:ea typeface="Calibri" panose="020F0502020204030204" pitchFamily="34" charset="0"/>
                <a:cs typeface="Times New Roman" panose="02020603050405020304" pitchFamily="18" charset="0"/>
              </a:rPr>
              <a:t>What would you do if you noticed that a child’s </a:t>
            </a:r>
            <a:r>
              <a:rPr lang="en-US" sz="2900" b="1" dirty="0" err="1">
                <a:solidFill>
                  <a:srgbClr val="002060"/>
                </a:solidFill>
                <a:latin typeface="Avenir Next LT Pro" panose="020B0504020202020204" pitchFamily="34" charset="0"/>
                <a:ea typeface="Calibri" panose="020F0502020204030204" pitchFamily="34" charset="0"/>
                <a:cs typeface="Times New Roman" panose="02020603050405020304" pitchFamily="18" charset="0"/>
              </a:rPr>
              <a:t>behaviour</a:t>
            </a:r>
            <a:r>
              <a:rPr lang="en-US" sz="2900" dirty="0">
                <a:latin typeface="Avenir Next LT Pro" panose="020B0504020202020204" pitchFamily="34" charset="0"/>
                <a:ea typeface="Calibri" panose="020F0502020204030204" pitchFamily="34" charset="0"/>
                <a:cs typeface="Times New Roman" panose="02020603050405020304" pitchFamily="18" charset="0"/>
              </a:rPr>
              <a:t> had changed?</a:t>
            </a:r>
          </a:p>
          <a:p>
            <a:pPr marL="514350" indent="-514350" algn="just">
              <a:lnSpc>
                <a:spcPct val="107000"/>
              </a:lnSpc>
              <a:buFont typeface="+mj-lt"/>
              <a:buAutoNum type="arabicPeriod"/>
            </a:pPr>
            <a:r>
              <a:rPr lang="en-US" sz="2900" dirty="0">
                <a:latin typeface="Avenir Next LT Pro" panose="020B0504020202020204" pitchFamily="34" charset="0"/>
                <a:ea typeface="Calibri" panose="020F0502020204030204" pitchFamily="34" charset="0"/>
                <a:cs typeface="Times New Roman" panose="02020603050405020304" pitchFamily="18" charset="0"/>
              </a:rPr>
              <a:t>What would you do if you noticed </a:t>
            </a:r>
            <a:r>
              <a:rPr lang="en-US" sz="2900" b="1" dirty="0">
                <a:solidFill>
                  <a:srgbClr val="002060"/>
                </a:solidFill>
                <a:latin typeface="Avenir Next LT Pro" panose="020B0504020202020204" pitchFamily="34" charset="0"/>
                <a:ea typeface="Calibri" panose="020F0502020204030204" pitchFamily="34" charset="0"/>
                <a:cs typeface="Times New Roman" panose="02020603050405020304" pitchFamily="18" charset="0"/>
              </a:rPr>
              <a:t>signs or symptoms of abuse</a:t>
            </a:r>
            <a:r>
              <a:rPr lang="en-US" sz="2900" dirty="0">
                <a:latin typeface="Avenir Next LT Pro" panose="020B0504020202020204" pitchFamily="34" charset="0"/>
                <a:ea typeface="Calibri" panose="020F0502020204030204" pitchFamily="34" charset="0"/>
                <a:cs typeface="Times New Roman" panose="02020603050405020304" pitchFamily="18" charset="0"/>
              </a:rPr>
              <a:t>?</a:t>
            </a:r>
          </a:p>
          <a:p>
            <a:pPr marL="514350" indent="-514350" algn="just">
              <a:lnSpc>
                <a:spcPct val="107000"/>
              </a:lnSpc>
              <a:buFont typeface="+mj-lt"/>
              <a:buAutoNum type="arabicPeriod"/>
            </a:pPr>
            <a:r>
              <a:rPr lang="en-US" sz="2900" dirty="0">
                <a:effectLst/>
                <a:latin typeface="Avenir Next LT Pro" panose="020B0504020202020204" pitchFamily="34" charset="0"/>
                <a:ea typeface="Calibri" panose="020F0502020204030204" pitchFamily="34" charset="0"/>
                <a:cs typeface="Times New Roman" panose="02020603050405020304" pitchFamily="18" charset="0"/>
              </a:rPr>
              <a:t>What </a:t>
            </a:r>
            <a:r>
              <a:rPr lang="en-US" sz="2900" dirty="0">
                <a:latin typeface="Avenir Next LT Pro" panose="020B0504020202020204" pitchFamily="34" charset="0"/>
                <a:ea typeface="Calibri" panose="020F0502020204030204" pitchFamily="34" charset="0"/>
                <a:cs typeface="Times New Roman" panose="02020603050405020304" pitchFamily="18" charset="0"/>
              </a:rPr>
              <a:t>is ‘</a:t>
            </a:r>
            <a:r>
              <a:rPr lang="en-US" sz="2900" b="1" dirty="0">
                <a:solidFill>
                  <a:srgbClr val="002060"/>
                </a:solidFill>
                <a:latin typeface="Avenir Next LT Pro" panose="020B0504020202020204" pitchFamily="34" charset="0"/>
                <a:ea typeface="Calibri" panose="020F0502020204030204" pitchFamily="34" charset="0"/>
                <a:cs typeface="Times New Roman" panose="02020603050405020304" pitchFamily="18" charset="0"/>
              </a:rPr>
              <a:t>Early Help</a:t>
            </a:r>
            <a:r>
              <a:rPr lang="en-US" sz="2900" dirty="0">
                <a:latin typeface="Avenir Next LT Pro" panose="020B0504020202020204" pitchFamily="34" charset="0"/>
                <a:ea typeface="Calibri" panose="020F0502020204030204" pitchFamily="34" charset="0"/>
                <a:cs typeface="Times New Roman" panose="02020603050405020304" pitchFamily="18" charset="0"/>
              </a:rPr>
              <a:t>’ and what are your responsibilities?</a:t>
            </a:r>
          </a:p>
          <a:p>
            <a:pPr marL="514350" indent="-514350" algn="just">
              <a:lnSpc>
                <a:spcPct val="107000"/>
              </a:lnSpc>
              <a:buFont typeface="+mj-lt"/>
              <a:buAutoNum type="arabicPeriod"/>
            </a:pPr>
            <a:r>
              <a:rPr lang="en-US" sz="2900" dirty="0">
                <a:effectLst/>
                <a:latin typeface="Avenir Next LT Pro" panose="020B0504020202020204" pitchFamily="34" charset="0"/>
                <a:ea typeface="Calibri" panose="020F0502020204030204" pitchFamily="34" charset="0"/>
                <a:cs typeface="Times New Roman" panose="02020603050405020304" pitchFamily="18" charset="0"/>
              </a:rPr>
              <a:t>Where could you find </a:t>
            </a:r>
            <a:r>
              <a:rPr lang="en-US" sz="2900" b="1" dirty="0">
                <a:solidFill>
                  <a:srgbClr val="002060"/>
                </a:solidFill>
                <a:effectLst/>
                <a:latin typeface="Avenir Next LT Pro" panose="020B0504020202020204" pitchFamily="34" charset="0"/>
                <a:ea typeface="Calibri" panose="020F0502020204030204" pitchFamily="34" charset="0"/>
                <a:cs typeface="Times New Roman" panose="02020603050405020304" pitchFamily="18" charset="0"/>
              </a:rPr>
              <a:t>more information </a:t>
            </a:r>
            <a:r>
              <a:rPr lang="en-US" sz="2900" dirty="0">
                <a:effectLst/>
                <a:latin typeface="Avenir Next LT Pro" panose="020B0504020202020204" pitchFamily="34" charset="0"/>
                <a:ea typeface="Calibri" panose="020F0502020204030204" pitchFamily="34" charset="0"/>
                <a:cs typeface="Times New Roman" panose="02020603050405020304" pitchFamily="18" charset="0"/>
              </a:rPr>
              <a:t>about safeguarding and child protection?</a:t>
            </a:r>
            <a:endParaRPr lang="en-GB" sz="2900" dirty="0">
              <a:effectLst/>
              <a:latin typeface="Avenir Next LT Pro" panose="020B050402020202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None/>
            </a:pPr>
            <a:endParaRPr lang="en-GB" sz="1800" b="1" dirty="0">
              <a:effectLst/>
              <a:latin typeface="Avenir Next LT Pro" panose="020B0504020202020204" pitchFamily="34" charset="0"/>
              <a:ea typeface="Calibri" panose="020F0502020204030204" pitchFamily="34" charset="0"/>
              <a:cs typeface="Times New Roman" panose="02020603050405020304" pitchFamily="18" charset="0"/>
            </a:endParaRPr>
          </a:p>
          <a:p>
            <a:endParaRPr lang="en-GB"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794224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5DDDBC1-1053-4BCE-909A-923EBD6B1D73}"/>
              </a:ext>
            </a:extLst>
          </p:cNvPr>
          <p:cNvSpPr>
            <a:spLocks noGrp="1"/>
          </p:cNvSpPr>
          <p:nvPr>
            <p:ph type="title"/>
          </p:nvPr>
        </p:nvSpPr>
        <p:spPr>
          <a:xfrm>
            <a:off x="643467" y="321734"/>
            <a:ext cx="10905066" cy="1135737"/>
          </a:xfrm>
        </p:spPr>
        <p:txBody>
          <a:bodyPr>
            <a:normAutofit/>
          </a:bodyPr>
          <a:lstStyle/>
          <a:p>
            <a:r>
              <a:rPr lang="en-GB" sz="3600" b="1" dirty="0">
                <a:solidFill>
                  <a:srgbClr val="002060"/>
                </a:solidFill>
                <a:latin typeface="Avenir Next LT Pro" panose="020B0504020202020204" pitchFamily="34" charset="0"/>
              </a:rPr>
              <a:t>Summary</a:t>
            </a:r>
          </a:p>
        </p:txBody>
      </p:sp>
      <p:sp>
        <p:nvSpPr>
          <p:cNvPr id="3" name="Content Placeholder 2">
            <a:extLst>
              <a:ext uri="{FF2B5EF4-FFF2-40B4-BE49-F238E27FC236}">
                <a16:creationId xmlns:a16="http://schemas.microsoft.com/office/drawing/2014/main" id="{F74975EC-93C8-4A7C-89BC-356234E27CCD}"/>
              </a:ext>
            </a:extLst>
          </p:cNvPr>
          <p:cNvSpPr>
            <a:spLocks noGrp="1"/>
          </p:cNvSpPr>
          <p:nvPr>
            <p:ph idx="1"/>
          </p:nvPr>
        </p:nvSpPr>
        <p:spPr>
          <a:xfrm>
            <a:off x="643467" y="1782981"/>
            <a:ext cx="10905066" cy="4393982"/>
          </a:xfrm>
        </p:spPr>
        <p:txBody>
          <a:bodyPr>
            <a:normAutofit/>
          </a:bodyPr>
          <a:lstStyle/>
          <a:p>
            <a:pPr algn="just">
              <a:lnSpc>
                <a:spcPct val="107000"/>
              </a:lnSpc>
              <a:spcAft>
                <a:spcPts val="800"/>
              </a:spcAft>
            </a:pPr>
            <a:r>
              <a:rPr lang="en-GB" sz="3000" dirty="0">
                <a:latin typeface="Avenir Next LT Pro" panose="020B0504020202020204" pitchFamily="34" charset="0"/>
                <a:ea typeface="Calibri" panose="020F0502020204030204" pitchFamily="34" charset="0"/>
                <a:cs typeface="Times New Roman" panose="02020603050405020304" pitchFamily="18" charset="0"/>
              </a:rPr>
              <a:t>Remember, safeguarding is </a:t>
            </a:r>
            <a:r>
              <a:rPr lang="en-GB" sz="3000" b="1" dirty="0">
                <a:solidFill>
                  <a:srgbClr val="002060"/>
                </a:solidFill>
                <a:latin typeface="Avenir Next LT Pro" panose="020B0504020202020204" pitchFamily="34" charset="0"/>
                <a:ea typeface="Calibri" panose="020F0502020204030204" pitchFamily="34" charset="0"/>
                <a:cs typeface="Times New Roman" panose="02020603050405020304" pitchFamily="18" charset="0"/>
              </a:rPr>
              <a:t>everyone’s responsibility</a:t>
            </a:r>
            <a:r>
              <a:rPr lang="en-GB" sz="3000" dirty="0">
                <a:latin typeface="Avenir Next LT Pro" panose="020B050402020202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en-GB" sz="3000" dirty="0">
                <a:latin typeface="Avenir Next LT Pro" panose="020B0504020202020204" pitchFamily="34" charset="0"/>
                <a:ea typeface="Calibri" panose="020F0502020204030204" pitchFamily="34" charset="0"/>
                <a:cs typeface="Times New Roman" panose="02020603050405020304" pitchFamily="18" charset="0"/>
              </a:rPr>
              <a:t>Make sure you are vigilant to </a:t>
            </a:r>
            <a:r>
              <a:rPr lang="en-GB" sz="3000" b="1" dirty="0">
                <a:solidFill>
                  <a:srgbClr val="002060"/>
                </a:solidFill>
                <a:latin typeface="Avenir Next LT Pro" panose="020B0504020202020204" pitchFamily="34" charset="0"/>
                <a:ea typeface="Calibri" panose="020F0502020204030204" pitchFamily="34" charset="0"/>
                <a:cs typeface="Times New Roman" panose="02020603050405020304" pitchFamily="18" charset="0"/>
              </a:rPr>
              <a:t>signs and symptoms </a:t>
            </a:r>
            <a:r>
              <a:rPr lang="en-GB" sz="3000" dirty="0">
                <a:latin typeface="Avenir Next LT Pro" panose="020B0504020202020204" pitchFamily="34" charset="0"/>
                <a:ea typeface="Calibri" panose="020F0502020204030204" pitchFamily="34" charset="0"/>
                <a:cs typeface="Times New Roman" panose="02020603050405020304" pitchFamily="18" charset="0"/>
              </a:rPr>
              <a:t>of abuse. </a:t>
            </a:r>
          </a:p>
          <a:p>
            <a:pPr algn="just">
              <a:lnSpc>
                <a:spcPct val="107000"/>
              </a:lnSpc>
              <a:spcAft>
                <a:spcPts val="800"/>
              </a:spcAft>
            </a:pPr>
            <a:r>
              <a:rPr lang="en-GB" sz="3000" dirty="0">
                <a:latin typeface="Avenir Next LT Pro" panose="020B0504020202020204" pitchFamily="34" charset="0"/>
                <a:ea typeface="Calibri" panose="020F0502020204030204" pitchFamily="34" charset="0"/>
                <a:cs typeface="Times New Roman" panose="02020603050405020304" pitchFamily="18" charset="0"/>
              </a:rPr>
              <a:t>Be alert to children who may benefit from </a:t>
            </a:r>
            <a:r>
              <a:rPr lang="en-GB" sz="3000" b="1" dirty="0">
                <a:solidFill>
                  <a:srgbClr val="002060"/>
                </a:solidFill>
                <a:latin typeface="Avenir Next LT Pro" panose="020B0504020202020204" pitchFamily="34" charset="0"/>
                <a:ea typeface="Calibri" panose="020F0502020204030204" pitchFamily="34" charset="0"/>
                <a:cs typeface="Times New Roman" panose="02020603050405020304" pitchFamily="18" charset="0"/>
              </a:rPr>
              <a:t>Early Help</a:t>
            </a:r>
            <a:r>
              <a:rPr lang="en-GB" sz="3000" dirty="0">
                <a:latin typeface="Avenir Next LT Pro" panose="020B050402020202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en-GB" sz="3000" b="1" dirty="0">
                <a:solidFill>
                  <a:srgbClr val="002060"/>
                </a:solidFill>
                <a:latin typeface="Avenir Next LT Pro" panose="020B0504020202020204" pitchFamily="34" charset="0"/>
                <a:ea typeface="Calibri" panose="020F0502020204030204" pitchFamily="34" charset="0"/>
                <a:cs typeface="Times New Roman" panose="02020603050405020304" pitchFamily="18" charset="0"/>
              </a:rPr>
              <a:t>Report </a:t>
            </a:r>
            <a:r>
              <a:rPr lang="en-GB" sz="3000" dirty="0">
                <a:latin typeface="Avenir Next LT Pro" panose="020B0504020202020204" pitchFamily="34" charset="0"/>
                <a:ea typeface="Calibri" panose="020F0502020204030204" pitchFamily="34" charset="0"/>
                <a:cs typeface="Times New Roman" panose="02020603050405020304" pitchFamily="18" charset="0"/>
              </a:rPr>
              <a:t>any concerns or disclosures of abuse or neglect to the Designated Safeguarding Lead or deputies as soon as possible. </a:t>
            </a:r>
          </a:p>
          <a:p>
            <a:pPr marL="0" indent="0">
              <a:lnSpc>
                <a:spcPct val="107000"/>
              </a:lnSpc>
              <a:spcAft>
                <a:spcPts val="800"/>
              </a:spcAft>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None/>
            </a:pPr>
            <a:endParaRPr lang="en-GB" sz="1800" b="1" dirty="0">
              <a:effectLst/>
              <a:latin typeface="Avenir Next LT Pro" panose="020B0504020202020204" pitchFamily="34" charset="0"/>
              <a:ea typeface="Calibri" panose="020F0502020204030204" pitchFamily="34" charset="0"/>
              <a:cs typeface="Times New Roman" panose="02020603050405020304" pitchFamily="18" charset="0"/>
            </a:endParaRPr>
          </a:p>
          <a:p>
            <a:endParaRPr lang="en-GB"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2944877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623</Words>
  <Application>Microsoft Office PowerPoint</Application>
  <PresentationFormat>Widescreen</PresentationFormat>
  <Paragraphs>67</Paragraphs>
  <Slides>7</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Avenir Next LT Pro</vt:lpstr>
      <vt:lpstr>Calibri</vt:lpstr>
      <vt:lpstr>Calibri Light</vt:lpstr>
      <vt:lpstr>Symbol</vt:lpstr>
      <vt:lpstr>Office Theme</vt:lpstr>
      <vt:lpstr>Understand your role within safeguarding and child protection</vt:lpstr>
      <vt:lpstr>Safeguarding and Child Protection</vt:lpstr>
      <vt:lpstr>Your responsibilities</vt:lpstr>
      <vt:lpstr>Disclosures</vt:lpstr>
      <vt:lpstr>Our school arrangements </vt:lpstr>
      <vt:lpstr>Discussion Points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 your role within safeguarding and child protection</dc:title>
  <dc:creator>Elizabeth Kent</dc:creator>
  <cp:lastModifiedBy>Elizabeth Kent</cp:lastModifiedBy>
  <cp:revision>13</cp:revision>
  <dcterms:created xsi:type="dcterms:W3CDTF">2021-03-10T09:23:37Z</dcterms:created>
  <dcterms:modified xsi:type="dcterms:W3CDTF">2021-03-15T10:07:11Z</dcterms:modified>
</cp:coreProperties>
</file>