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2" r:id="rId2"/>
    <p:sldId id="295" r:id="rId3"/>
    <p:sldId id="297" r:id="rId4"/>
    <p:sldId id="299" r:id="rId5"/>
    <p:sldId id="316" r:id="rId6"/>
    <p:sldId id="283" r:id="rId7"/>
    <p:sldId id="284" r:id="rId8"/>
    <p:sldId id="305" r:id="rId9"/>
    <p:sldId id="288" r:id="rId10"/>
    <p:sldId id="300" r:id="rId11"/>
    <p:sldId id="304" r:id="rId12"/>
    <p:sldId id="301" r:id="rId13"/>
    <p:sldId id="302" r:id="rId14"/>
    <p:sldId id="311" r:id="rId15"/>
    <p:sldId id="312" r:id="rId16"/>
    <p:sldId id="307" r:id="rId17"/>
    <p:sldId id="309" r:id="rId18"/>
    <p:sldId id="310" r:id="rId19"/>
    <p:sldId id="315" r:id="rId20"/>
    <p:sldId id="318" r:id="rId21"/>
    <p:sldId id="303" r:id="rId22"/>
    <p:sldId id="317" r:id="rId23"/>
    <p:sldId id="313" r:id="rId24"/>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E9E9F3D-4589-4488-892B-3B92AAD6E110}">
          <p14:sldIdLst>
            <p14:sldId id="282"/>
            <p14:sldId id="295"/>
            <p14:sldId id="297"/>
            <p14:sldId id="299"/>
            <p14:sldId id="316"/>
            <p14:sldId id="283"/>
            <p14:sldId id="284"/>
            <p14:sldId id="305"/>
            <p14:sldId id="288"/>
            <p14:sldId id="300"/>
            <p14:sldId id="304"/>
            <p14:sldId id="301"/>
            <p14:sldId id="302"/>
            <p14:sldId id="311"/>
            <p14:sldId id="312"/>
            <p14:sldId id="307"/>
            <p14:sldId id="309"/>
            <p14:sldId id="310"/>
            <p14:sldId id="315"/>
            <p14:sldId id="318"/>
            <p14:sldId id="303"/>
            <p14:sldId id="317"/>
            <p14:sldId id="3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00" autoAdjust="0"/>
    <p:restoredTop sz="94660"/>
  </p:normalViewPr>
  <p:slideViewPr>
    <p:cSldViewPr snapToGrid="0">
      <p:cViewPr varScale="1">
        <p:scale>
          <a:sx n="83" d="100"/>
          <a:sy n="83" d="100"/>
        </p:scale>
        <p:origin x="45" y="222"/>
      </p:cViewPr>
      <p:guideLst/>
    </p:cSldViewPr>
  </p:slideViewPr>
  <p:notesTextViewPr>
    <p:cViewPr>
      <p:scale>
        <a:sx n="1" d="1"/>
        <a:sy n="1" d="1"/>
      </p:scale>
      <p:origin x="0" y="0"/>
    </p:cViewPr>
  </p:notesTextViewPr>
  <p:sorterViewPr>
    <p:cViewPr varScale="1">
      <p:scale>
        <a:sx n="100" d="100"/>
        <a:sy n="100" d="100"/>
      </p:scale>
      <p:origin x="0" y="-29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F9A036FB-847F-4DC6-9440-28D02B727A72}" type="datetimeFigureOut">
              <a:rPr lang="en-GB" smtClean="0"/>
              <a:t>18/05/2021</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FF2AE394-7F3E-454F-A7AB-5F9E800BDEA1}" type="slidenum">
              <a:rPr lang="en-GB" smtClean="0"/>
              <a:t>‹#›</a:t>
            </a:fld>
            <a:endParaRPr lang="en-GB"/>
          </a:p>
        </p:txBody>
      </p:sp>
    </p:spTree>
    <p:extLst>
      <p:ext uri="{BB962C8B-B14F-4D97-AF65-F5344CB8AC3E}">
        <p14:creationId xmlns:p14="http://schemas.microsoft.com/office/powerpoint/2010/main" val="2956577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6DF6F4-9E52-4CFB-A19B-87866DBF10DF}" type="slidenum">
              <a:rPr lang="en-GB" smtClean="0"/>
              <a:t>15</a:t>
            </a:fld>
            <a:endParaRPr lang="en-GB"/>
          </a:p>
        </p:txBody>
      </p:sp>
    </p:spTree>
    <p:extLst>
      <p:ext uri="{BB962C8B-B14F-4D97-AF65-F5344CB8AC3E}">
        <p14:creationId xmlns:p14="http://schemas.microsoft.com/office/powerpoint/2010/main" val="22393981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46DF6F4-9E52-4CFB-A19B-87866DBF10DF}" type="slidenum">
              <a:rPr lang="en-GB" smtClean="0"/>
              <a:t>19</a:t>
            </a:fld>
            <a:endParaRPr lang="en-GB"/>
          </a:p>
        </p:txBody>
      </p:sp>
    </p:spTree>
    <p:extLst>
      <p:ext uri="{BB962C8B-B14F-4D97-AF65-F5344CB8AC3E}">
        <p14:creationId xmlns:p14="http://schemas.microsoft.com/office/powerpoint/2010/main" val="4039447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14A2FBC-2ABA-4E77-80D2-C882F4A272BE}" type="datetimeFigureOut">
              <a:rPr lang="en-GB" smtClean="0"/>
              <a:t>18/05/2021</a:t>
            </a:fld>
            <a:endParaRPr lang="en-GB"/>
          </a:p>
        </p:txBody>
      </p:sp>
      <p:sp>
        <p:nvSpPr>
          <p:cNvPr id="5" name="Footer Placeholder 4"/>
          <p:cNvSpPr>
            <a:spLocks noGrp="1"/>
          </p:cNvSpPr>
          <p:nvPr>
            <p:ph type="ftr" sz="quarter" idx="11"/>
          </p:nvPr>
        </p:nvSpPr>
        <p:spPr>
          <a:xfrm>
            <a:off x="3699295" y="6352156"/>
            <a:ext cx="4114800" cy="365125"/>
          </a:xfrm>
        </p:spPr>
        <p:txBody>
          <a:bodyPr/>
          <a:lstStyle/>
          <a:p>
            <a:endParaRPr lang="en-GB"/>
          </a:p>
        </p:txBody>
      </p:sp>
      <p:sp>
        <p:nvSpPr>
          <p:cNvPr id="6" name="Slide Number Placeholder 5"/>
          <p:cNvSpPr>
            <a:spLocks noGrp="1"/>
          </p:cNvSpPr>
          <p:nvPr>
            <p:ph type="sldNum" sz="quarter" idx="12"/>
          </p:nvPr>
        </p:nvSpPr>
        <p:spPr>
          <a:xfrm>
            <a:off x="7931990" y="6352155"/>
            <a:ext cx="2743200" cy="365125"/>
          </a:xfrm>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12" name="Picture 11"/>
          <p:cNvPicPr>
            <a:picLocks noChangeAspect="1"/>
          </p:cNvPicPr>
          <p:nvPr userDrawn="1"/>
        </p:nvPicPr>
        <p:blipFill>
          <a:blip r:embed="rId3"/>
          <a:stretch>
            <a:fillRect/>
          </a:stretch>
        </p:blipFill>
        <p:spPr>
          <a:xfrm>
            <a:off x="324289" y="5671448"/>
            <a:ext cx="3120431" cy="1045832"/>
          </a:xfrm>
          <a:prstGeom prst="rect">
            <a:avLst/>
          </a:prstGeom>
        </p:spPr>
      </p:pic>
      <p:pic>
        <p:nvPicPr>
          <p:cNvPr id="13" name="Picture 12"/>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9288463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4A2FBC-2ABA-4E77-80D2-C882F4A272BE}"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2628485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4A2FBC-2ABA-4E77-80D2-C882F4A272BE}"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10145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E45FFD-2080-9542-8C83-9677CB8ED33B}"/>
              </a:ext>
            </a:extLst>
          </p:cNvPr>
          <p:cNvSpPr/>
          <p:nvPr userDrawn="1"/>
        </p:nvSpPr>
        <p:spPr>
          <a:xfrm>
            <a:off x="0" y="5647174"/>
            <a:ext cx="12192000" cy="1210826"/>
          </a:xfrm>
          <a:prstGeom prst="rect">
            <a:avLst/>
          </a:prstGeom>
          <a:solidFill>
            <a:srgbClr val="23619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B69A71FF-8B3C-A043-941C-36BE6B63B1FE}"/>
              </a:ext>
            </a:extLst>
          </p:cNvPr>
          <p:cNvPicPr>
            <a:picLocks noChangeAspect="1"/>
          </p:cNvPicPr>
          <p:nvPr userDrawn="1"/>
        </p:nvPicPr>
        <p:blipFill>
          <a:blip r:embed="rId2"/>
          <a:stretch>
            <a:fillRect/>
          </a:stretch>
        </p:blipFill>
        <p:spPr>
          <a:xfrm>
            <a:off x="10994851" y="5808235"/>
            <a:ext cx="731575" cy="736800"/>
          </a:xfrm>
          <a:prstGeom prst="rect">
            <a:avLst/>
          </a:prstGeom>
        </p:spPr>
      </p:pic>
      <p:pic>
        <p:nvPicPr>
          <p:cNvPr id="12" name="Picture 11">
            <a:extLst>
              <a:ext uri="{FF2B5EF4-FFF2-40B4-BE49-F238E27FC236}">
                <a16:creationId xmlns:a16="http://schemas.microsoft.com/office/drawing/2014/main" id="{986A59FE-B4FD-EB49-ACA0-DDAA6B094152}"/>
              </a:ext>
            </a:extLst>
          </p:cNvPr>
          <p:cNvPicPr>
            <a:picLocks noChangeAspect="1"/>
          </p:cNvPicPr>
          <p:nvPr userDrawn="1"/>
        </p:nvPicPr>
        <p:blipFill>
          <a:blip r:embed="rId3"/>
          <a:stretch>
            <a:fillRect/>
          </a:stretch>
        </p:blipFill>
        <p:spPr>
          <a:xfrm>
            <a:off x="475622" y="5967554"/>
            <a:ext cx="2297723" cy="577481"/>
          </a:xfrm>
          <a:prstGeom prst="rect">
            <a:avLst/>
          </a:prstGeom>
        </p:spPr>
      </p:pic>
      <p:sp>
        <p:nvSpPr>
          <p:cNvPr id="15" name="Text Placeholder 14">
            <a:extLst>
              <a:ext uri="{FF2B5EF4-FFF2-40B4-BE49-F238E27FC236}">
                <a16:creationId xmlns:a16="http://schemas.microsoft.com/office/drawing/2014/main" id="{997BADCD-98DC-904A-A2A8-2394B6CE9DDE}"/>
              </a:ext>
            </a:extLst>
          </p:cNvPr>
          <p:cNvSpPr>
            <a:spLocks noGrp="1"/>
          </p:cNvSpPr>
          <p:nvPr>
            <p:ph type="body" sz="quarter" idx="10" hasCustomPrompt="1"/>
          </p:nvPr>
        </p:nvSpPr>
        <p:spPr>
          <a:xfrm>
            <a:off x="392113" y="381505"/>
            <a:ext cx="3044825" cy="663575"/>
          </a:xfrm>
        </p:spPr>
        <p:txBody>
          <a:bodyPr/>
          <a:lstStyle>
            <a:lvl1pPr>
              <a:buNone/>
              <a:defRPr sz="4200" b="1">
                <a:solidFill>
                  <a:srgbClr val="236192"/>
                </a:solidFill>
                <a:latin typeface="Georgia" panose="02040502050405020303" pitchFamily="18" charset="0"/>
              </a:defRPr>
            </a:lvl1pPr>
          </a:lstStyle>
          <a:p>
            <a:pPr lvl="0"/>
            <a:r>
              <a:rPr lang="en-US" dirty="0"/>
              <a:t>Slide Title</a:t>
            </a:r>
          </a:p>
        </p:txBody>
      </p:sp>
      <p:sp>
        <p:nvSpPr>
          <p:cNvPr id="18" name="Text Placeholder 17">
            <a:extLst>
              <a:ext uri="{FF2B5EF4-FFF2-40B4-BE49-F238E27FC236}">
                <a16:creationId xmlns:a16="http://schemas.microsoft.com/office/drawing/2014/main" id="{DF6542C1-37DF-3D46-91F1-38860D8CFDDB}"/>
              </a:ext>
            </a:extLst>
          </p:cNvPr>
          <p:cNvSpPr>
            <a:spLocks noGrp="1"/>
          </p:cNvSpPr>
          <p:nvPr>
            <p:ph type="body" sz="quarter" idx="11" hasCustomPrompt="1"/>
          </p:nvPr>
        </p:nvSpPr>
        <p:spPr>
          <a:xfrm>
            <a:off x="367306" y="1045080"/>
            <a:ext cx="1818524" cy="422275"/>
          </a:xfrm>
        </p:spPr>
        <p:txBody>
          <a:bodyPr/>
          <a:lstStyle>
            <a:lvl1pPr>
              <a:buNone/>
              <a:defRPr sz="2000">
                <a:solidFill>
                  <a:srgbClr val="63666A"/>
                </a:solidFill>
                <a:latin typeface="Arial" panose="020B0604020202020204" pitchFamily="34" charset="0"/>
                <a:cs typeface="Arial" panose="020B0604020202020204" pitchFamily="34" charset="0"/>
              </a:defRPr>
            </a:lvl1pPr>
          </a:lstStyle>
          <a:p>
            <a:pPr lvl="0"/>
            <a:r>
              <a:rPr lang="en-US" dirty="0"/>
              <a:t>Slide Subtitle</a:t>
            </a:r>
          </a:p>
        </p:txBody>
      </p:sp>
      <p:sp>
        <p:nvSpPr>
          <p:cNvPr id="20" name="Text Placeholder 19">
            <a:extLst>
              <a:ext uri="{FF2B5EF4-FFF2-40B4-BE49-F238E27FC236}">
                <a16:creationId xmlns:a16="http://schemas.microsoft.com/office/drawing/2014/main" id="{01B49842-2894-A74F-BF83-43DF16B78764}"/>
              </a:ext>
            </a:extLst>
          </p:cNvPr>
          <p:cNvSpPr>
            <a:spLocks noGrp="1"/>
          </p:cNvSpPr>
          <p:nvPr>
            <p:ph type="body" sz="quarter" idx="12" hasCustomPrompt="1"/>
          </p:nvPr>
        </p:nvSpPr>
        <p:spPr>
          <a:xfrm>
            <a:off x="367306" y="1788170"/>
            <a:ext cx="11571287" cy="3616325"/>
          </a:xfrm>
        </p:spPr>
        <p:txBody>
          <a:bodyPr numCol="2" spcCol="360000"/>
          <a:lstStyle>
            <a:lvl1pPr marL="0" indent="0">
              <a:lnSpc>
                <a:spcPct val="100000"/>
              </a:lnSpc>
              <a:spcBef>
                <a:spcPts val="0"/>
              </a:spcBef>
              <a:buNone/>
              <a:defRPr lang="en-GB" sz="1600" b="0" smtClean="0">
                <a:solidFill>
                  <a:srgbClr val="236192"/>
                </a:solidFill>
                <a:effectLst/>
              </a:defRPr>
            </a:lvl1pPr>
          </a:lstStyle>
          <a:p>
            <a:r>
              <a:rPr lang="en-GB" b="1" dirty="0">
                <a:solidFill>
                  <a:srgbClr val="50525A"/>
                </a:solidFill>
                <a:effectLst/>
                <a:latin typeface="Arial" panose="020B0604020202020204" pitchFamily="34" charset="0"/>
              </a:rPr>
              <a:t>Gent </a:t>
            </a:r>
            <a:r>
              <a:rPr lang="en-GB" b="1" dirty="0" err="1">
                <a:solidFill>
                  <a:srgbClr val="50525A"/>
                </a:solidFill>
                <a:effectLst/>
                <a:latin typeface="Arial" panose="020B0604020202020204" pitchFamily="34" charset="0"/>
              </a:rPr>
              <a:t>eturio</a:t>
            </a:r>
            <a:r>
              <a:rPr lang="en-GB" b="1" dirty="0">
                <a:solidFill>
                  <a:srgbClr val="50525A"/>
                </a:solidFill>
                <a:effectLst/>
                <a:latin typeface="Arial" panose="020B0604020202020204" pitchFamily="34" charset="0"/>
              </a:rPr>
              <a:t> ilia sit </a:t>
            </a:r>
            <a:r>
              <a:rPr lang="en-GB" b="1" dirty="0" err="1">
                <a:solidFill>
                  <a:srgbClr val="50525A"/>
                </a:solidFill>
                <a:effectLst/>
                <a:latin typeface="Arial" panose="020B0604020202020204" pitchFamily="34" charset="0"/>
              </a:rPr>
              <a:t>hictasp</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erumqui</a:t>
            </a:r>
            <a:r>
              <a:rPr lang="en-GB" b="1" dirty="0">
                <a:solidFill>
                  <a:srgbClr val="50525A"/>
                </a:solidFill>
                <a:effectLst/>
                <a:latin typeface="Arial" panose="020B0604020202020204" pitchFamily="34" charset="0"/>
              </a:rPr>
              <a:t> re sit, </a:t>
            </a:r>
            <a:r>
              <a:rPr lang="en-GB" b="1" dirty="0" err="1">
                <a:solidFill>
                  <a:srgbClr val="50525A"/>
                </a:solidFill>
                <a:effectLst/>
                <a:latin typeface="Arial" panose="020B0604020202020204" pitchFamily="34" charset="0"/>
              </a:rPr>
              <a:t>consed</a:t>
            </a:r>
            <a:r>
              <a:rPr lang="en-GB" b="1" dirty="0">
                <a:solidFill>
                  <a:srgbClr val="50525A"/>
                </a:solidFill>
                <a:effectLst/>
                <a:latin typeface="Arial" panose="020B0604020202020204" pitchFamily="34" charset="0"/>
              </a:rPr>
              <a:t> qui </a:t>
            </a:r>
            <a:r>
              <a:rPr lang="en-GB" b="1" dirty="0" err="1">
                <a:solidFill>
                  <a:srgbClr val="50525A"/>
                </a:solidFill>
                <a:effectLst/>
                <a:latin typeface="Arial" panose="020B0604020202020204" pitchFamily="34" charset="0"/>
              </a:rPr>
              <a:t>ullecatectia</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comnis</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ventium</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expligent</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Ibeaqui</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apient</a:t>
            </a:r>
            <a:r>
              <a:rPr lang="en-GB" b="1" dirty="0">
                <a:solidFill>
                  <a:srgbClr val="50525A"/>
                </a:solidFill>
                <a:effectLst/>
                <a:latin typeface="Arial" panose="020B0604020202020204" pitchFamily="34" charset="0"/>
              </a:rPr>
              <a:t>, </a:t>
            </a:r>
            <a:r>
              <a:rPr lang="en-GB" b="1" dirty="0" err="1">
                <a:solidFill>
                  <a:srgbClr val="50525A"/>
                </a:solidFill>
                <a:effectLst/>
                <a:latin typeface="Arial" panose="020B0604020202020204" pitchFamily="34" charset="0"/>
              </a:rPr>
              <a:t>vitibus</a:t>
            </a:r>
            <a:r>
              <a:rPr lang="en-GB" b="1" dirty="0">
                <a:solidFill>
                  <a:srgbClr val="50525A"/>
                </a:solidFill>
                <a:effectLst/>
                <a:latin typeface="Arial" panose="020B0604020202020204" pitchFamily="34" charset="0"/>
              </a:rPr>
              <a:t>.</a:t>
            </a:r>
            <a:endParaRPr lang="en-GB" dirty="0">
              <a:solidFill>
                <a:srgbClr val="50525A"/>
              </a:solidFill>
              <a:effectLst/>
              <a:latin typeface="Arial" panose="020B0604020202020204" pitchFamily="34" charset="0"/>
            </a:endParaRPr>
          </a:p>
          <a:p>
            <a:r>
              <a:rPr lang="en-GB" dirty="0">
                <a:solidFill>
                  <a:srgbClr val="50525A"/>
                </a:solidFill>
                <a:effectLst/>
                <a:latin typeface="Arial" panose="020B0604020202020204" pitchFamily="34" charset="0"/>
              </a:rPr>
              <a:t/>
            </a:r>
            <a:br>
              <a:rPr lang="en-GB" dirty="0">
                <a:solidFill>
                  <a:srgbClr val="50525A"/>
                </a:solidFill>
                <a:effectLst/>
                <a:latin typeface="Arial" panose="020B0604020202020204" pitchFamily="34" charset="0"/>
              </a:rPr>
            </a:br>
            <a:r>
              <a:rPr lang="en-GB" b="1" dirty="0">
                <a:solidFill>
                  <a:srgbClr val="005189"/>
                </a:solidFill>
                <a:effectLst/>
                <a:latin typeface="Arial" panose="020B0604020202020204" pitchFamily="34" charset="0"/>
              </a:rPr>
              <a:t>Subheading </a:t>
            </a:r>
            <a:endParaRPr lang="en-GB" dirty="0">
              <a:solidFill>
                <a:srgbClr val="005189"/>
              </a:solidFill>
              <a:effectLst/>
              <a:latin typeface="Arial" panose="020B0604020202020204" pitchFamily="34" charset="0"/>
            </a:endParaRPr>
          </a:p>
          <a:p>
            <a:r>
              <a:rPr lang="en-GB" dirty="0" err="1">
                <a:solidFill>
                  <a:srgbClr val="50525A"/>
                </a:solidFill>
                <a:effectLst/>
                <a:latin typeface="Arial" panose="020B0604020202020204" pitchFamily="34" charset="0"/>
              </a:rPr>
              <a:t>Atur</a:t>
            </a:r>
            <a:r>
              <a:rPr lang="en-GB" dirty="0">
                <a:solidFill>
                  <a:srgbClr val="50525A"/>
                </a:solidFill>
                <a:effectLst/>
                <a:latin typeface="Arial" panose="020B0604020202020204" pitchFamily="34" charset="0"/>
              </a:rPr>
              <a:t>, as </a:t>
            </a:r>
            <a:r>
              <a:rPr lang="en-GB" dirty="0" err="1">
                <a:solidFill>
                  <a:srgbClr val="50525A"/>
                </a:solidFill>
                <a:effectLst/>
                <a:latin typeface="Arial" panose="020B0604020202020204" pitchFamily="34" charset="0"/>
              </a:rPr>
              <a:t>ellia</a:t>
            </a:r>
            <a:r>
              <a:rPr lang="en-GB" dirty="0">
                <a:solidFill>
                  <a:srgbClr val="50525A"/>
                </a:solidFill>
                <a:effectLst/>
                <a:latin typeface="Arial" panose="020B0604020202020204" pitchFamily="34" charset="0"/>
              </a:rPr>
              <a:t> cum </a:t>
            </a:r>
            <a:r>
              <a:rPr lang="en-GB" dirty="0" err="1">
                <a:solidFill>
                  <a:srgbClr val="50525A"/>
                </a:solidFill>
                <a:effectLst/>
                <a:latin typeface="Arial" panose="020B0604020202020204" pitchFamily="34" charset="0"/>
              </a:rPr>
              <a:t>inverer</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chitiureri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alitatiatur</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aliquam</a:t>
            </a:r>
            <a:r>
              <a:rPr lang="en-GB" dirty="0">
                <a:solidFill>
                  <a:srgbClr val="50525A"/>
                </a:solidFill>
                <a:effectLst/>
                <a:latin typeface="Arial" panose="020B0604020202020204" pitchFamily="34" charset="0"/>
              </a:rPr>
              <a:t> qui </a:t>
            </a:r>
            <a:r>
              <a:rPr lang="en-GB" dirty="0" err="1">
                <a:solidFill>
                  <a:srgbClr val="50525A"/>
                </a:solidFill>
                <a:effectLst/>
                <a:latin typeface="Arial" panose="020B0604020202020204" pitchFamily="34" charset="0"/>
              </a:rPr>
              <a:t>isciust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omnihillaces</a:t>
            </a:r>
            <a:r>
              <a:rPr lang="en-GB" dirty="0">
                <a:solidFill>
                  <a:srgbClr val="50525A"/>
                </a:solidFill>
                <a:effectLst/>
                <a:latin typeface="Arial" panose="020B0604020202020204" pitchFamily="34" charset="0"/>
              </a:rPr>
              <a:t> con pa </a:t>
            </a:r>
            <a:r>
              <a:rPr lang="en-GB" dirty="0" err="1">
                <a:solidFill>
                  <a:srgbClr val="50525A"/>
                </a:solidFill>
                <a:effectLst/>
                <a:latin typeface="Arial" panose="020B0604020202020204" pitchFamily="34" charset="0"/>
              </a:rPr>
              <a:t>poruptiis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vero</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eataest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tendebis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enimaiorerae</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nonse</a:t>
            </a:r>
            <a:r>
              <a:rPr lang="en-GB" dirty="0">
                <a:solidFill>
                  <a:srgbClr val="50525A"/>
                </a:solidFill>
                <a:effectLst/>
                <a:latin typeface="Arial" panose="020B0604020202020204" pitchFamily="34" charset="0"/>
              </a:rPr>
              <a:t> nis </a:t>
            </a:r>
            <a:r>
              <a:rPr lang="en-GB" dirty="0" err="1">
                <a:solidFill>
                  <a:srgbClr val="50525A"/>
                </a:solidFill>
                <a:effectLst/>
                <a:latin typeface="Arial" panose="020B0604020202020204" pitchFamily="34" charset="0"/>
              </a:rPr>
              <a:t>apid</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untem</a:t>
            </a:r>
            <a:r>
              <a:rPr lang="en-GB" dirty="0">
                <a:solidFill>
                  <a:srgbClr val="50525A"/>
                </a:solidFill>
                <a:effectLst/>
                <a:latin typeface="Arial" panose="020B0604020202020204" pitchFamily="34" charset="0"/>
              </a:rPr>
              <a:t> ne </a:t>
            </a:r>
            <a:r>
              <a:rPr lang="en-GB" dirty="0" err="1">
                <a:solidFill>
                  <a:srgbClr val="50525A"/>
                </a:solidFill>
                <a:effectLst/>
                <a:latin typeface="Arial" panose="020B0604020202020204" pitchFamily="34" charset="0"/>
              </a:rPr>
              <a:t>quam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aspel</a:t>
            </a:r>
            <a:r>
              <a:rPr lang="en-GB" dirty="0">
                <a:solidFill>
                  <a:srgbClr val="50525A"/>
                </a:solidFill>
                <a:effectLst/>
                <a:latin typeface="Arial" panose="020B0604020202020204" pitchFamily="34" charset="0"/>
              </a:rPr>
              <a:t> es </a:t>
            </a:r>
            <a:r>
              <a:rPr lang="en-GB" dirty="0" err="1">
                <a:solidFill>
                  <a:srgbClr val="50525A"/>
                </a:solidFill>
                <a:effectLst/>
                <a:latin typeface="Arial" panose="020B0604020202020204" pitchFamily="34" charset="0"/>
              </a:rPr>
              <a:t>nosam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earum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venduciati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dolum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occaboribus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Seditat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aut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utem</a:t>
            </a:r>
            <a:r>
              <a:rPr lang="en-GB" dirty="0">
                <a:solidFill>
                  <a:srgbClr val="50525A"/>
                </a:solidFill>
                <a:effectLst/>
                <a:latin typeface="Arial" panose="020B0604020202020204" pitchFamily="34" charset="0"/>
              </a:rPr>
              <a:t> et </a:t>
            </a:r>
            <a:r>
              <a:rPr lang="en-GB" dirty="0" err="1">
                <a:solidFill>
                  <a:srgbClr val="50525A"/>
                </a:solidFill>
                <a:effectLst/>
                <a:latin typeface="Arial" panose="020B0604020202020204" pitchFamily="34" charset="0"/>
              </a:rPr>
              <a:t>poreper</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umquodici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ipsaperum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harum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facipsam</a:t>
            </a:r>
            <a:r>
              <a:rPr lang="en-GB" dirty="0">
                <a:solidFill>
                  <a:srgbClr val="50525A"/>
                </a:solidFill>
                <a:effectLst/>
                <a:latin typeface="Arial" panose="020B0604020202020204" pitchFamily="34" charset="0"/>
              </a:rPr>
              <a:t> </a:t>
            </a:r>
            <a:br>
              <a:rPr lang="en-GB" dirty="0">
                <a:solidFill>
                  <a:srgbClr val="50525A"/>
                </a:solidFill>
                <a:effectLst/>
                <a:latin typeface="Arial" panose="020B0604020202020204" pitchFamily="34" charset="0"/>
              </a:rPr>
            </a:br>
            <a:r>
              <a:rPr lang="en-GB" dirty="0">
                <a:solidFill>
                  <a:srgbClr val="50525A"/>
                </a:solidFill>
                <a:effectLst/>
                <a:latin typeface="Arial" panose="020B0604020202020204" pitchFamily="34" charset="0"/>
              </a:rPr>
              <a:t>sus et </a:t>
            </a:r>
            <a:r>
              <a:rPr lang="en-GB" dirty="0" err="1">
                <a:solidFill>
                  <a:srgbClr val="50525A"/>
                </a:solidFill>
                <a:effectLst/>
                <a:latin typeface="Arial" panose="020B0604020202020204" pitchFamily="34" charset="0"/>
              </a:rPr>
              <a:t>labo</a:t>
            </a:r>
            <a:r>
              <a:rPr lang="en-GB" dirty="0">
                <a:solidFill>
                  <a:srgbClr val="50525A"/>
                </a:solidFill>
                <a:effectLst/>
                <a:latin typeface="Arial" panose="020B0604020202020204" pitchFamily="34" charset="0"/>
              </a:rPr>
              <a:t>. </a:t>
            </a:r>
          </a:p>
          <a:p>
            <a:r>
              <a:rPr lang="en-GB" dirty="0">
                <a:solidFill>
                  <a:srgbClr val="50525A"/>
                </a:solidFill>
                <a:effectLst/>
                <a:latin typeface="Arial" panose="020B0604020202020204" pitchFamily="34" charset="0"/>
              </a:rPr>
              <a:t/>
            </a:r>
            <a:br>
              <a:rPr lang="en-GB" dirty="0">
                <a:solidFill>
                  <a:srgbClr val="50525A"/>
                </a:solidFill>
                <a:effectLst/>
                <a:latin typeface="Arial" panose="020B0604020202020204" pitchFamily="34" charset="0"/>
              </a:rPr>
            </a:br>
            <a:endParaRPr lang="en-GB" dirty="0">
              <a:solidFill>
                <a:srgbClr val="50525A"/>
              </a:solidFill>
              <a:effectLst/>
              <a:latin typeface="Arial" panose="020B0604020202020204" pitchFamily="34" charset="0"/>
            </a:endParaRPr>
          </a:p>
          <a:p>
            <a:endParaRPr lang="en-GB" dirty="0">
              <a:solidFill>
                <a:srgbClr val="50525A"/>
              </a:solidFill>
              <a:effectLst/>
              <a:latin typeface="Arial" panose="020B0604020202020204" pitchFamily="34" charset="0"/>
            </a:endParaRPr>
          </a:p>
          <a:p>
            <a:r>
              <a:rPr lang="en-GB" dirty="0" err="1">
                <a:solidFill>
                  <a:srgbClr val="50525A"/>
                </a:solidFill>
                <a:effectLst/>
                <a:latin typeface="Arial" panose="020B0604020202020204" pitchFamily="34" charset="0"/>
              </a:rPr>
              <a:t>Escid</a:t>
            </a:r>
            <a:r>
              <a:rPr lang="en-GB" dirty="0">
                <a:solidFill>
                  <a:srgbClr val="50525A"/>
                </a:solidFill>
                <a:effectLst/>
                <a:latin typeface="Arial" panose="020B0604020202020204" pitchFamily="34" charset="0"/>
              </a:rPr>
              <a:t> que </a:t>
            </a:r>
            <a:r>
              <a:rPr lang="en-GB" dirty="0" err="1">
                <a:solidFill>
                  <a:srgbClr val="50525A"/>
                </a:solidFill>
                <a:effectLst/>
                <a:latin typeface="Arial" panose="020B0604020202020204" pitchFamily="34" charset="0"/>
              </a:rPr>
              <a:t>doluptatur</a:t>
            </a:r>
            <a:r>
              <a:rPr lang="en-GB" dirty="0">
                <a:solidFill>
                  <a:srgbClr val="50525A"/>
                </a:solidFill>
                <a:effectLst/>
                <a:latin typeface="Arial" panose="020B0604020202020204" pitchFamily="34" charset="0"/>
              </a:rPr>
              <a:t>? Quist, </a:t>
            </a:r>
            <a:r>
              <a:rPr lang="en-GB" dirty="0" err="1">
                <a:solidFill>
                  <a:srgbClr val="50525A"/>
                </a:solidFill>
                <a:effectLst/>
                <a:latin typeface="Arial" panose="020B0604020202020204" pitchFamily="34" charset="0"/>
              </a:rPr>
              <a:t>odit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vidempo</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ritio</a:t>
            </a:r>
            <a:r>
              <a:rPr lang="en-GB" dirty="0">
                <a:solidFill>
                  <a:srgbClr val="50525A"/>
                </a:solidFill>
                <a:effectLst/>
                <a:latin typeface="Arial" panose="020B0604020202020204" pitchFamily="34" charset="0"/>
              </a:rPr>
              <a:t>. Rum </a:t>
            </a:r>
            <a:r>
              <a:rPr lang="en-GB" dirty="0" err="1">
                <a:solidFill>
                  <a:srgbClr val="50525A"/>
                </a:solidFill>
                <a:effectLst/>
                <a:latin typeface="Arial" panose="020B0604020202020204" pitchFamily="34" charset="0"/>
              </a:rPr>
              <a:t>nullabores</a:t>
            </a:r>
            <a:r>
              <a:rPr lang="en-GB" dirty="0">
                <a:solidFill>
                  <a:srgbClr val="50525A"/>
                </a:solidFill>
                <a:effectLst/>
                <a:latin typeface="Arial" panose="020B0604020202020204" pitchFamily="34" charset="0"/>
              </a:rPr>
              <a:t> rem. </a:t>
            </a:r>
            <a:r>
              <a:rPr lang="en-GB" dirty="0" err="1">
                <a:solidFill>
                  <a:srgbClr val="50525A"/>
                </a:solidFill>
                <a:effectLst/>
                <a:latin typeface="Arial" panose="020B0604020202020204" pitchFamily="34" charset="0"/>
              </a:rPr>
              <a:t>Itatiandis</a:t>
            </a:r>
            <a:r>
              <a:rPr lang="en-GB" dirty="0">
                <a:solidFill>
                  <a:srgbClr val="50525A"/>
                </a:solidFill>
                <a:effectLst/>
                <a:latin typeface="Arial" panose="020B0604020202020204" pitchFamily="34" charset="0"/>
              </a:rPr>
              <a:t> as </a:t>
            </a:r>
            <a:r>
              <a:rPr lang="en-GB" dirty="0" err="1">
                <a:solidFill>
                  <a:srgbClr val="50525A"/>
                </a:solidFill>
                <a:effectLst/>
                <a:latin typeface="Arial" panose="020B0604020202020204" pitchFamily="34" charset="0"/>
              </a:rPr>
              <a:t>solesequas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modi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andentet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atiossit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apit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oditam</a:t>
            </a:r>
            <a:r>
              <a:rPr lang="en-GB" dirty="0">
                <a:solidFill>
                  <a:srgbClr val="50525A"/>
                </a:solidFill>
                <a:effectLst/>
                <a:latin typeface="Arial" panose="020B0604020202020204" pitchFamily="34" charset="0"/>
              </a:rPr>
              <a:t>, to to </a:t>
            </a:r>
            <a:r>
              <a:rPr lang="en-GB" dirty="0" err="1">
                <a:solidFill>
                  <a:srgbClr val="50525A"/>
                </a:solidFill>
                <a:effectLst/>
                <a:latin typeface="Arial" panose="020B0604020202020204" pitchFamily="34" charset="0"/>
              </a:rPr>
              <a:t>totatur</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unda</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consequatio</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conse</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vel</a:t>
            </a:r>
            <a:r>
              <a:rPr lang="en-GB" dirty="0">
                <a:solidFill>
                  <a:srgbClr val="50525A"/>
                </a:solidFill>
                <a:effectLst/>
                <a:latin typeface="Arial" panose="020B0604020202020204" pitchFamily="34" charset="0"/>
              </a:rPr>
              <a:t> int </a:t>
            </a:r>
            <a:r>
              <a:rPr lang="en-GB" dirty="0" err="1">
                <a:solidFill>
                  <a:srgbClr val="50525A"/>
                </a:solidFill>
                <a:effectLst/>
                <a:latin typeface="Arial" panose="020B0604020202020204" pitchFamily="34" charset="0"/>
              </a:rPr>
              <a:t>aut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laborestem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solupta</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tissit</a:t>
            </a:r>
            <a:r>
              <a:rPr lang="en-GB" dirty="0">
                <a:solidFill>
                  <a:srgbClr val="50525A"/>
                </a:solidFill>
                <a:effectLst/>
                <a:latin typeface="Arial" panose="020B0604020202020204" pitchFamily="34" charset="0"/>
              </a:rPr>
              <a:t> a </a:t>
            </a:r>
            <a:r>
              <a:rPr lang="en-GB" dirty="0" err="1">
                <a:solidFill>
                  <a:srgbClr val="50525A"/>
                </a:solidFill>
                <a:effectLst/>
                <a:latin typeface="Arial" panose="020B0604020202020204" pitchFamily="34" charset="0"/>
              </a:rPr>
              <a:t>nisit</a:t>
            </a:r>
            <a:r>
              <a:rPr lang="en-GB" dirty="0">
                <a:solidFill>
                  <a:srgbClr val="50525A"/>
                </a:solidFill>
                <a:effectLst/>
                <a:latin typeface="Arial" panose="020B0604020202020204" pitchFamily="34" charset="0"/>
              </a:rPr>
              <a:t> pro </a:t>
            </a:r>
            <a:r>
              <a:rPr lang="en-GB" dirty="0" err="1">
                <a:solidFill>
                  <a:srgbClr val="50525A"/>
                </a:solidFill>
                <a:effectLst/>
                <a:latin typeface="Arial" panose="020B0604020202020204" pitchFamily="34" charset="0"/>
              </a:rPr>
              <a:t>quatio</a:t>
            </a:r>
            <a:r>
              <a:rPr lang="en-GB" dirty="0">
                <a:solidFill>
                  <a:srgbClr val="50525A"/>
                </a:solidFill>
                <a:effectLst/>
                <a:latin typeface="Arial" panose="020B0604020202020204" pitchFamily="34" charset="0"/>
              </a:rPr>
              <a:t> dolore </a:t>
            </a:r>
            <a:r>
              <a:rPr lang="en-GB" dirty="0" err="1">
                <a:solidFill>
                  <a:srgbClr val="50525A"/>
                </a:solidFill>
                <a:effectLst/>
                <a:latin typeface="Arial" panose="020B0604020202020204" pitchFamily="34" charset="0"/>
              </a:rPr>
              <a:t>pori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omnimil</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luptat</a:t>
            </a:r>
            <a:r>
              <a:rPr lang="en-GB" dirty="0">
                <a:solidFill>
                  <a:srgbClr val="50525A"/>
                </a:solidFill>
                <a:effectLst/>
                <a:latin typeface="Arial" panose="020B0604020202020204" pitchFamily="34" charset="0"/>
              </a:rPr>
              <a:t>.</a:t>
            </a:r>
          </a:p>
          <a:p>
            <a:r>
              <a:rPr lang="en-GB" dirty="0">
                <a:solidFill>
                  <a:srgbClr val="50525A"/>
                </a:solidFill>
                <a:effectLst/>
                <a:latin typeface="Arial" panose="020B0604020202020204" pitchFamily="34" charset="0"/>
              </a:rPr>
              <a:t/>
            </a:r>
            <a:br>
              <a:rPr lang="en-GB" dirty="0">
                <a:solidFill>
                  <a:srgbClr val="50525A"/>
                </a:solidFill>
                <a:effectLst/>
                <a:latin typeface="Arial" panose="020B0604020202020204" pitchFamily="34" charset="0"/>
              </a:rPr>
            </a:br>
            <a:r>
              <a:rPr lang="en-GB" b="1" dirty="0">
                <a:solidFill>
                  <a:srgbClr val="005189"/>
                </a:solidFill>
                <a:effectLst/>
                <a:latin typeface="Arial" panose="020B0604020202020204" pitchFamily="34" charset="0"/>
              </a:rPr>
              <a:t>Subheading</a:t>
            </a:r>
          </a:p>
          <a:p>
            <a:r>
              <a:rPr lang="en-GB" dirty="0" err="1">
                <a:solidFill>
                  <a:srgbClr val="50525A"/>
                </a:solidFill>
                <a:effectLst/>
                <a:latin typeface="Arial" panose="020B0604020202020204" pitchFamily="34" charset="0"/>
              </a:rPr>
              <a:t>Ratur</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rero</a:t>
            </a:r>
            <a:r>
              <a:rPr lang="en-GB" dirty="0">
                <a:solidFill>
                  <a:srgbClr val="50525A"/>
                </a:solidFill>
                <a:effectLst/>
                <a:latin typeface="Arial" panose="020B0604020202020204" pitchFamily="34" charset="0"/>
              </a:rPr>
              <a:t> cone des </a:t>
            </a:r>
            <a:r>
              <a:rPr lang="en-GB" dirty="0" err="1">
                <a:solidFill>
                  <a:srgbClr val="50525A"/>
                </a:solidFill>
                <a:effectLst/>
                <a:latin typeface="Arial" panose="020B0604020202020204" pitchFamily="34" charset="0"/>
              </a:rPr>
              <a:t>eumque</a:t>
            </a:r>
            <a:r>
              <a:rPr lang="en-GB" dirty="0">
                <a:solidFill>
                  <a:srgbClr val="50525A"/>
                </a:solidFill>
                <a:effectLst/>
                <a:latin typeface="Arial" panose="020B0604020202020204" pitchFamily="34" charset="0"/>
              </a:rPr>
              <a:t>.</a:t>
            </a:r>
          </a:p>
          <a:p>
            <a:r>
              <a:rPr lang="en-GB" dirty="0" err="1">
                <a:solidFill>
                  <a:srgbClr val="50525A"/>
                </a:solidFill>
                <a:effectLst/>
                <a:latin typeface="Arial" panose="020B0604020202020204" pitchFamily="34" charset="0"/>
              </a:rPr>
              <a:t>Ceat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voluptaturem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delibus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quam</a:t>
            </a:r>
            <a:r>
              <a:rPr lang="en-GB" dirty="0">
                <a:solidFill>
                  <a:srgbClr val="50525A"/>
                </a:solidFill>
                <a:effectLst/>
                <a:latin typeface="Arial" panose="020B0604020202020204" pitchFamily="34" charset="0"/>
              </a:rPr>
              <a:t>. </a:t>
            </a:r>
          </a:p>
          <a:p>
            <a:r>
              <a:rPr lang="en-GB" dirty="0">
                <a:solidFill>
                  <a:srgbClr val="50525A"/>
                </a:solidFill>
                <a:effectLst/>
                <a:latin typeface="Arial" panose="020B0604020202020204" pitchFamily="34" charset="0"/>
              </a:rPr>
              <a:t>Ut </a:t>
            </a:r>
            <a:r>
              <a:rPr lang="en-GB" dirty="0" err="1">
                <a:solidFill>
                  <a:srgbClr val="50525A"/>
                </a:solidFill>
                <a:effectLst/>
                <a:latin typeface="Arial" panose="020B0604020202020204" pitchFamily="34" charset="0"/>
              </a:rPr>
              <a:t>magnihic</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te</a:t>
            </a:r>
            <a:r>
              <a:rPr lang="en-GB" dirty="0">
                <a:solidFill>
                  <a:srgbClr val="50525A"/>
                </a:solidFill>
                <a:effectLst/>
                <a:latin typeface="Arial" panose="020B0604020202020204" pitchFamily="34" charset="0"/>
              </a:rPr>
              <a:t> il </a:t>
            </a:r>
            <a:r>
              <a:rPr lang="en-GB" dirty="0" err="1">
                <a:solidFill>
                  <a:srgbClr val="50525A"/>
                </a:solidFill>
                <a:effectLst/>
                <a:latin typeface="Arial" panose="020B0604020202020204" pitchFamily="34" charset="0"/>
              </a:rPr>
              <a:t>eum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dolupta</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tiusapi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enduciis</a:t>
            </a:r>
            <a:r>
              <a:rPr lang="en-GB" dirty="0">
                <a:solidFill>
                  <a:srgbClr val="50525A"/>
                </a:solidFill>
                <a:effectLst/>
                <a:latin typeface="Arial" panose="020B0604020202020204" pitchFamily="34" charset="0"/>
              </a:rPr>
              <a:t> ma </a:t>
            </a:r>
            <a:r>
              <a:rPr lang="en-GB" dirty="0" err="1">
                <a:solidFill>
                  <a:srgbClr val="50525A"/>
                </a:solidFill>
                <a:effectLst/>
                <a:latin typeface="Arial" panose="020B0604020202020204" pitchFamily="34" charset="0"/>
              </a:rPr>
              <a:t>vite</a:t>
            </a:r>
            <a:r>
              <a:rPr lang="en-GB" dirty="0">
                <a:solidFill>
                  <a:srgbClr val="50525A"/>
                </a:solidFill>
                <a:effectLst/>
                <a:latin typeface="Arial" panose="020B0604020202020204" pitchFamily="34" charset="0"/>
              </a:rPr>
              <a:t>. </a:t>
            </a:r>
          </a:p>
          <a:p>
            <a:r>
              <a:rPr lang="en-GB" dirty="0" err="1">
                <a:solidFill>
                  <a:srgbClr val="50525A"/>
                </a:solidFill>
                <a:effectLst/>
                <a:latin typeface="Arial" panose="020B0604020202020204" pitchFamily="34" charset="0"/>
              </a:rPr>
              <a:t>Quidunt</a:t>
            </a:r>
            <a:r>
              <a:rPr lang="en-GB" dirty="0">
                <a:solidFill>
                  <a:srgbClr val="50525A"/>
                </a:solidFill>
                <a:effectLst/>
                <a:latin typeface="Arial" panose="020B0604020202020204" pitchFamily="34" charset="0"/>
              </a:rPr>
              <a:t> pa </a:t>
            </a:r>
            <a:r>
              <a:rPr lang="en-GB" dirty="0" err="1">
                <a:solidFill>
                  <a:srgbClr val="50525A"/>
                </a:solidFill>
                <a:effectLst/>
                <a:latin typeface="Arial" panose="020B0604020202020204" pitchFamily="34" charset="0"/>
              </a:rPr>
              <a:t>ipitiis</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nuscili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cillitat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eribusamus</a:t>
            </a:r>
            <a:r>
              <a:rPr lang="en-GB" dirty="0">
                <a:solidFill>
                  <a:srgbClr val="50525A"/>
                </a:solidFill>
                <a:effectLst/>
                <a:latin typeface="Arial" panose="020B0604020202020204" pitchFamily="34" charset="0"/>
              </a:rPr>
              <a:t> ad </a:t>
            </a:r>
            <a:r>
              <a:rPr lang="en-GB" dirty="0" err="1">
                <a:solidFill>
                  <a:srgbClr val="50525A"/>
                </a:solidFill>
                <a:effectLst/>
                <a:latin typeface="Arial" panose="020B0604020202020204" pitchFamily="34" charset="0"/>
              </a:rPr>
              <a:t>ut</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maio</a:t>
            </a:r>
            <a:r>
              <a:rPr lang="en-GB" dirty="0">
                <a:solidFill>
                  <a:srgbClr val="50525A"/>
                </a:solidFill>
                <a:effectLst/>
                <a:latin typeface="Arial" panose="020B0604020202020204" pitchFamily="34" charset="0"/>
              </a:rPr>
              <a:t> </a:t>
            </a:r>
            <a:br>
              <a:rPr lang="en-GB" dirty="0">
                <a:solidFill>
                  <a:srgbClr val="50525A"/>
                </a:solidFill>
                <a:effectLst/>
                <a:latin typeface="Arial" panose="020B0604020202020204" pitchFamily="34" charset="0"/>
              </a:rPr>
            </a:br>
            <a:r>
              <a:rPr lang="en-GB" dirty="0">
                <a:solidFill>
                  <a:srgbClr val="50525A"/>
                </a:solidFill>
                <a:effectLst/>
                <a:latin typeface="Arial" panose="020B0604020202020204" pitchFamily="34" charset="0"/>
              </a:rPr>
              <a:t>il </a:t>
            </a:r>
            <a:r>
              <a:rPr lang="en-GB" dirty="0" err="1">
                <a:solidFill>
                  <a:srgbClr val="50525A"/>
                </a:solidFill>
                <a:effectLst/>
                <a:latin typeface="Arial" panose="020B0604020202020204" pitchFamily="34" charset="0"/>
              </a:rPr>
              <a:t>ipsaped</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magnimi</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tem</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ipsanto</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maion</a:t>
            </a:r>
            <a:r>
              <a:rPr lang="en-GB" dirty="0">
                <a:solidFill>
                  <a:srgbClr val="50525A"/>
                </a:solidFill>
                <a:effectLst/>
                <a:latin typeface="Arial" panose="020B0604020202020204" pitchFamily="34" charset="0"/>
              </a:rPr>
              <a:t> </a:t>
            </a:r>
            <a:r>
              <a:rPr lang="en-GB" dirty="0" err="1">
                <a:solidFill>
                  <a:srgbClr val="50525A"/>
                </a:solidFill>
                <a:effectLst/>
                <a:latin typeface="Arial" panose="020B0604020202020204" pitchFamily="34" charset="0"/>
              </a:rPr>
              <a:t>nulparum</a:t>
            </a:r>
            <a:r>
              <a:rPr lang="en-GB" dirty="0">
                <a:solidFill>
                  <a:srgbClr val="50525A"/>
                </a:solidFill>
                <a:effectLst/>
                <a:latin typeface="Arial" panose="020B0604020202020204" pitchFamily="34" charset="0"/>
              </a:rPr>
              <a:t>.</a:t>
            </a:r>
          </a:p>
        </p:txBody>
      </p:sp>
    </p:spTree>
    <p:extLst>
      <p:ext uri="{BB962C8B-B14F-4D97-AF65-F5344CB8AC3E}">
        <p14:creationId xmlns:p14="http://schemas.microsoft.com/office/powerpoint/2010/main" val="3201079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14A2FBC-2ABA-4E77-80D2-C882F4A272BE}"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182163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4A2FBC-2ABA-4E77-80D2-C882F4A272BE}" type="datetimeFigureOut">
              <a:rPr lang="en-GB" smtClean="0"/>
              <a:t>18/05/2021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A567BDE-CD55-4158-A9A3-07B3DCCE207C}" type="slidenum">
              <a:rPr lang="en-GB" smtClean="0"/>
              <a:t>‹#›</a:t>
            </a:fld>
            <a:endParaRPr lang="en-GB"/>
          </a:p>
        </p:txBody>
      </p:sp>
      <p:pic>
        <p:nvPicPr>
          <p:cNvPr id="7" name="Picture 6"/>
          <p:cNvPicPr>
            <a:picLocks noChangeAspect="1"/>
          </p:cNvPicPr>
          <p:nvPr userDrawn="1"/>
        </p:nvPicPr>
        <p:blipFill>
          <a:blip r:embed="rId2"/>
          <a:stretch>
            <a:fillRect/>
          </a:stretch>
        </p:blipFill>
        <p:spPr>
          <a:xfrm>
            <a:off x="10668000" y="136838"/>
            <a:ext cx="1460832" cy="6580442"/>
          </a:xfrm>
          <a:prstGeom prst="rect">
            <a:avLst/>
          </a:prstGeom>
        </p:spPr>
      </p:pic>
      <p:pic>
        <p:nvPicPr>
          <p:cNvPr id="8" name="Picture 7"/>
          <p:cNvPicPr>
            <a:picLocks noChangeAspect="1"/>
          </p:cNvPicPr>
          <p:nvPr userDrawn="1"/>
        </p:nvPicPr>
        <p:blipFill>
          <a:blip r:embed="rId3"/>
          <a:stretch>
            <a:fillRect/>
          </a:stretch>
        </p:blipFill>
        <p:spPr>
          <a:xfrm>
            <a:off x="324289" y="5671448"/>
            <a:ext cx="3120431" cy="1045832"/>
          </a:xfrm>
          <a:prstGeom prst="rect">
            <a:avLst/>
          </a:prstGeom>
        </p:spPr>
      </p:pic>
      <p:pic>
        <p:nvPicPr>
          <p:cNvPr id="9" name="Picture 8"/>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916903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14A2FBC-2ABA-4E77-80D2-C882F4A272BE}"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169440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14A2FBC-2ABA-4E77-80D2-C882F4A272BE}" type="datetimeFigureOut">
              <a:rPr lang="en-GB" smtClean="0"/>
              <a:t>18/05/2021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A567BDE-CD55-4158-A9A3-07B3DCCE207C}" type="slidenum">
              <a:rPr lang="en-GB" smtClean="0"/>
              <a:t>‹#›</a:t>
            </a:fld>
            <a:endParaRPr lang="en-GB"/>
          </a:p>
        </p:txBody>
      </p:sp>
      <p:pic>
        <p:nvPicPr>
          <p:cNvPr id="10" name="Picture 9"/>
          <p:cNvPicPr>
            <a:picLocks noChangeAspect="1"/>
          </p:cNvPicPr>
          <p:nvPr userDrawn="1"/>
        </p:nvPicPr>
        <p:blipFill>
          <a:blip r:embed="rId2"/>
          <a:stretch>
            <a:fillRect/>
          </a:stretch>
        </p:blipFill>
        <p:spPr>
          <a:xfrm>
            <a:off x="10668000" y="136838"/>
            <a:ext cx="1460832" cy="6580442"/>
          </a:xfrm>
          <a:prstGeom prst="rect">
            <a:avLst/>
          </a:prstGeom>
        </p:spPr>
      </p:pic>
      <p:pic>
        <p:nvPicPr>
          <p:cNvPr id="11" name="Picture 10"/>
          <p:cNvPicPr>
            <a:picLocks noChangeAspect="1"/>
          </p:cNvPicPr>
          <p:nvPr userDrawn="1"/>
        </p:nvPicPr>
        <p:blipFill>
          <a:blip r:embed="rId3"/>
          <a:stretch>
            <a:fillRect/>
          </a:stretch>
        </p:blipFill>
        <p:spPr>
          <a:xfrm>
            <a:off x="324289" y="5671448"/>
            <a:ext cx="3120431" cy="1045832"/>
          </a:xfrm>
          <a:prstGeom prst="rect">
            <a:avLst/>
          </a:prstGeom>
        </p:spPr>
      </p:pic>
      <p:pic>
        <p:nvPicPr>
          <p:cNvPr id="12" name="Picture 11"/>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369514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14A2FBC-2ABA-4E77-80D2-C882F4A272BE}" type="datetimeFigureOut">
              <a:rPr lang="en-GB" smtClean="0"/>
              <a:t>18/05/2021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A567BDE-CD55-4158-A9A3-07B3DCCE207C}" type="slidenum">
              <a:rPr lang="en-GB" smtClean="0"/>
              <a:t>‹#›</a:t>
            </a:fld>
            <a:endParaRPr lang="en-GB"/>
          </a:p>
        </p:txBody>
      </p:sp>
      <p:pic>
        <p:nvPicPr>
          <p:cNvPr id="6" name="Picture 5"/>
          <p:cNvPicPr>
            <a:picLocks noChangeAspect="1"/>
          </p:cNvPicPr>
          <p:nvPr userDrawn="1"/>
        </p:nvPicPr>
        <p:blipFill>
          <a:blip r:embed="rId2"/>
          <a:stretch>
            <a:fillRect/>
          </a:stretch>
        </p:blipFill>
        <p:spPr>
          <a:xfrm>
            <a:off x="10668000" y="136838"/>
            <a:ext cx="1460832" cy="6580442"/>
          </a:xfrm>
          <a:prstGeom prst="rect">
            <a:avLst/>
          </a:prstGeom>
        </p:spPr>
      </p:pic>
      <p:pic>
        <p:nvPicPr>
          <p:cNvPr id="7" name="Picture 6"/>
          <p:cNvPicPr>
            <a:picLocks noChangeAspect="1"/>
          </p:cNvPicPr>
          <p:nvPr userDrawn="1"/>
        </p:nvPicPr>
        <p:blipFill>
          <a:blip r:embed="rId3"/>
          <a:stretch>
            <a:fillRect/>
          </a:stretch>
        </p:blipFill>
        <p:spPr>
          <a:xfrm>
            <a:off x="324289" y="5671448"/>
            <a:ext cx="3120431" cy="1045832"/>
          </a:xfrm>
          <a:prstGeom prst="rect">
            <a:avLst/>
          </a:prstGeom>
        </p:spPr>
      </p:pic>
      <p:pic>
        <p:nvPicPr>
          <p:cNvPr id="8" name="Picture 7"/>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538892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4A2FBC-2ABA-4E77-80D2-C882F4A272BE}" type="datetimeFigureOut">
              <a:rPr lang="en-GB" smtClean="0"/>
              <a:t>18/05/2021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A567BDE-CD55-4158-A9A3-07B3DCCE207C}" type="slidenum">
              <a:rPr lang="en-GB" smtClean="0"/>
              <a:t>‹#›</a:t>
            </a:fld>
            <a:endParaRPr lang="en-GB"/>
          </a:p>
        </p:txBody>
      </p:sp>
      <p:pic>
        <p:nvPicPr>
          <p:cNvPr id="5" name="Picture 4"/>
          <p:cNvPicPr>
            <a:picLocks noChangeAspect="1"/>
          </p:cNvPicPr>
          <p:nvPr userDrawn="1"/>
        </p:nvPicPr>
        <p:blipFill>
          <a:blip r:embed="rId2"/>
          <a:stretch>
            <a:fillRect/>
          </a:stretch>
        </p:blipFill>
        <p:spPr>
          <a:xfrm>
            <a:off x="10668000" y="136838"/>
            <a:ext cx="1460832" cy="6580442"/>
          </a:xfrm>
          <a:prstGeom prst="rect">
            <a:avLst/>
          </a:prstGeom>
        </p:spPr>
      </p:pic>
      <p:pic>
        <p:nvPicPr>
          <p:cNvPr id="6" name="Picture 5"/>
          <p:cNvPicPr>
            <a:picLocks noChangeAspect="1"/>
          </p:cNvPicPr>
          <p:nvPr userDrawn="1"/>
        </p:nvPicPr>
        <p:blipFill>
          <a:blip r:embed="rId3"/>
          <a:stretch>
            <a:fillRect/>
          </a:stretch>
        </p:blipFill>
        <p:spPr>
          <a:xfrm>
            <a:off x="324289" y="5671448"/>
            <a:ext cx="3120431" cy="1045832"/>
          </a:xfrm>
          <a:prstGeom prst="rect">
            <a:avLst/>
          </a:prstGeom>
        </p:spPr>
      </p:pic>
      <p:pic>
        <p:nvPicPr>
          <p:cNvPr id="7" name="Picture 6"/>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3735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A2FBC-2ABA-4E77-80D2-C882F4A272BE}"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270922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4A2FBC-2ABA-4E77-80D2-C882F4A272BE}" type="datetimeFigureOut">
              <a:rPr lang="en-GB" smtClean="0"/>
              <a:t>18/05/2021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A567BDE-CD55-4158-A9A3-07B3DCCE207C}" type="slidenum">
              <a:rPr lang="en-GB" smtClean="0"/>
              <a:t>‹#›</a:t>
            </a:fld>
            <a:endParaRPr lang="en-GB"/>
          </a:p>
        </p:txBody>
      </p:sp>
      <p:pic>
        <p:nvPicPr>
          <p:cNvPr id="8" name="Picture 7"/>
          <p:cNvPicPr>
            <a:picLocks noChangeAspect="1"/>
          </p:cNvPicPr>
          <p:nvPr userDrawn="1"/>
        </p:nvPicPr>
        <p:blipFill>
          <a:blip r:embed="rId2"/>
          <a:stretch>
            <a:fillRect/>
          </a:stretch>
        </p:blipFill>
        <p:spPr>
          <a:xfrm>
            <a:off x="10668000" y="136838"/>
            <a:ext cx="1460832" cy="6580442"/>
          </a:xfrm>
          <a:prstGeom prst="rect">
            <a:avLst/>
          </a:prstGeom>
        </p:spPr>
      </p:pic>
      <p:pic>
        <p:nvPicPr>
          <p:cNvPr id="9" name="Picture 8"/>
          <p:cNvPicPr>
            <a:picLocks noChangeAspect="1"/>
          </p:cNvPicPr>
          <p:nvPr userDrawn="1"/>
        </p:nvPicPr>
        <p:blipFill>
          <a:blip r:embed="rId3"/>
          <a:stretch>
            <a:fillRect/>
          </a:stretch>
        </p:blipFill>
        <p:spPr>
          <a:xfrm>
            <a:off x="324289" y="5671448"/>
            <a:ext cx="3120431" cy="1045832"/>
          </a:xfrm>
          <a:prstGeom prst="rect">
            <a:avLst/>
          </a:prstGeom>
        </p:spPr>
      </p:pic>
      <p:pic>
        <p:nvPicPr>
          <p:cNvPr id="10" name="Picture 9"/>
          <p:cNvPicPr>
            <a:picLocks noChangeAspect="1"/>
          </p:cNvPicPr>
          <p:nvPr userDrawn="1"/>
        </p:nvPicPr>
        <p:blipFill>
          <a:blip r:embed="rId4"/>
          <a:stretch>
            <a:fillRect/>
          </a:stretch>
        </p:blipFill>
        <p:spPr>
          <a:xfrm>
            <a:off x="5324462" y="6230571"/>
            <a:ext cx="3600476" cy="414341"/>
          </a:xfrm>
          <a:prstGeom prst="rect">
            <a:avLst/>
          </a:prstGeom>
        </p:spPr>
      </p:pic>
    </p:spTree>
    <p:extLst>
      <p:ext uri="{BB962C8B-B14F-4D97-AF65-F5344CB8AC3E}">
        <p14:creationId xmlns:p14="http://schemas.microsoft.com/office/powerpoint/2010/main" val="407358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4A2FBC-2ABA-4E77-80D2-C882F4A272BE}" type="datetimeFigureOut">
              <a:rPr lang="en-GB" smtClean="0"/>
              <a:t>18/05/2021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567BDE-CD55-4158-A9A3-07B3DCCE207C}" type="slidenum">
              <a:rPr lang="en-GB" smtClean="0"/>
              <a:t>‹#›</a:t>
            </a:fld>
            <a:endParaRPr lang="en-GB"/>
          </a:p>
        </p:txBody>
      </p:sp>
    </p:spTree>
    <p:extLst>
      <p:ext uri="{BB962C8B-B14F-4D97-AF65-F5344CB8AC3E}">
        <p14:creationId xmlns:p14="http://schemas.microsoft.com/office/powerpoint/2010/main" val="368462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hyperlink" Target="mailto:hodgkinsonp@boltonimpacttrust.org.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70" y="1021617"/>
            <a:ext cx="10515600" cy="1325563"/>
          </a:xfrm>
        </p:spPr>
        <p:txBody>
          <a:bodyPr>
            <a:normAutofit fontScale="90000"/>
          </a:bodyPr>
          <a:lstStyle/>
          <a:p>
            <a:pPr algn="ctr"/>
            <a:r>
              <a:rPr lang="en-GB" sz="3600" b="1" dirty="0" smtClean="0"/>
              <a:t/>
            </a:r>
            <a:br>
              <a:rPr lang="en-GB" sz="3600" b="1" dirty="0" smtClean="0"/>
            </a:br>
            <a:r>
              <a:rPr lang="en-GB" sz="3600" b="1" dirty="0" smtClean="0"/>
              <a:t>Adapting Mainstream Provision to meet a changing profile of needs</a:t>
            </a:r>
            <a:r>
              <a:rPr lang="en-GB" b="1" dirty="0"/>
              <a:t/>
            </a:r>
            <a:br>
              <a:rPr lang="en-GB" b="1" dirty="0"/>
            </a:br>
            <a:r>
              <a:rPr lang="en-GB" b="1" dirty="0"/>
              <a:t>    </a:t>
            </a:r>
          </a:p>
        </p:txBody>
      </p:sp>
      <p:sp>
        <p:nvSpPr>
          <p:cNvPr id="3" name="Content Placeholder 2"/>
          <p:cNvSpPr>
            <a:spLocks noGrp="1"/>
          </p:cNvSpPr>
          <p:nvPr>
            <p:ph idx="1"/>
          </p:nvPr>
        </p:nvSpPr>
        <p:spPr>
          <a:xfrm>
            <a:off x="838200" y="1731034"/>
            <a:ext cx="10515600" cy="4445929"/>
          </a:xfrm>
        </p:spPr>
        <p:txBody>
          <a:bodyPr/>
          <a:lstStyle/>
          <a:p>
            <a:pPr marL="0" indent="0" algn="ctr">
              <a:buNone/>
            </a:pPr>
            <a:endParaRPr lang="en-GB" dirty="0"/>
          </a:p>
          <a:p>
            <a:pPr marL="0" indent="0" algn="ctr">
              <a:buNone/>
            </a:pPr>
            <a:endParaRPr lang="en-GB" dirty="0"/>
          </a:p>
          <a:p>
            <a:pPr marL="0" indent="0" algn="ctr">
              <a:buNone/>
            </a:pPr>
            <a:r>
              <a:rPr lang="en-GB" dirty="0" smtClean="0"/>
              <a:t>15</a:t>
            </a:r>
            <a:r>
              <a:rPr lang="en-GB" baseline="30000" dirty="0" smtClean="0"/>
              <a:t>th</a:t>
            </a:r>
            <a:r>
              <a:rPr lang="en-GB" dirty="0" smtClean="0"/>
              <a:t> June </a:t>
            </a:r>
            <a:r>
              <a:rPr lang="en-GB" dirty="0" smtClean="0"/>
              <a:t>2021 </a:t>
            </a:r>
            <a:endParaRPr lang="en-GB" dirty="0"/>
          </a:p>
          <a:p>
            <a:pPr marL="0" indent="0" algn="ctr">
              <a:buNone/>
            </a:pPr>
            <a:endParaRPr lang="en-GB" dirty="0"/>
          </a:p>
          <a:p>
            <a:pPr marL="0" indent="0" algn="ctr">
              <a:buNone/>
            </a:pPr>
            <a:r>
              <a:rPr lang="en-GB" dirty="0"/>
              <a:t>Paul Hodgkinson </a:t>
            </a:r>
          </a:p>
          <a:p>
            <a:pPr marL="0" indent="0" algn="ctr">
              <a:buNone/>
            </a:pPr>
            <a:r>
              <a:rPr lang="en-GB" dirty="0"/>
              <a:t>Executive Principal  </a:t>
            </a:r>
          </a:p>
          <a:p>
            <a:pPr marL="0" indent="0" algn="ctr">
              <a:buNone/>
            </a:pPr>
            <a:r>
              <a:rPr lang="en-GB" dirty="0"/>
              <a:t>	</a:t>
            </a:r>
          </a:p>
        </p:txBody>
      </p:sp>
    </p:spTree>
    <p:extLst>
      <p:ext uri="{BB962C8B-B14F-4D97-AF65-F5344CB8AC3E}">
        <p14:creationId xmlns:p14="http://schemas.microsoft.com/office/powerpoint/2010/main" val="1997838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9E085380-46C7-4D98-85DB-D9D5B02FB981}"/>
              </a:ext>
            </a:extLst>
          </p:cNvPr>
          <p:cNvGraphicFramePr>
            <a:graphicFrameLocks noChangeAspect="1"/>
          </p:cNvGraphicFramePr>
          <p:nvPr>
            <p:extLst>
              <p:ext uri="{D42A27DB-BD31-4B8C-83A1-F6EECF244321}">
                <p14:modId xmlns:p14="http://schemas.microsoft.com/office/powerpoint/2010/main" val="2782051804"/>
              </p:ext>
            </p:extLst>
          </p:nvPr>
        </p:nvGraphicFramePr>
        <p:xfrm>
          <a:off x="92075" y="184029"/>
          <a:ext cx="11007246" cy="5510333"/>
        </p:xfrm>
        <a:graphic>
          <a:graphicData uri="http://schemas.openxmlformats.org/presentationml/2006/ole">
            <mc:AlternateContent xmlns:mc="http://schemas.openxmlformats.org/markup-compatibility/2006">
              <mc:Choice xmlns:v="urn:schemas-microsoft-com:vml" Requires="v">
                <p:oleObj spid="_x0000_s1107" name="Document" r:id="rId3" imgW="8877336" imgH="5602367" progId="Word.Document.12">
                  <p:embed/>
                </p:oleObj>
              </mc:Choice>
              <mc:Fallback>
                <p:oleObj name="Document" r:id="rId3" imgW="8877336" imgH="5602367" progId="Word.Document.12">
                  <p:embed/>
                  <p:pic>
                    <p:nvPicPr>
                      <p:cNvPr id="0" name=""/>
                      <p:cNvPicPr/>
                      <p:nvPr/>
                    </p:nvPicPr>
                    <p:blipFill>
                      <a:blip r:embed="rId4"/>
                      <a:stretch>
                        <a:fillRect/>
                      </a:stretch>
                    </p:blipFill>
                    <p:spPr>
                      <a:xfrm>
                        <a:off x="92075" y="184029"/>
                        <a:ext cx="11007246" cy="5510333"/>
                      </a:xfrm>
                      <a:prstGeom prst="rect">
                        <a:avLst/>
                      </a:prstGeom>
                    </p:spPr>
                  </p:pic>
                </p:oleObj>
              </mc:Fallback>
            </mc:AlternateContent>
          </a:graphicData>
        </a:graphic>
      </p:graphicFrame>
    </p:spTree>
    <p:extLst>
      <p:ext uri="{BB962C8B-B14F-4D97-AF65-F5344CB8AC3E}">
        <p14:creationId xmlns:p14="http://schemas.microsoft.com/office/powerpoint/2010/main" val="35434042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100" b="1" dirty="0"/>
              <a:t>Phase 1 outcomes used in Bolton Impact Trust Academies</a:t>
            </a:r>
            <a:r>
              <a:rPr lang="en-GB" dirty="0"/>
              <a:t/>
            </a:r>
            <a:br>
              <a:rPr lang="en-GB" dirty="0"/>
            </a:br>
            <a:r>
              <a:rPr lang="en-GB" sz="2000" dirty="0"/>
              <a:t>(The hidden curriculum) </a:t>
            </a:r>
          </a:p>
        </p:txBody>
      </p:sp>
      <p:sp>
        <p:nvSpPr>
          <p:cNvPr id="3" name="Content Placeholder 2"/>
          <p:cNvSpPr>
            <a:spLocks noGrp="1"/>
          </p:cNvSpPr>
          <p:nvPr>
            <p:ph idx="1"/>
          </p:nvPr>
        </p:nvSpPr>
        <p:spPr/>
        <p:txBody>
          <a:bodyPr>
            <a:normAutofit fontScale="55000" lnSpcReduction="20000"/>
          </a:bodyPr>
          <a:lstStyle/>
          <a:p>
            <a:pPr marL="0" indent="0">
              <a:buNone/>
            </a:pPr>
            <a:r>
              <a:rPr lang="en-GB" b="1" dirty="0"/>
              <a:t>Background 	</a:t>
            </a:r>
            <a:endParaRPr lang="en-GB" dirty="0"/>
          </a:p>
          <a:p>
            <a:pPr marL="0" indent="0">
              <a:buNone/>
            </a:pPr>
            <a:r>
              <a:rPr lang="en-GB" dirty="0"/>
              <a:t>In October 2017, </a:t>
            </a:r>
            <a:r>
              <a:rPr lang="en-GB" dirty="0" smtClean="0"/>
              <a:t>the </a:t>
            </a:r>
            <a:r>
              <a:rPr lang="en-GB" b="1" i="1" dirty="0"/>
              <a:t>Making the Difference </a:t>
            </a:r>
            <a:r>
              <a:rPr lang="en-GB" dirty="0"/>
              <a:t>report into standards in Alternative </a:t>
            </a:r>
            <a:r>
              <a:rPr lang="en-GB" dirty="0" smtClean="0"/>
              <a:t>Provision was published. </a:t>
            </a:r>
            <a:r>
              <a:rPr lang="en-GB" dirty="0"/>
              <a:t>Included in the report was reference to a lack of understanding around what success actually looks like in AP settings</a:t>
            </a:r>
          </a:p>
          <a:p>
            <a:pPr marL="0" indent="0">
              <a:buNone/>
            </a:pPr>
            <a:r>
              <a:rPr lang="en-GB" dirty="0">
                <a:solidFill>
                  <a:srgbClr val="FF0000"/>
                </a:solidFill>
              </a:rPr>
              <a:t>….</a:t>
            </a:r>
            <a:r>
              <a:rPr lang="en-GB" b="1" i="1" dirty="0">
                <a:solidFill>
                  <a:srgbClr val="FF0000"/>
                </a:solidFill>
              </a:rPr>
              <a:t>there has been very little research into what works in engaging and improving the trajectories for excluded pupils. In fact, there is no consensus over what ‘success’ looks like in AP. The most recent government-commissioned review of alternative provision called for ‘further research on evaluating attainment and progression … to identify tools that can be used to ascertain the effectiveness of AP and related interventions’ (Tate and Greatbatch 2017). Put simply: we don’t even</a:t>
            </a:r>
            <a:r>
              <a:rPr lang="en-GB" b="1" dirty="0">
                <a:solidFill>
                  <a:srgbClr val="FF0000"/>
                </a:solidFill>
              </a:rPr>
              <a:t> </a:t>
            </a:r>
            <a:r>
              <a:rPr lang="en-GB" b="1" i="1" dirty="0">
                <a:solidFill>
                  <a:srgbClr val="FF0000"/>
                </a:solidFill>
              </a:rPr>
              <a:t>know how to measure success in AP Settings…</a:t>
            </a:r>
            <a:endParaRPr lang="en-GB" b="1" dirty="0">
              <a:solidFill>
                <a:srgbClr val="FF0000"/>
              </a:solidFill>
            </a:endParaRPr>
          </a:p>
          <a:p>
            <a:pPr marL="0" indent="0">
              <a:buNone/>
            </a:pPr>
            <a:r>
              <a:rPr lang="en-GB" b="1" dirty="0"/>
              <a:t>Our Response </a:t>
            </a:r>
            <a:endParaRPr lang="en-GB" dirty="0"/>
          </a:p>
          <a:p>
            <a:pPr marL="0" indent="0">
              <a:buNone/>
            </a:pPr>
            <a:r>
              <a:rPr lang="en-GB" dirty="0"/>
              <a:t>In response to this and in acknowledging that a large part of our work is carried out in order to eliminate inhibitors to learning, the Trust leadership team began to analyse the impact of the work that we do to reduce the impact of the restrictive factors that our pupils encounter. We now break our outcomes down into phase 1 and phase 2 outcomes. </a:t>
            </a:r>
          </a:p>
          <a:p>
            <a:pPr marL="0" indent="0">
              <a:buNone/>
            </a:pPr>
            <a:endParaRPr lang="en-GB" dirty="0"/>
          </a:p>
          <a:p>
            <a:pPr marL="0" indent="0">
              <a:buNone/>
            </a:pPr>
            <a:r>
              <a:rPr lang="en-US" b="1" dirty="0"/>
              <a:t>Phase 1 outcomes</a:t>
            </a:r>
            <a:r>
              <a:rPr lang="en-US" dirty="0"/>
              <a:t> relate to a critical part of our work and measure pastoral indicators. Evidence is collected and analysed each term in relation to engagement, attendance, resiliency, social ability, behaviour, mental well-being and quality of life.  </a:t>
            </a:r>
            <a:endParaRPr lang="en-GB" b="1" dirty="0"/>
          </a:p>
          <a:p>
            <a:pPr marL="0" indent="0">
              <a:buNone/>
            </a:pPr>
            <a:r>
              <a:rPr lang="en-US" b="1" dirty="0"/>
              <a:t>Phase 2 outcomes</a:t>
            </a:r>
            <a:r>
              <a:rPr lang="en-US" dirty="0"/>
              <a:t> are related to academic and vocational progress, attainment and positive destinations. </a:t>
            </a:r>
            <a:endParaRPr lang="en-GB" dirty="0"/>
          </a:p>
          <a:p>
            <a:endParaRPr lang="en-GB" dirty="0"/>
          </a:p>
        </p:txBody>
      </p:sp>
    </p:spTree>
    <p:extLst>
      <p:ext uri="{BB962C8B-B14F-4D97-AF65-F5344CB8AC3E}">
        <p14:creationId xmlns:p14="http://schemas.microsoft.com/office/powerpoint/2010/main" val="3958244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7A63F415-5245-4D5F-8B29-3FD689117C34}"/>
              </a:ext>
            </a:extLst>
          </p:cNvPr>
          <p:cNvGraphicFramePr>
            <a:graphicFrameLocks noGrp="1"/>
          </p:cNvGraphicFramePr>
          <p:nvPr>
            <p:extLst>
              <p:ext uri="{D42A27DB-BD31-4B8C-83A1-F6EECF244321}">
                <p14:modId xmlns:p14="http://schemas.microsoft.com/office/powerpoint/2010/main" val="3996393348"/>
              </p:ext>
            </p:extLst>
          </p:nvPr>
        </p:nvGraphicFramePr>
        <p:xfrm>
          <a:off x="457200" y="1040921"/>
          <a:ext cx="10524490" cy="4661610"/>
        </p:xfrm>
        <a:graphic>
          <a:graphicData uri="http://schemas.openxmlformats.org/drawingml/2006/table">
            <a:tbl>
              <a:tblPr firstRow="1" firstCol="1" bandRow="1"/>
              <a:tblGrid>
                <a:gridCol w="5262245">
                  <a:extLst>
                    <a:ext uri="{9D8B030D-6E8A-4147-A177-3AD203B41FA5}">
                      <a16:colId xmlns:a16="http://schemas.microsoft.com/office/drawing/2014/main" val="1773867545"/>
                    </a:ext>
                  </a:extLst>
                </a:gridCol>
                <a:gridCol w="5262245">
                  <a:extLst>
                    <a:ext uri="{9D8B030D-6E8A-4147-A177-3AD203B41FA5}">
                      <a16:colId xmlns:a16="http://schemas.microsoft.com/office/drawing/2014/main" val="1737539176"/>
                    </a:ext>
                  </a:extLst>
                </a:gridCol>
              </a:tblGrid>
              <a:tr h="313778">
                <a:tc>
                  <a:txBody>
                    <a:bodyPr/>
                    <a:lstStyle/>
                    <a:p>
                      <a:pPr algn="ctr">
                        <a:lnSpc>
                          <a:spcPct val="107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Phase 1 Outcomes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07000"/>
                        </a:lnSpc>
                        <a:spcAft>
                          <a:spcPts val="0"/>
                        </a:spcAft>
                      </a:pPr>
                      <a:r>
                        <a:rPr lang="en-GB" sz="1800" b="1" dirty="0">
                          <a:effectLst/>
                          <a:latin typeface="Calibri" panose="020F0502020204030204" pitchFamily="34" charset="0"/>
                          <a:ea typeface="Calibri" panose="020F0502020204030204" pitchFamily="34" charset="0"/>
                          <a:cs typeface="Arial" panose="020B0604020202020204" pitchFamily="34" charset="0"/>
                        </a:rPr>
                        <a:t>Phase 2 </a:t>
                      </a:r>
                      <a:r>
                        <a:rPr lang="en-GB" sz="1800" b="1" dirty="0" smtClean="0">
                          <a:effectLst/>
                          <a:latin typeface="Calibri" panose="020F0502020204030204" pitchFamily="34" charset="0"/>
                          <a:ea typeface="Calibri" panose="020F0502020204030204" pitchFamily="34" charset="0"/>
                          <a:cs typeface="Arial" panose="020B0604020202020204" pitchFamily="34" charset="0"/>
                        </a:rPr>
                        <a:t>Outcomes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023028139"/>
                  </a:ext>
                </a:extLst>
              </a:tr>
              <a:tr h="4347832">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Engagement and attendance (including at home and in the community)</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Arial Unicode MS"/>
                          <a:cs typeface="Arial" panose="020B0604020202020204" pitchFamily="34" charset="0"/>
                        </a:rPr>
                        <a:t>Behaviour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Pupil commitment to learning in the sessions attended</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Social/community</a:t>
                      </a:r>
                      <a:r>
                        <a:rPr lang="en-GB" sz="14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contribution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Pupil satisfaction / Happiness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Calibri" panose="020F0502020204030204" pitchFamily="34" charset="0"/>
                        <a:cs typeface="Arial" panose="020B0604020202020204" pitchFamily="34" charset="0"/>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Building</a:t>
                      </a:r>
                      <a:r>
                        <a:rPr lang="en-GB" sz="1400" baseline="0" dirty="0">
                          <a:solidFill>
                            <a:srgbClr val="000000"/>
                          </a:solidFill>
                          <a:effectLst/>
                          <a:latin typeface="Helvetica Neue"/>
                          <a:ea typeface="Calibri" panose="020F0502020204030204" pitchFamily="34" charset="0"/>
                          <a:cs typeface="Arial" panose="020B0604020202020204" pitchFamily="34" charset="0"/>
                        </a:rPr>
                        <a:t> </a:t>
                      </a: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resiliency (and</a:t>
                      </a:r>
                      <a:r>
                        <a:rPr lang="en-GB" sz="14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anxiety reduction)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Experiencing success and failure </a:t>
                      </a: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Building</a:t>
                      </a:r>
                      <a:r>
                        <a:rPr lang="en-GB" sz="1400" baseline="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and maintaining positive relationships </a:t>
                      </a: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p>
                    <a:p>
                      <a:pPr>
                        <a:spcAft>
                          <a:spcPts val="0"/>
                        </a:spcAft>
                      </a:pPr>
                      <a:r>
                        <a:rPr lang="en-GB" sz="1400" dirty="0">
                          <a:solidFill>
                            <a:srgbClr val="000000"/>
                          </a:solidFill>
                          <a:effectLst/>
                          <a:latin typeface="Calibri" panose="020F0502020204030204" pitchFamily="34" charset="0"/>
                          <a:ea typeface="Arial Unicode MS"/>
                          <a:cs typeface="Arial" panose="020B0604020202020204" pitchFamily="34" charset="0"/>
                        </a:rPr>
                        <a:t>Trying new things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In year progress in subjects studied</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Progress from baseline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Flight path improvements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Accreditation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Work experience and voluntary  placements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Post 16-destinations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Return to school statistics </a:t>
                      </a:r>
                      <a:endParaRPr lang="en-GB" sz="1400" dirty="0">
                        <a:solidFill>
                          <a:srgbClr val="000000"/>
                        </a:solidFill>
                        <a:effectLst/>
                        <a:latin typeface="Helvetica Neue"/>
                        <a:ea typeface="Arial Unicode MS"/>
                        <a:cs typeface="Arial Unicode MS"/>
                      </a:endParaRPr>
                    </a:p>
                    <a:p>
                      <a:pPr>
                        <a:spcAft>
                          <a:spcPts val="0"/>
                        </a:spcAft>
                      </a:pPr>
                      <a:r>
                        <a:rPr lang="en-GB" sz="14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400" dirty="0">
                        <a:solidFill>
                          <a:srgbClr val="000000"/>
                        </a:solidFill>
                        <a:effectLst/>
                        <a:latin typeface="Helvetica Neue"/>
                        <a:ea typeface="Arial Unicode MS"/>
                        <a:cs typeface="Arial Unicode MS"/>
                      </a:endParaRPr>
                    </a:p>
                    <a:p>
                      <a:pPr>
                        <a:spcAft>
                          <a:spcPts val="0"/>
                        </a:spcAft>
                      </a:pPr>
                      <a:endParaRPr lang="en-GB" sz="1400" dirty="0">
                        <a:solidFill>
                          <a:srgbClr val="000000"/>
                        </a:solidFill>
                        <a:effectLst/>
                        <a:latin typeface="Helvetica Neue"/>
                        <a:ea typeface="Arial Unicode MS"/>
                        <a:cs typeface="Arial Unicode MS"/>
                      </a:endParaRPr>
                    </a:p>
                    <a:p>
                      <a:pPr>
                        <a:spcAft>
                          <a:spcPts val="0"/>
                        </a:spcAft>
                      </a:pPr>
                      <a:r>
                        <a:rPr lang="en-GB"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100" dirty="0">
                        <a:solidFill>
                          <a:srgbClr val="000000"/>
                        </a:solidFill>
                        <a:effectLst/>
                        <a:latin typeface="Helvetica Neue"/>
                        <a:ea typeface="Arial Unicode MS"/>
                        <a:cs typeface="Arial Unicode MS"/>
                      </a:endParaRPr>
                    </a:p>
                    <a:p>
                      <a:pPr>
                        <a:spcAft>
                          <a:spcPts val="0"/>
                        </a:spcAft>
                      </a:pPr>
                      <a:r>
                        <a:rPr lang="en-US" sz="1100" dirty="0">
                          <a:solidFill>
                            <a:srgbClr val="000000"/>
                          </a:solidFill>
                          <a:effectLst/>
                          <a:latin typeface="Calibri" panose="020F0502020204030204" pitchFamily="34" charset="0"/>
                          <a:ea typeface="Calibri" panose="020F0502020204030204" pitchFamily="34" charset="0"/>
                          <a:cs typeface="Arial" panose="020B0604020202020204" pitchFamily="34" charset="0"/>
                        </a:rPr>
                        <a:t> </a:t>
                      </a:r>
                      <a:endParaRPr lang="en-GB" sz="1100" dirty="0">
                        <a:solidFill>
                          <a:srgbClr val="000000"/>
                        </a:solidFill>
                        <a:effectLst/>
                        <a:latin typeface="Helvetica Neue"/>
                        <a:ea typeface="Arial Unicode MS"/>
                        <a:cs typeface="Arial Unicode M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1161117"/>
                  </a:ext>
                </a:extLst>
              </a:tr>
            </a:tbl>
          </a:graphicData>
        </a:graphic>
      </p:graphicFrame>
    </p:spTree>
    <p:extLst>
      <p:ext uri="{BB962C8B-B14F-4D97-AF65-F5344CB8AC3E}">
        <p14:creationId xmlns:p14="http://schemas.microsoft.com/office/powerpoint/2010/main" val="378643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4D55E-BA93-47C1-A7A5-72B0320537EE}"/>
              </a:ext>
            </a:extLst>
          </p:cNvPr>
          <p:cNvSpPr>
            <a:spLocks noGrp="1"/>
          </p:cNvSpPr>
          <p:nvPr>
            <p:ph type="title"/>
          </p:nvPr>
        </p:nvSpPr>
        <p:spPr/>
        <p:txBody>
          <a:bodyPr/>
          <a:lstStyle/>
          <a:p>
            <a:r>
              <a:rPr lang="en-GB" dirty="0"/>
              <a:t>Ipsative measures </a:t>
            </a:r>
            <a:r>
              <a:rPr lang="en-GB" dirty="0" smtClean="0"/>
              <a:t>(Rewarding Personal </a:t>
            </a:r>
            <a:r>
              <a:rPr lang="en-GB" dirty="0"/>
              <a:t>Bests) </a:t>
            </a:r>
          </a:p>
        </p:txBody>
      </p:sp>
      <p:pic>
        <p:nvPicPr>
          <p:cNvPr id="4" name="Picture 3">
            <a:extLst>
              <a:ext uri="{FF2B5EF4-FFF2-40B4-BE49-F238E27FC236}">
                <a16:creationId xmlns:a16="http://schemas.microsoft.com/office/drawing/2014/main" id="{0A00DAE9-9120-44D7-AA83-392FB02734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815" y="1265208"/>
            <a:ext cx="10587487" cy="4479984"/>
          </a:xfrm>
          <a:prstGeom prst="rect">
            <a:avLst/>
          </a:prstGeom>
        </p:spPr>
      </p:pic>
    </p:spTree>
    <p:extLst>
      <p:ext uri="{BB962C8B-B14F-4D97-AF65-F5344CB8AC3E}">
        <p14:creationId xmlns:p14="http://schemas.microsoft.com/office/powerpoint/2010/main" val="40880160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37D41-CF6A-A44B-B2EC-761543E7D7C6}"/>
              </a:ext>
            </a:extLst>
          </p:cNvPr>
          <p:cNvSpPr>
            <a:spLocks noGrp="1"/>
          </p:cNvSpPr>
          <p:nvPr>
            <p:ph type="body" sz="quarter" idx="10"/>
          </p:nvPr>
        </p:nvSpPr>
        <p:spPr>
          <a:xfrm>
            <a:off x="392112" y="381505"/>
            <a:ext cx="10911764" cy="663575"/>
          </a:xfrm>
        </p:spPr>
        <p:txBody>
          <a:bodyPr>
            <a:normAutofit lnSpcReduction="10000"/>
          </a:bodyPr>
          <a:lstStyle/>
          <a:p>
            <a:r>
              <a:rPr lang="en-GB" dirty="0">
                <a:cs typeface="Arial" panose="020B0604020202020204" pitchFamily="34" charset="0"/>
              </a:rPr>
              <a:t>Window of Tolerance</a:t>
            </a:r>
            <a:endParaRPr lang="en-US" dirty="0"/>
          </a:p>
        </p:txBody>
      </p:sp>
      <p:sp>
        <p:nvSpPr>
          <p:cNvPr id="4" name="Text Placeholder 3">
            <a:extLst>
              <a:ext uri="{FF2B5EF4-FFF2-40B4-BE49-F238E27FC236}">
                <a16:creationId xmlns:a16="http://schemas.microsoft.com/office/drawing/2014/main" id="{A24B7CE3-9C74-384C-BF0E-5CBF1F38ABCC}"/>
              </a:ext>
            </a:extLst>
          </p:cNvPr>
          <p:cNvSpPr>
            <a:spLocks noGrp="1"/>
          </p:cNvSpPr>
          <p:nvPr>
            <p:ph type="body" sz="quarter" idx="12"/>
          </p:nvPr>
        </p:nvSpPr>
        <p:spPr>
          <a:xfrm>
            <a:off x="367306" y="1378267"/>
            <a:ext cx="11571287" cy="3616325"/>
          </a:xfrm>
        </p:spPr>
        <p:txBody>
          <a:bodyPr numCol="1"/>
          <a:lstStyle/>
          <a:p>
            <a:pPr lvl="0">
              <a:lnSpc>
                <a:spcPct val="90000"/>
              </a:lnSpc>
              <a:spcBef>
                <a:spcPts val="1000"/>
              </a:spcBef>
            </a:pPr>
            <a:r>
              <a:rPr lang="en-GB" sz="3600" dirty="0">
                <a:solidFill>
                  <a:prstClr val="black"/>
                </a:solidFill>
                <a:cs typeface="Arial" panose="020B0604020202020204" pitchFamily="34" charset="0"/>
              </a:rPr>
              <a:t>The ‘Window of Tolerance’ (</a:t>
            </a:r>
            <a:r>
              <a:rPr lang="en-GB" sz="3600" dirty="0" err="1">
                <a:solidFill>
                  <a:prstClr val="black"/>
                </a:solidFill>
                <a:cs typeface="Arial" panose="020B0604020202020204" pitchFamily="34" charset="0"/>
              </a:rPr>
              <a:t>Siegal</a:t>
            </a:r>
            <a:r>
              <a:rPr lang="en-GB" sz="3600" dirty="0">
                <a:solidFill>
                  <a:prstClr val="black"/>
                </a:solidFill>
                <a:cs typeface="Arial" panose="020B0604020202020204" pitchFamily="34" charset="0"/>
              </a:rPr>
              <a:t>, 1999; Ogden, et al.,2006) is the optimal zone of arousal where we are able to manage and thrive in every day life. This can be thought of as sailing within a river of well-being (Siegel &amp; Bryson, 2012) where we are able to respond to all that comes our way without getting thrown off course. </a:t>
            </a:r>
          </a:p>
          <a:p>
            <a:endParaRPr lang="en-US" dirty="0"/>
          </a:p>
        </p:txBody>
      </p:sp>
    </p:spTree>
    <p:extLst>
      <p:ext uri="{BB962C8B-B14F-4D97-AF65-F5344CB8AC3E}">
        <p14:creationId xmlns:p14="http://schemas.microsoft.com/office/powerpoint/2010/main" val="3474010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76045" y="256177"/>
            <a:ext cx="9958201" cy="6380412"/>
          </a:xfrm>
        </p:spPr>
      </p:pic>
    </p:spTree>
    <p:extLst>
      <p:ext uri="{BB962C8B-B14F-4D97-AF65-F5344CB8AC3E}">
        <p14:creationId xmlns:p14="http://schemas.microsoft.com/office/powerpoint/2010/main" val="14159174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37D41-CF6A-A44B-B2EC-761543E7D7C6}"/>
              </a:ext>
            </a:extLst>
          </p:cNvPr>
          <p:cNvSpPr>
            <a:spLocks noGrp="1"/>
          </p:cNvSpPr>
          <p:nvPr>
            <p:ph type="body" sz="quarter" idx="10"/>
          </p:nvPr>
        </p:nvSpPr>
        <p:spPr>
          <a:xfrm>
            <a:off x="392112" y="381505"/>
            <a:ext cx="10911764" cy="663575"/>
          </a:xfrm>
        </p:spPr>
        <p:txBody>
          <a:bodyPr>
            <a:normAutofit lnSpcReduction="10000"/>
          </a:bodyPr>
          <a:lstStyle/>
          <a:p>
            <a:r>
              <a:rPr lang="en-GB" dirty="0"/>
              <a:t>1. Understanding </a:t>
            </a:r>
            <a:r>
              <a:rPr lang="en-GB" dirty="0" smtClean="0"/>
              <a:t>emotions (Cameron) </a:t>
            </a:r>
            <a:endParaRPr lang="en-US" dirty="0"/>
          </a:p>
        </p:txBody>
      </p:sp>
      <p:sp>
        <p:nvSpPr>
          <p:cNvPr id="4" name="Text Placeholder 3">
            <a:extLst>
              <a:ext uri="{FF2B5EF4-FFF2-40B4-BE49-F238E27FC236}">
                <a16:creationId xmlns:a16="http://schemas.microsoft.com/office/drawing/2014/main" id="{A24B7CE3-9C74-384C-BF0E-5CBF1F38ABCC}"/>
              </a:ext>
            </a:extLst>
          </p:cNvPr>
          <p:cNvSpPr>
            <a:spLocks noGrp="1"/>
          </p:cNvSpPr>
          <p:nvPr>
            <p:ph type="body" sz="quarter" idx="12"/>
          </p:nvPr>
        </p:nvSpPr>
        <p:spPr>
          <a:xfrm>
            <a:off x="367306" y="1378267"/>
            <a:ext cx="11571287" cy="3616325"/>
          </a:xfrm>
        </p:spPr>
        <p:txBody>
          <a:bodyPr numCol="1">
            <a:normAutofit fontScale="92500" lnSpcReduction="10000"/>
          </a:bodyPr>
          <a:lstStyle/>
          <a:p>
            <a:pPr lvl="0">
              <a:lnSpc>
                <a:spcPct val="90000"/>
              </a:lnSpc>
              <a:spcBef>
                <a:spcPts val="1000"/>
              </a:spcBef>
            </a:pPr>
            <a:r>
              <a:rPr lang="en-GB" sz="4800" dirty="0">
                <a:solidFill>
                  <a:prstClr val="black"/>
                </a:solidFill>
              </a:rPr>
              <a:t>Our </a:t>
            </a:r>
            <a:r>
              <a:rPr lang="en-GB" sz="4800" b="1" dirty="0">
                <a:solidFill>
                  <a:prstClr val="black"/>
                </a:solidFill>
              </a:rPr>
              <a:t>first</a:t>
            </a:r>
            <a:r>
              <a:rPr lang="en-GB" sz="4800" dirty="0">
                <a:solidFill>
                  <a:prstClr val="black"/>
                </a:solidFill>
              </a:rPr>
              <a:t> guiding principle is that we help anxious and distressed children be less anxious and distressed …</a:t>
            </a:r>
            <a:r>
              <a:rPr lang="en-GB" sz="4800" i="1" dirty="0">
                <a:solidFill>
                  <a:prstClr val="black"/>
                </a:solidFill>
              </a:rPr>
              <a:t>by doing everything we can to help them operate within their </a:t>
            </a:r>
            <a:r>
              <a:rPr lang="en-GB" sz="4800" b="1" i="1" dirty="0">
                <a:solidFill>
                  <a:srgbClr val="00B050"/>
                </a:solidFill>
              </a:rPr>
              <a:t>window of tolerance</a:t>
            </a:r>
            <a:r>
              <a:rPr lang="en-GB" sz="4800" i="1" dirty="0">
                <a:solidFill>
                  <a:srgbClr val="00B050"/>
                </a:solidFill>
              </a:rPr>
              <a:t> </a:t>
            </a:r>
            <a:r>
              <a:rPr lang="en-GB" sz="4800" i="1" dirty="0">
                <a:solidFill>
                  <a:prstClr val="black"/>
                </a:solidFill>
              </a:rPr>
              <a:t>and </a:t>
            </a:r>
            <a:r>
              <a:rPr lang="en-US" sz="4800" i="1" dirty="0">
                <a:solidFill>
                  <a:prstClr val="black"/>
                </a:solidFill>
              </a:rPr>
              <a:t>never putting them in a situation which pushes them into </a:t>
            </a:r>
            <a:r>
              <a:rPr lang="en-US" sz="4800" b="1" i="1" dirty="0">
                <a:solidFill>
                  <a:srgbClr val="FF0000"/>
                </a:solidFill>
              </a:rPr>
              <a:t>hyper-arousal</a:t>
            </a:r>
            <a:endParaRPr lang="en-GB" sz="4800" dirty="0">
              <a:solidFill>
                <a:srgbClr val="FF0000"/>
              </a:solidFill>
            </a:endParaRPr>
          </a:p>
          <a:p>
            <a:endParaRPr lang="en-US" dirty="0"/>
          </a:p>
        </p:txBody>
      </p:sp>
    </p:spTree>
    <p:extLst>
      <p:ext uri="{BB962C8B-B14F-4D97-AF65-F5344CB8AC3E}">
        <p14:creationId xmlns:p14="http://schemas.microsoft.com/office/powerpoint/2010/main" val="883347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37D41-CF6A-A44B-B2EC-761543E7D7C6}"/>
              </a:ext>
            </a:extLst>
          </p:cNvPr>
          <p:cNvSpPr>
            <a:spLocks noGrp="1"/>
          </p:cNvSpPr>
          <p:nvPr>
            <p:ph type="body" sz="quarter" idx="10"/>
          </p:nvPr>
        </p:nvSpPr>
        <p:spPr>
          <a:xfrm>
            <a:off x="392112" y="381505"/>
            <a:ext cx="10911764" cy="663575"/>
          </a:xfrm>
        </p:spPr>
        <p:txBody>
          <a:bodyPr>
            <a:normAutofit lnSpcReduction="10000"/>
          </a:bodyPr>
          <a:lstStyle/>
          <a:p>
            <a:r>
              <a:rPr lang="en-GB" dirty="0"/>
              <a:t>2. Resilience</a:t>
            </a:r>
            <a:endParaRPr lang="en-US" dirty="0"/>
          </a:p>
        </p:txBody>
      </p:sp>
      <p:sp>
        <p:nvSpPr>
          <p:cNvPr id="4" name="Text Placeholder 3">
            <a:extLst>
              <a:ext uri="{FF2B5EF4-FFF2-40B4-BE49-F238E27FC236}">
                <a16:creationId xmlns:a16="http://schemas.microsoft.com/office/drawing/2014/main" id="{A24B7CE3-9C74-384C-BF0E-5CBF1F38ABCC}"/>
              </a:ext>
            </a:extLst>
          </p:cNvPr>
          <p:cNvSpPr>
            <a:spLocks noGrp="1"/>
          </p:cNvSpPr>
          <p:nvPr>
            <p:ph type="body" sz="quarter" idx="12"/>
          </p:nvPr>
        </p:nvSpPr>
        <p:spPr>
          <a:xfrm>
            <a:off x="367306" y="1378267"/>
            <a:ext cx="11571287" cy="3616325"/>
          </a:xfrm>
        </p:spPr>
        <p:txBody>
          <a:bodyPr numCol="1">
            <a:normAutofit/>
          </a:bodyPr>
          <a:lstStyle/>
          <a:p>
            <a:pPr lvl="0">
              <a:lnSpc>
                <a:spcPct val="90000"/>
              </a:lnSpc>
              <a:spcBef>
                <a:spcPts val="1000"/>
              </a:spcBef>
            </a:pPr>
            <a:r>
              <a:rPr lang="en-GB" sz="4800" dirty="0">
                <a:solidFill>
                  <a:prstClr val="black"/>
                </a:solidFill>
              </a:rPr>
              <a:t>Our </a:t>
            </a:r>
            <a:r>
              <a:rPr lang="en-GB" sz="4800" b="1" dirty="0">
                <a:solidFill>
                  <a:prstClr val="black"/>
                </a:solidFill>
              </a:rPr>
              <a:t>second</a:t>
            </a:r>
            <a:r>
              <a:rPr lang="en-GB" sz="4800" dirty="0">
                <a:solidFill>
                  <a:prstClr val="black"/>
                </a:solidFill>
              </a:rPr>
              <a:t> guiding principle is that we aim to send children home each day with a new set of genuine, positive, happy memories</a:t>
            </a:r>
            <a:r>
              <a:rPr lang="en-GB" sz="4800" i="1" dirty="0">
                <a:solidFill>
                  <a:prstClr val="black"/>
                </a:solidFill>
              </a:rPr>
              <a:t>...</a:t>
            </a:r>
            <a:r>
              <a:rPr lang="en-US" sz="4800" i="1" dirty="0">
                <a:solidFill>
                  <a:prstClr val="black"/>
                </a:solidFill>
              </a:rPr>
              <a:t>to help each individual’s </a:t>
            </a:r>
            <a:r>
              <a:rPr lang="en-US" sz="4800" b="1" i="1" dirty="0">
                <a:solidFill>
                  <a:srgbClr val="00B050"/>
                </a:solidFill>
              </a:rPr>
              <a:t>window of tolerance</a:t>
            </a:r>
            <a:r>
              <a:rPr lang="en-US" sz="4800" i="1" dirty="0">
                <a:solidFill>
                  <a:srgbClr val="00B050"/>
                </a:solidFill>
              </a:rPr>
              <a:t> </a:t>
            </a:r>
            <a:r>
              <a:rPr lang="en-US" sz="4800" i="1" dirty="0">
                <a:solidFill>
                  <a:prstClr val="black"/>
                </a:solidFill>
              </a:rPr>
              <a:t>grow gradually wider.</a:t>
            </a:r>
            <a:endParaRPr lang="en-GB" sz="4800" dirty="0">
              <a:solidFill>
                <a:prstClr val="black"/>
              </a:solidFill>
            </a:endParaRPr>
          </a:p>
          <a:p>
            <a:endParaRPr lang="en-US" dirty="0"/>
          </a:p>
        </p:txBody>
      </p:sp>
    </p:spTree>
    <p:extLst>
      <p:ext uri="{BB962C8B-B14F-4D97-AF65-F5344CB8AC3E}">
        <p14:creationId xmlns:p14="http://schemas.microsoft.com/office/powerpoint/2010/main" val="33906592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0537D41-CF6A-A44B-B2EC-761543E7D7C6}"/>
              </a:ext>
            </a:extLst>
          </p:cNvPr>
          <p:cNvSpPr>
            <a:spLocks noGrp="1"/>
          </p:cNvSpPr>
          <p:nvPr>
            <p:ph type="body" sz="quarter" idx="10"/>
          </p:nvPr>
        </p:nvSpPr>
        <p:spPr>
          <a:xfrm>
            <a:off x="392112" y="381505"/>
            <a:ext cx="10911764" cy="663575"/>
          </a:xfrm>
        </p:spPr>
        <p:txBody>
          <a:bodyPr>
            <a:normAutofit lnSpcReduction="10000"/>
          </a:bodyPr>
          <a:lstStyle/>
          <a:p>
            <a:r>
              <a:rPr lang="en-GB" dirty="0"/>
              <a:t>3. Relationships</a:t>
            </a:r>
            <a:endParaRPr lang="en-US" dirty="0"/>
          </a:p>
        </p:txBody>
      </p:sp>
      <p:sp>
        <p:nvSpPr>
          <p:cNvPr id="4" name="Text Placeholder 3">
            <a:extLst>
              <a:ext uri="{FF2B5EF4-FFF2-40B4-BE49-F238E27FC236}">
                <a16:creationId xmlns:a16="http://schemas.microsoft.com/office/drawing/2014/main" id="{A24B7CE3-9C74-384C-BF0E-5CBF1F38ABCC}"/>
              </a:ext>
            </a:extLst>
          </p:cNvPr>
          <p:cNvSpPr>
            <a:spLocks noGrp="1"/>
          </p:cNvSpPr>
          <p:nvPr>
            <p:ph type="body" sz="quarter" idx="12"/>
          </p:nvPr>
        </p:nvSpPr>
        <p:spPr>
          <a:xfrm>
            <a:off x="367306" y="1378267"/>
            <a:ext cx="11571287" cy="3616325"/>
          </a:xfrm>
        </p:spPr>
        <p:txBody>
          <a:bodyPr numCol="1">
            <a:normAutofit/>
          </a:bodyPr>
          <a:lstStyle/>
          <a:p>
            <a:pPr lvl="0" algn="ctr">
              <a:lnSpc>
                <a:spcPct val="90000"/>
              </a:lnSpc>
              <a:spcBef>
                <a:spcPts val="1000"/>
              </a:spcBef>
            </a:pPr>
            <a:r>
              <a:rPr lang="en-GB" sz="4800" dirty="0">
                <a:solidFill>
                  <a:prstClr val="black"/>
                </a:solidFill>
              </a:rPr>
              <a:t>Our</a:t>
            </a:r>
            <a:r>
              <a:rPr lang="en-GB" sz="4800" b="1" dirty="0">
                <a:solidFill>
                  <a:prstClr val="black"/>
                </a:solidFill>
              </a:rPr>
              <a:t> third</a:t>
            </a:r>
            <a:r>
              <a:rPr lang="en-GB" sz="4800" dirty="0">
                <a:solidFill>
                  <a:prstClr val="black"/>
                </a:solidFill>
              </a:rPr>
              <a:t> guiding principle is that we help children build relationships and make friends…</a:t>
            </a:r>
            <a:r>
              <a:rPr lang="en-US" sz="4800" i="1" dirty="0">
                <a:solidFill>
                  <a:prstClr val="black"/>
                </a:solidFill>
              </a:rPr>
              <a:t>so that they can use </a:t>
            </a:r>
            <a:r>
              <a:rPr lang="en-US" sz="4800" b="1" i="1" dirty="0">
                <a:solidFill>
                  <a:srgbClr val="5B9BD5">
                    <a:lumMod val="75000"/>
                  </a:srgbClr>
                </a:solidFill>
              </a:rPr>
              <a:t>social engagement</a:t>
            </a:r>
            <a:r>
              <a:rPr lang="en-US" sz="4800" i="1" dirty="0">
                <a:solidFill>
                  <a:srgbClr val="5B9BD5">
                    <a:lumMod val="75000"/>
                  </a:srgbClr>
                </a:solidFill>
              </a:rPr>
              <a:t> </a:t>
            </a:r>
            <a:r>
              <a:rPr lang="en-US" sz="4800" i="1" dirty="0">
                <a:solidFill>
                  <a:prstClr val="black"/>
                </a:solidFill>
              </a:rPr>
              <a:t>to self-regulate and prevent tipping into </a:t>
            </a:r>
            <a:r>
              <a:rPr lang="en-US" sz="4800" b="1" i="1" dirty="0">
                <a:solidFill>
                  <a:srgbClr val="FF0000"/>
                </a:solidFill>
              </a:rPr>
              <a:t>hyper-arousal</a:t>
            </a:r>
            <a:endParaRPr lang="en-US" sz="4800" b="1" dirty="0">
              <a:solidFill>
                <a:srgbClr val="FF0000"/>
              </a:solidFill>
            </a:endParaRPr>
          </a:p>
          <a:p>
            <a:endParaRPr lang="en-US" dirty="0"/>
          </a:p>
        </p:txBody>
      </p:sp>
    </p:spTree>
    <p:extLst>
      <p:ext uri="{BB962C8B-B14F-4D97-AF65-F5344CB8AC3E}">
        <p14:creationId xmlns:p14="http://schemas.microsoft.com/office/powerpoint/2010/main" val="34003098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54437" y="341536"/>
            <a:ext cx="7426296" cy="6407647"/>
          </a:xfrm>
        </p:spPr>
      </p:pic>
    </p:spTree>
    <p:extLst>
      <p:ext uri="{BB962C8B-B14F-4D97-AF65-F5344CB8AC3E}">
        <p14:creationId xmlns:p14="http://schemas.microsoft.com/office/powerpoint/2010/main" val="5227494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73511-B0FC-4A55-9DCD-DC32E9BCB8DA}"/>
              </a:ext>
            </a:extLst>
          </p:cNvPr>
          <p:cNvSpPr>
            <a:spLocks noGrp="1"/>
          </p:cNvSpPr>
          <p:nvPr>
            <p:ph type="title"/>
          </p:nvPr>
        </p:nvSpPr>
        <p:spPr>
          <a:xfrm>
            <a:off x="839788" y="457200"/>
            <a:ext cx="3932237" cy="992038"/>
          </a:xfrm>
        </p:spPr>
        <p:txBody>
          <a:bodyPr/>
          <a:lstStyle/>
          <a:p>
            <a:r>
              <a:rPr lang="en-GB" b="1" dirty="0" smtClean="0"/>
              <a:t>About me   </a:t>
            </a:r>
            <a:endParaRPr lang="en-GB" b="1" dirty="0"/>
          </a:p>
        </p:txBody>
      </p:sp>
      <p:pic>
        <p:nvPicPr>
          <p:cNvPr id="6" name="Content Placeholder 5">
            <a:extLst>
              <a:ext uri="{FF2B5EF4-FFF2-40B4-BE49-F238E27FC236}">
                <a16:creationId xmlns:a16="http://schemas.microsoft.com/office/drawing/2014/main" id="{7424DD77-D0DD-40B9-9271-7155248BA2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0" y="953219"/>
            <a:ext cx="3600819" cy="4873625"/>
          </a:xfrm>
        </p:spPr>
      </p:pic>
      <p:sp>
        <p:nvSpPr>
          <p:cNvPr id="4" name="Text Placeholder 3">
            <a:extLst>
              <a:ext uri="{FF2B5EF4-FFF2-40B4-BE49-F238E27FC236}">
                <a16:creationId xmlns:a16="http://schemas.microsoft.com/office/drawing/2014/main" id="{173354AA-3F11-4DE6-8333-C21E7C052761}"/>
              </a:ext>
            </a:extLst>
          </p:cNvPr>
          <p:cNvSpPr>
            <a:spLocks noGrp="1"/>
          </p:cNvSpPr>
          <p:nvPr>
            <p:ph type="body" sz="half" idx="2"/>
          </p:nvPr>
        </p:nvSpPr>
        <p:spPr>
          <a:xfrm>
            <a:off x="511834" y="1673525"/>
            <a:ext cx="5055079" cy="4195463"/>
          </a:xfrm>
        </p:spPr>
        <p:txBody>
          <a:bodyPr/>
          <a:lstStyle/>
          <a:p>
            <a:r>
              <a:rPr lang="en-GB" sz="1800" dirty="0"/>
              <a:t>Taught PE and Maths in a PRU (from 1997) </a:t>
            </a:r>
          </a:p>
          <a:p>
            <a:r>
              <a:rPr lang="en-GB" sz="1800" dirty="0"/>
              <a:t>First Headship in a PRU in 2005</a:t>
            </a:r>
          </a:p>
          <a:p>
            <a:r>
              <a:rPr lang="en-GB" sz="1800" dirty="0"/>
              <a:t>Head of Federation of 4 PRUs from 2010-2016</a:t>
            </a:r>
          </a:p>
          <a:p>
            <a:r>
              <a:rPr lang="en-GB" sz="1800" dirty="0"/>
              <a:t>Executive Principal of Bolton Impact Trust since 2016</a:t>
            </a:r>
          </a:p>
          <a:p>
            <a:r>
              <a:rPr lang="en-GB" sz="1800" dirty="0"/>
              <a:t>Executive Board member of the National AP/PRU Organisation </a:t>
            </a:r>
            <a:r>
              <a:rPr lang="en-GB" sz="1800" dirty="0" smtClean="0"/>
              <a:t>PRUSAP</a:t>
            </a:r>
            <a:endParaRPr lang="en-GB" sz="1800" dirty="0"/>
          </a:p>
          <a:p>
            <a:r>
              <a:rPr lang="en-GB" sz="1800" dirty="0"/>
              <a:t>Involved in 50+ School to School Support assignments since 2011</a:t>
            </a:r>
          </a:p>
          <a:p>
            <a:r>
              <a:rPr lang="en-GB" sz="1800" dirty="0"/>
              <a:t>Our Schools/Academies have been judged Outstanding by Oftsed on 8 separate occasions </a:t>
            </a:r>
          </a:p>
          <a:p>
            <a:endParaRPr lang="en-GB" sz="1800" dirty="0"/>
          </a:p>
          <a:p>
            <a:endParaRPr lang="en-GB" dirty="0"/>
          </a:p>
        </p:txBody>
      </p:sp>
    </p:spTree>
    <p:extLst>
      <p:ext uri="{BB962C8B-B14F-4D97-AF65-F5344CB8AC3E}">
        <p14:creationId xmlns:p14="http://schemas.microsoft.com/office/powerpoint/2010/main" val="1452704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68" y="0"/>
            <a:ext cx="10777268" cy="6858000"/>
          </a:xfrm>
          <a:prstGeom prst="rect">
            <a:avLst/>
          </a:prstGeom>
        </p:spPr>
      </p:pic>
    </p:spTree>
    <p:extLst>
      <p:ext uri="{BB962C8B-B14F-4D97-AF65-F5344CB8AC3E}">
        <p14:creationId xmlns:p14="http://schemas.microsoft.com/office/powerpoint/2010/main" val="30290253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O</a:t>
            </a:r>
            <a:r>
              <a:rPr lang="en-GB" b="1" dirty="0" smtClean="0"/>
              <a:t>ther strategies (non-text book!)   </a:t>
            </a:r>
            <a:endParaRPr lang="en-GB" b="1" dirty="0"/>
          </a:p>
        </p:txBody>
      </p:sp>
      <p:sp>
        <p:nvSpPr>
          <p:cNvPr id="3" name="Content Placeholder 2"/>
          <p:cNvSpPr>
            <a:spLocks noGrp="1"/>
          </p:cNvSpPr>
          <p:nvPr>
            <p:ph idx="1"/>
          </p:nvPr>
        </p:nvSpPr>
        <p:spPr/>
        <p:txBody>
          <a:bodyPr/>
          <a:lstStyle/>
          <a:p>
            <a:r>
              <a:rPr lang="en-GB" dirty="0" smtClean="0"/>
              <a:t>‘Planned sabotage’ </a:t>
            </a:r>
          </a:p>
          <a:p>
            <a:r>
              <a:rPr lang="en-GB" dirty="0" smtClean="0"/>
              <a:t>‘On your toes’</a:t>
            </a:r>
          </a:p>
          <a:p>
            <a:r>
              <a:rPr lang="en-GB" dirty="0" smtClean="0"/>
              <a:t>Sharing </a:t>
            </a:r>
            <a:r>
              <a:rPr lang="en-GB" dirty="0"/>
              <a:t>strategies with </a:t>
            </a:r>
            <a:r>
              <a:rPr lang="en-GB" dirty="0" smtClean="0"/>
              <a:t>schools (Sean’s story) </a:t>
            </a:r>
            <a:endParaRPr lang="en-GB" dirty="0"/>
          </a:p>
        </p:txBody>
      </p:sp>
    </p:spTree>
    <p:extLst>
      <p:ext uri="{BB962C8B-B14F-4D97-AF65-F5344CB8AC3E}">
        <p14:creationId xmlns:p14="http://schemas.microsoft.com/office/powerpoint/2010/main" val="7124674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072551"/>
          </a:xfrm>
        </p:spPr>
        <p:txBody>
          <a:bodyPr/>
          <a:lstStyle/>
          <a:p>
            <a:r>
              <a:rPr lang="en-GB" dirty="0" smtClean="0"/>
              <a:t>In Summary </a:t>
            </a:r>
            <a:endParaRPr lang="en-GB" dirty="0"/>
          </a:p>
        </p:txBody>
      </p:sp>
      <p:sp>
        <p:nvSpPr>
          <p:cNvPr id="4" name="Text Placeholder 3"/>
          <p:cNvSpPr>
            <a:spLocks noGrp="1"/>
          </p:cNvSpPr>
          <p:nvPr>
            <p:ph type="body" sz="half" idx="2"/>
          </p:nvPr>
        </p:nvSpPr>
        <p:spPr>
          <a:xfrm>
            <a:off x="839788" y="1725283"/>
            <a:ext cx="3932237" cy="4143705"/>
          </a:xfrm>
        </p:spPr>
        <p:txBody>
          <a:bodyPr/>
          <a:lstStyle/>
          <a:p>
            <a:r>
              <a:rPr lang="en-GB" dirty="0" smtClean="0"/>
              <a:t>Strong Curriculum design (and review) systems</a:t>
            </a:r>
          </a:p>
          <a:p>
            <a:r>
              <a:rPr lang="en-GB" dirty="0" smtClean="0"/>
              <a:t>Give time to intelligence-led pastoral interventions (Pastoral Objective tracking) </a:t>
            </a:r>
          </a:p>
          <a:p>
            <a:r>
              <a:rPr lang="en-GB" dirty="0" smtClean="0"/>
              <a:t>Celebrate </a:t>
            </a:r>
            <a:r>
              <a:rPr lang="en-GB" smtClean="0"/>
              <a:t>individual successes (PBs) </a:t>
            </a:r>
            <a:endParaRPr lang="en-GB" dirty="0" smtClean="0"/>
          </a:p>
          <a:p>
            <a:r>
              <a:rPr lang="en-GB" dirty="0" smtClean="0"/>
              <a:t>Keep students within their own windows of tolerance</a:t>
            </a:r>
          </a:p>
          <a:p>
            <a:r>
              <a:rPr lang="en-GB" dirty="0" smtClean="0"/>
              <a:t>Apply child-centred guidance principles (supportive culture)</a:t>
            </a:r>
          </a:p>
          <a:p>
            <a:r>
              <a:rPr lang="en-GB" dirty="0" smtClean="0"/>
              <a:t>Don’t be afraid to ‘move through the gears’ but avoid taking students into their learning panic zones</a:t>
            </a:r>
          </a:p>
          <a:p>
            <a:r>
              <a:rPr lang="en-GB" dirty="0" smtClean="0"/>
              <a:t>Share what works</a:t>
            </a:r>
          </a:p>
        </p:txBody>
      </p:sp>
      <p:pic>
        <p:nvPicPr>
          <p:cNvPr id="2050" name="Picture 2" descr="Image.jpeg"/>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l="2508" r="2508"/>
          <a:stretch>
            <a:fillRect/>
          </a:stretch>
        </p:blipFill>
        <p:spPr bwMode="auto">
          <a:xfrm>
            <a:off x="4772025" y="837901"/>
            <a:ext cx="6172200" cy="487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9338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For further information  </a:t>
            </a:r>
            <a:endParaRPr lang="en-GB" dirty="0"/>
          </a:p>
        </p:txBody>
      </p:sp>
      <p:sp>
        <p:nvSpPr>
          <p:cNvPr id="3" name="Content Placeholder 2"/>
          <p:cNvSpPr>
            <a:spLocks noGrp="1"/>
          </p:cNvSpPr>
          <p:nvPr>
            <p:ph idx="1"/>
          </p:nvPr>
        </p:nvSpPr>
        <p:spPr/>
        <p:txBody>
          <a:bodyPr/>
          <a:lstStyle/>
          <a:p>
            <a:r>
              <a:rPr lang="en-GB" dirty="0" smtClean="0">
                <a:hlinkClick r:id="rId2"/>
              </a:rPr>
              <a:t>hodgkinsonp@boltonimpacttrust.org.uk</a:t>
            </a:r>
            <a:endParaRPr lang="en-GB" dirty="0" smtClean="0"/>
          </a:p>
          <a:p>
            <a:endParaRPr lang="en-GB" dirty="0"/>
          </a:p>
          <a:p>
            <a:r>
              <a:rPr lang="en-GB" dirty="0" smtClean="0"/>
              <a:t>Twitter: @</a:t>
            </a:r>
            <a:r>
              <a:rPr lang="en-GB" dirty="0" err="1" smtClean="0"/>
              <a:t>bolton_pru</a:t>
            </a:r>
            <a:endParaRPr lang="en-GB" dirty="0" smtClean="0"/>
          </a:p>
          <a:p>
            <a:endParaRPr lang="en-GB" dirty="0"/>
          </a:p>
          <a:p>
            <a:r>
              <a:rPr lang="en-GB" dirty="0" smtClean="0"/>
              <a:t>Tel: 07985196435 </a:t>
            </a:r>
            <a:endParaRPr lang="en-GB" dirty="0"/>
          </a:p>
        </p:txBody>
      </p:sp>
    </p:spTree>
    <p:extLst>
      <p:ext uri="{BB962C8B-B14F-4D97-AF65-F5344CB8AC3E}">
        <p14:creationId xmlns:p14="http://schemas.microsoft.com/office/powerpoint/2010/main" val="8359695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342535-00FF-4FEA-AB9A-A7BB54B04CA2}"/>
              </a:ext>
            </a:extLst>
          </p:cNvPr>
          <p:cNvSpPr>
            <a:spLocks noGrp="1"/>
          </p:cNvSpPr>
          <p:nvPr>
            <p:ph type="title"/>
          </p:nvPr>
        </p:nvSpPr>
        <p:spPr>
          <a:xfrm>
            <a:off x="839788" y="457200"/>
            <a:ext cx="3932237" cy="785004"/>
          </a:xfrm>
        </p:spPr>
        <p:txBody>
          <a:bodyPr>
            <a:noAutofit/>
          </a:bodyPr>
          <a:lstStyle/>
          <a:p>
            <a:r>
              <a:rPr lang="en-GB" b="1" dirty="0"/>
              <a:t>What Alternative Provision isn’t!  </a:t>
            </a:r>
          </a:p>
        </p:txBody>
      </p:sp>
      <p:pic>
        <p:nvPicPr>
          <p:cNvPr id="6" name="Picture Placeholder 5">
            <a:extLst>
              <a:ext uri="{FF2B5EF4-FFF2-40B4-BE49-F238E27FC236}">
                <a16:creationId xmlns:a16="http://schemas.microsoft.com/office/drawing/2014/main" id="{A4DD6540-E678-4629-9373-5A6FF4554660}"/>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4405" r="14405"/>
          <a:stretch>
            <a:fillRect/>
          </a:stretch>
        </p:blipFill>
        <p:spPr>
          <a:xfrm>
            <a:off x="5183188" y="987425"/>
            <a:ext cx="5841370" cy="4873625"/>
          </a:xfrm>
        </p:spPr>
      </p:pic>
      <p:sp>
        <p:nvSpPr>
          <p:cNvPr id="4" name="Text Placeholder 3">
            <a:extLst>
              <a:ext uri="{FF2B5EF4-FFF2-40B4-BE49-F238E27FC236}">
                <a16:creationId xmlns:a16="http://schemas.microsoft.com/office/drawing/2014/main" id="{B1804DA7-904D-4ECE-B2E6-AFBAF83B4B9B}"/>
              </a:ext>
            </a:extLst>
          </p:cNvPr>
          <p:cNvSpPr>
            <a:spLocks noGrp="1"/>
          </p:cNvSpPr>
          <p:nvPr>
            <p:ph type="body" sz="half" idx="2"/>
          </p:nvPr>
        </p:nvSpPr>
        <p:spPr>
          <a:xfrm>
            <a:off x="839787" y="1518442"/>
            <a:ext cx="3932237" cy="3921949"/>
          </a:xfrm>
        </p:spPr>
        <p:txBody>
          <a:bodyPr>
            <a:normAutofit lnSpcReduction="10000"/>
          </a:bodyPr>
          <a:lstStyle/>
          <a:p>
            <a:pPr algn="ctr"/>
            <a:endParaRPr lang="en-GB" sz="2800" dirty="0">
              <a:latin typeface="Times New Roman" panose="02020603050405020304" pitchFamily="18" charset="0"/>
              <a:cs typeface="Times New Roman" panose="02020603050405020304" pitchFamily="18" charset="0"/>
            </a:endParaRPr>
          </a:p>
          <a:p>
            <a:pPr algn="ctr"/>
            <a:r>
              <a:rPr lang="en-GB" sz="2800" dirty="0">
                <a:latin typeface="Times New Roman" panose="02020603050405020304" pitchFamily="18" charset="0"/>
                <a:cs typeface="Times New Roman" panose="02020603050405020304" pitchFamily="18" charset="0"/>
              </a:rPr>
              <a:t>“Dumping ground”</a:t>
            </a:r>
          </a:p>
          <a:p>
            <a:endParaRPr lang="en-GB" dirty="0"/>
          </a:p>
          <a:p>
            <a:pPr algn="ctr"/>
            <a:r>
              <a:rPr lang="en-GB" sz="2800" dirty="0">
                <a:latin typeface="Times New Roman" panose="02020603050405020304" pitchFamily="18" charset="0"/>
                <a:cs typeface="Times New Roman" panose="02020603050405020304" pitchFamily="18" charset="0"/>
              </a:rPr>
              <a:t>“Last step before Prison”</a:t>
            </a:r>
          </a:p>
          <a:p>
            <a:endParaRPr lang="en-GB" dirty="0"/>
          </a:p>
          <a:p>
            <a:pPr algn="ctr"/>
            <a:r>
              <a:rPr lang="en-GB" sz="2800" dirty="0">
                <a:latin typeface="Times New Roman" panose="02020603050405020304" pitchFamily="18" charset="0"/>
                <a:cs typeface="Times New Roman" panose="02020603050405020304" pitchFamily="18" charset="0"/>
              </a:rPr>
              <a:t>“The cause of Knife Crime”</a:t>
            </a:r>
          </a:p>
          <a:p>
            <a:pPr algn="ctr"/>
            <a:endParaRPr lang="en-GB" sz="2800" dirty="0">
              <a:latin typeface="Times New Roman" panose="02020603050405020304" pitchFamily="18" charset="0"/>
              <a:cs typeface="Times New Roman" panose="02020603050405020304" pitchFamily="18" charset="0"/>
            </a:endParaRPr>
          </a:p>
          <a:p>
            <a:pPr algn="ctr"/>
            <a:r>
              <a:rPr lang="en-GB" sz="2800" dirty="0">
                <a:latin typeface="Times New Roman" panose="02020603050405020304" pitchFamily="18" charset="0"/>
                <a:cs typeface="Times New Roman" panose="02020603050405020304" pitchFamily="18" charset="0"/>
              </a:rPr>
              <a:t>“Born to fail..” </a:t>
            </a:r>
          </a:p>
        </p:txBody>
      </p:sp>
    </p:spTree>
    <p:extLst>
      <p:ext uri="{BB962C8B-B14F-4D97-AF65-F5344CB8AC3E}">
        <p14:creationId xmlns:p14="http://schemas.microsoft.com/office/powerpoint/2010/main" val="23085898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98E77-0E5C-4103-BB0D-7E1B50F4E064}"/>
              </a:ext>
            </a:extLst>
          </p:cNvPr>
          <p:cNvSpPr>
            <a:spLocks noGrp="1"/>
          </p:cNvSpPr>
          <p:nvPr>
            <p:ph type="title"/>
          </p:nvPr>
        </p:nvSpPr>
        <p:spPr/>
        <p:txBody>
          <a:bodyPr/>
          <a:lstStyle/>
          <a:p>
            <a:r>
              <a:rPr lang="en-GB" dirty="0"/>
              <a:t>What Alternative Provision is? </a:t>
            </a:r>
          </a:p>
        </p:txBody>
      </p:sp>
      <p:pic>
        <p:nvPicPr>
          <p:cNvPr id="6" name="Picture Placeholder 5">
            <a:extLst>
              <a:ext uri="{FF2B5EF4-FFF2-40B4-BE49-F238E27FC236}">
                <a16:creationId xmlns:a16="http://schemas.microsoft.com/office/drawing/2014/main" id="{4B117522-259E-49CE-B763-BE5AAEAA47D6}"/>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20641" r="20641"/>
          <a:stretch>
            <a:fillRect/>
          </a:stretch>
        </p:blipFill>
        <p:spPr>
          <a:xfrm>
            <a:off x="4899804" y="987425"/>
            <a:ext cx="6090249" cy="4873625"/>
          </a:xfrm>
        </p:spPr>
      </p:pic>
      <p:sp>
        <p:nvSpPr>
          <p:cNvPr id="4" name="Text Placeholder 3">
            <a:extLst>
              <a:ext uri="{FF2B5EF4-FFF2-40B4-BE49-F238E27FC236}">
                <a16:creationId xmlns:a16="http://schemas.microsoft.com/office/drawing/2014/main" id="{7FC91A33-09E2-482B-BB47-090C36327422}"/>
              </a:ext>
            </a:extLst>
          </p:cNvPr>
          <p:cNvSpPr>
            <a:spLocks noGrp="1"/>
          </p:cNvSpPr>
          <p:nvPr>
            <p:ph type="body" sz="half" idx="2"/>
          </p:nvPr>
        </p:nvSpPr>
        <p:spPr/>
        <p:txBody>
          <a:bodyPr/>
          <a:lstStyle/>
          <a:p>
            <a:r>
              <a:rPr lang="en-GB" sz="2000" b="1" dirty="0">
                <a:solidFill>
                  <a:srgbClr val="201F1E"/>
                </a:solidFill>
                <a:latin typeface="Segoe UI" panose="020B0502040204020203" pitchFamily="34" charset="0"/>
              </a:rPr>
              <a:t>The best of Alternative Provision is a joy to behold.  They take children and young people battered by life, rejected and in some cases further damaged by their mainstream experiences, slowly piecing them back together; supporting them as they move on in life. </a:t>
            </a:r>
          </a:p>
          <a:p>
            <a:r>
              <a:rPr lang="en-GB" dirty="0"/>
              <a:t/>
            </a:r>
            <a:br>
              <a:rPr lang="en-GB" dirty="0"/>
            </a:br>
            <a:r>
              <a:rPr lang="en-GB" dirty="0"/>
              <a:t>Leading Learner, 2019 </a:t>
            </a:r>
          </a:p>
          <a:p>
            <a:endParaRPr lang="en-GB" dirty="0"/>
          </a:p>
        </p:txBody>
      </p:sp>
    </p:spTree>
    <p:extLst>
      <p:ext uri="{BB962C8B-B14F-4D97-AF65-F5344CB8AC3E}">
        <p14:creationId xmlns:p14="http://schemas.microsoft.com/office/powerpoint/2010/main" val="34800302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Aims of the session </a:t>
            </a:r>
            <a:endParaRPr lang="en-GB" b="1" dirty="0"/>
          </a:p>
        </p:txBody>
      </p:sp>
      <p:sp>
        <p:nvSpPr>
          <p:cNvPr id="3" name="Content Placeholder 2"/>
          <p:cNvSpPr>
            <a:spLocks noGrp="1"/>
          </p:cNvSpPr>
          <p:nvPr>
            <p:ph idx="1"/>
          </p:nvPr>
        </p:nvSpPr>
        <p:spPr/>
        <p:txBody>
          <a:bodyPr/>
          <a:lstStyle/>
          <a:p>
            <a:r>
              <a:rPr lang="en-GB" dirty="0" smtClean="0"/>
              <a:t>Briefly explain who we are</a:t>
            </a:r>
          </a:p>
          <a:p>
            <a:r>
              <a:rPr lang="en-GB" dirty="0" smtClean="0"/>
              <a:t>Look at </a:t>
            </a:r>
            <a:r>
              <a:rPr lang="en-GB" smtClean="0"/>
              <a:t>some ‘readiness for learning’ strategies </a:t>
            </a:r>
            <a:r>
              <a:rPr lang="en-GB" dirty="0" smtClean="0"/>
              <a:t>which we employ across the Academies in our Trust </a:t>
            </a:r>
          </a:p>
          <a:p>
            <a:r>
              <a:rPr lang="en-GB" dirty="0" smtClean="0"/>
              <a:t>Introduce the concepts of the ‘window of tolerance’ and Learning zones </a:t>
            </a:r>
          </a:p>
          <a:p>
            <a:r>
              <a:rPr lang="en-GB" dirty="0" smtClean="0"/>
              <a:t>Look at some of our key guiding principles </a:t>
            </a:r>
          </a:p>
          <a:p>
            <a:r>
              <a:rPr lang="en-GB" dirty="0" smtClean="0"/>
              <a:t>Case study analysis</a:t>
            </a:r>
          </a:p>
          <a:p>
            <a:endParaRPr lang="en-GB" dirty="0" smtClean="0"/>
          </a:p>
          <a:p>
            <a:endParaRPr lang="en-GB" dirty="0" smtClean="0"/>
          </a:p>
          <a:p>
            <a:endParaRPr lang="en-GB" dirty="0" smtClean="0"/>
          </a:p>
        </p:txBody>
      </p:sp>
    </p:spTree>
    <p:extLst>
      <p:ext uri="{BB962C8B-B14F-4D97-AF65-F5344CB8AC3E}">
        <p14:creationId xmlns:p14="http://schemas.microsoft.com/office/powerpoint/2010/main" val="3603711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About us - Bolton Impact Trust  </a:t>
            </a:r>
          </a:p>
        </p:txBody>
      </p:sp>
      <p:sp>
        <p:nvSpPr>
          <p:cNvPr id="3" name="Content Placeholder 2"/>
          <p:cNvSpPr>
            <a:spLocks noGrp="1"/>
          </p:cNvSpPr>
          <p:nvPr>
            <p:ph idx="1"/>
          </p:nvPr>
        </p:nvSpPr>
        <p:spPr/>
        <p:txBody>
          <a:bodyPr>
            <a:normAutofit/>
          </a:bodyPr>
          <a:lstStyle/>
          <a:p>
            <a:r>
              <a:rPr lang="en-GB" sz="2400" dirty="0"/>
              <a:t>5</a:t>
            </a:r>
            <a:r>
              <a:rPr lang="en-GB" sz="2400" dirty="0" smtClean="0"/>
              <a:t> </a:t>
            </a:r>
            <a:r>
              <a:rPr lang="en-GB" sz="2400" dirty="0"/>
              <a:t>AP/Special Academies</a:t>
            </a:r>
          </a:p>
          <a:p>
            <a:r>
              <a:rPr lang="en-GB" sz="2400" dirty="0"/>
              <a:t>Previously Bolton Pupil Referral Service (LA provision) </a:t>
            </a:r>
          </a:p>
          <a:p>
            <a:r>
              <a:rPr lang="en-GB" sz="2400" dirty="0"/>
              <a:t>Converted to Multi-Academy Trust in April 2016 in order to Sponsor Lever Park Special School</a:t>
            </a:r>
          </a:p>
          <a:p>
            <a:r>
              <a:rPr lang="en-GB" sz="2400" dirty="0"/>
              <a:t>Work closely with the Local Authority and Bolton’s Schools in supporting some of the town’s most vulnerable learners </a:t>
            </a:r>
          </a:p>
          <a:p>
            <a:r>
              <a:rPr lang="en-GB" sz="2400" dirty="0"/>
              <a:t>Provision for 256 Bolton learners  (187 AP + 69 SEMH Special)  </a:t>
            </a:r>
          </a:p>
          <a:p>
            <a:r>
              <a:rPr lang="en-GB" sz="2400" dirty="0"/>
              <a:t>Work directly with other Local Authorities </a:t>
            </a:r>
          </a:p>
          <a:p>
            <a:pPr marL="0" indent="0">
              <a:buNone/>
            </a:pPr>
            <a:endParaRPr lang="en-GB" sz="2400" dirty="0"/>
          </a:p>
          <a:p>
            <a:pPr marL="0" indent="0">
              <a:buNone/>
            </a:pPr>
            <a:endParaRPr lang="en-GB" sz="2400" dirty="0"/>
          </a:p>
          <a:p>
            <a:endParaRPr lang="en-GB" dirty="0"/>
          </a:p>
        </p:txBody>
      </p:sp>
    </p:spTree>
    <p:extLst>
      <p:ext uri="{BB962C8B-B14F-4D97-AF65-F5344CB8AC3E}">
        <p14:creationId xmlns:p14="http://schemas.microsoft.com/office/powerpoint/2010/main" val="14234297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a:t>Our (AP) Pupils </a:t>
            </a:r>
          </a:p>
        </p:txBody>
      </p:sp>
      <p:sp>
        <p:nvSpPr>
          <p:cNvPr id="3" name="Content Placeholder 2"/>
          <p:cNvSpPr>
            <a:spLocks noGrp="1"/>
          </p:cNvSpPr>
          <p:nvPr>
            <p:ph idx="1"/>
          </p:nvPr>
        </p:nvSpPr>
        <p:spPr/>
        <p:txBody>
          <a:bodyPr>
            <a:normAutofit/>
          </a:bodyPr>
          <a:lstStyle/>
          <a:p>
            <a:r>
              <a:rPr lang="en-GB" sz="1600" dirty="0"/>
              <a:t>Aged from 5 – 16 </a:t>
            </a:r>
          </a:p>
          <a:p>
            <a:r>
              <a:rPr lang="en-GB" sz="1600" dirty="0"/>
              <a:t>Permanently excluded from mainstream schools</a:t>
            </a:r>
          </a:p>
          <a:p>
            <a:r>
              <a:rPr lang="en-GB" sz="1600" dirty="0"/>
              <a:t>At risk of permanent exclusion from school </a:t>
            </a:r>
          </a:p>
          <a:p>
            <a:r>
              <a:rPr lang="en-GB" sz="1600" dirty="0"/>
              <a:t>EHCP for Social Emotional &amp; Mental Health (SEMH) </a:t>
            </a:r>
          </a:p>
          <a:p>
            <a:r>
              <a:rPr lang="en-GB" sz="1600" dirty="0"/>
              <a:t>Pregnant</a:t>
            </a:r>
          </a:p>
          <a:p>
            <a:r>
              <a:rPr lang="en-GB" sz="1600" dirty="0"/>
              <a:t>Mental Health issues</a:t>
            </a:r>
          </a:p>
          <a:p>
            <a:r>
              <a:rPr lang="en-GB" sz="1600" dirty="0"/>
              <a:t>Physical illnesses</a:t>
            </a:r>
          </a:p>
          <a:p>
            <a:r>
              <a:rPr lang="en-GB" sz="1600" dirty="0"/>
              <a:t>Terminal illnesses</a:t>
            </a:r>
          </a:p>
          <a:p>
            <a:r>
              <a:rPr lang="en-GB" sz="1600" dirty="0"/>
              <a:t>Phobic</a:t>
            </a:r>
          </a:p>
          <a:p>
            <a:r>
              <a:rPr lang="en-GB" sz="1600" dirty="0"/>
              <a:t>Some come form very turbulent home lives  </a:t>
            </a:r>
          </a:p>
        </p:txBody>
      </p:sp>
    </p:spTree>
    <p:extLst>
      <p:ext uri="{BB962C8B-B14F-4D97-AF65-F5344CB8AC3E}">
        <p14:creationId xmlns:p14="http://schemas.microsoft.com/office/powerpoint/2010/main" val="727947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Since March 2021 </a:t>
            </a:r>
            <a:endParaRPr lang="en-GB" b="1" dirty="0"/>
          </a:p>
        </p:txBody>
      </p:sp>
      <p:sp>
        <p:nvSpPr>
          <p:cNvPr id="3" name="Content Placeholder 2"/>
          <p:cNvSpPr>
            <a:spLocks noGrp="1"/>
          </p:cNvSpPr>
          <p:nvPr>
            <p:ph idx="1"/>
          </p:nvPr>
        </p:nvSpPr>
        <p:spPr/>
        <p:txBody>
          <a:bodyPr/>
          <a:lstStyle/>
          <a:p>
            <a:r>
              <a:rPr lang="en-GB" dirty="0" smtClean="0"/>
              <a:t>Significant surge in referrals to our Academies  </a:t>
            </a:r>
          </a:p>
          <a:p>
            <a:r>
              <a:rPr lang="en-GB" dirty="0" smtClean="0"/>
              <a:t>Rise in Year 7 exclusions </a:t>
            </a:r>
          </a:p>
          <a:p>
            <a:r>
              <a:rPr lang="en-GB" dirty="0" smtClean="0"/>
              <a:t>Rise in Primary exclusions</a:t>
            </a:r>
          </a:p>
          <a:p>
            <a:r>
              <a:rPr lang="en-GB" dirty="0" smtClean="0"/>
              <a:t>Less incidents of Persistent Disruptive Behaviour (more one-offs)</a:t>
            </a:r>
          </a:p>
          <a:p>
            <a:r>
              <a:rPr lang="en-GB" dirty="0" smtClean="0"/>
              <a:t>First set of exclusions for knife-related incidents</a:t>
            </a:r>
          </a:p>
          <a:p>
            <a:r>
              <a:rPr lang="en-GB" dirty="0" smtClean="0"/>
              <a:t>More children in the hospital ward</a:t>
            </a:r>
          </a:p>
          <a:p>
            <a:r>
              <a:rPr lang="en-GB" dirty="0" smtClean="0"/>
              <a:t>Significant increase in requests from schools for our intervention packages </a:t>
            </a:r>
          </a:p>
          <a:p>
            <a:endParaRPr lang="en-GB" dirty="0" smtClean="0"/>
          </a:p>
          <a:p>
            <a:endParaRPr lang="en-GB" dirty="0"/>
          </a:p>
        </p:txBody>
      </p:sp>
    </p:spTree>
    <p:extLst>
      <p:ext uri="{BB962C8B-B14F-4D97-AF65-F5344CB8AC3E}">
        <p14:creationId xmlns:p14="http://schemas.microsoft.com/office/powerpoint/2010/main" val="38780491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a:t>Key strategies </a:t>
            </a:r>
          </a:p>
        </p:txBody>
      </p:sp>
      <p:sp>
        <p:nvSpPr>
          <p:cNvPr id="3" name="Content Placeholder 2"/>
          <p:cNvSpPr>
            <a:spLocks noGrp="1"/>
          </p:cNvSpPr>
          <p:nvPr>
            <p:ph idx="1"/>
          </p:nvPr>
        </p:nvSpPr>
        <p:spPr/>
        <p:txBody>
          <a:bodyPr/>
          <a:lstStyle/>
          <a:p>
            <a:r>
              <a:rPr lang="en-GB" dirty="0"/>
              <a:t>3 stage curriculum design model</a:t>
            </a:r>
          </a:p>
          <a:p>
            <a:endParaRPr lang="en-GB" dirty="0"/>
          </a:p>
          <a:p>
            <a:r>
              <a:rPr lang="en-GB" dirty="0"/>
              <a:t>Phase 1 and Phase 2 Outcomes</a:t>
            </a:r>
          </a:p>
          <a:p>
            <a:pPr marL="0" indent="0">
              <a:buNone/>
            </a:pPr>
            <a:endParaRPr lang="en-GB" dirty="0"/>
          </a:p>
          <a:p>
            <a:r>
              <a:rPr lang="en-GB" dirty="0"/>
              <a:t>Ipsative Key Performance Indicators (Personal Success Targets) </a:t>
            </a:r>
          </a:p>
          <a:p>
            <a:pPr marL="0" indent="0">
              <a:buNone/>
            </a:pPr>
            <a:endParaRPr lang="en-GB" dirty="0"/>
          </a:p>
          <a:p>
            <a:endParaRPr lang="en-GB" dirty="0"/>
          </a:p>
        </p:txBody>
      </p:sp>
    </p:spTree>
    <p:extLst>
      <p:ext uri="{BB962C8B-B14F-4D97-AF65-F5344CB8AC3E}">
        <p14:creationId xmlns:p14="http://schemas.microsoft.com/office/powerpoint/2010/main" val="29004848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1964</TotalTime>
  <Words>1099</Words>
  <Application>Microsoft Office PowerPoint</Application>
  <PresentationFormat>Widescreen</PresentationFormat>
  <Paragraphs>142</Paragraphs>
  <Slides>23</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3" baseType="lpstr">
      <vt:lpstr>Arial</vt:lpstr>
      <vt:lpstr>Arial Unicode MS</vt:lpstr>
      <vt:lpstr>Calibri</vt:lpstr>
      <vt:lpstr>Calibri Light</vt:lpstr>
      <vt:lpstr>Georgia</vt:lpstr>
      <vt:lpstr>Helvetica Neue</vt:lpstr>
      <vt:lpstr>Segoe UI</vt:lpstr>
      <vt:lpstr>Times New Roman</vt:lpstr>
      <vt:lpstr>Office Theme</vt:lpstr>
      <vt:lpstr>Document</vt:lpstr>
      <vt:lpstr> Adapting Mainstream Provision to meet a changing profile of needs     </vt:lpstr>
      <vt:lpstr>About me   </vt:lpstr>
      <vt:lpstr>What Alternative Provision isn’t!  </vt:lpstr>
      <vt:lpstr>What Alternative Provision is? </vt:lpstr>
      <vt:lpstr>Aims of the session </vt:lpstr>
      <vt:lpstr>About us - Bolton Impact Trust  </vt:lpstr>
      <vt:lpstr>Our (AP) Pupils </vt:lpstr>
      <vt:lpstr>Since March 2021 </vt:lpstr>
      <vt:lpstr>Key strategies </vt:lpstr>
      <vt:lpstr>PowerPoint Presentation</vt:lpstr>
      <vt:lpstr>Phase 1 outcomes used in Bolton Impact Trust Academies (The hidden curriculum) </vt:lpstr>
      <vt:lpstr>PowerPoint Presentation</vt:lpstr>
      <vt:lpstr>Ipsative measures (Rewarding Personal Bests)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strategies (non-text book!)   </vt:lpstr>
      <vt:lpstr>In Summary </vt:lpstr>
      <vt:lpstr>For further information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Local Governing Bodies</dc:title>
  <dc:creator>home</dc:creator>
  <cp:lastModifiedBy>home</cp:lastModifiedBy>
  <cp:revision>181</cp:revision>
  <cp:lastPrinted>2020-11-27T08:52:35Z</cp:lastPrinted>
  <dcterms:created xsi:type="dcterms:W3CDTF">2016-10-09T07:57:54Z</dcterms:created>
  <dcterms:modified xsi:type="dcterms:W3CDTF">2021-05-18T19:12:59Z</dcterms:modified>
</cp:coreProperties>
</file>