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82"/>
  </p:notesMasterIdLst>
  <p:sldIdLst>
    <p:sldId id="256" r:id="rId5"/>
    <p:sldId id="257" r:id="rId6"/>
    <p:sldId id="258" r:id="rId7"/>
    <p:sldId id="259" r:id="rId8"/>
    <p:sldId id="260" r:id="rId9"/>
    <p:sldId id="261" r:id="rId10"/>
    <p:sldId id="499" r:id="rId11"/>
    <p:sldId id="262" r:id="rId12"/>
    <p:sldId id="263" r:id="rId13"/>
    <p:sldId id="500" r:id="rId14"/>
    <p:sldId id="501" r:id="rId15"/>
    <p:sldId id="264" r:id="rId16"/>
    <p:sldId id="265" r:id="rId17"/>
    <p:sldId id="267"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510" r:id="rId37"/>
    <p:sldId id="506" r:id="rId38"/>
    <p:sldId id="507" r:id="rId39"/>
    <p:sldId id="508"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528" r:id="rId61"/>
    <p:sldId id="527" r:id="rId62"/>
    <p:sldId id="307" r:id="rId63"/>
    <p:sldId id="503" r:id="rId64"/>
    <p:sldId id="511" r:id="rId65"/>
    <p:sldId id="513" r:id="rId66"/>
    <p:sldId id="521" r:id="rId67"/>
    <p:sldId id="515" r:id="rId68"/>
    <p:sldId id="522" r:id="rId69"/>
    <p:sldId id="523" r:id="rId70"/>
    <p:sldId id="517" r:id="rId71"/>
    <p:sldId id="518" r:id="rId72"/>
    <p:sldId id="524" r:id="rId73"/>
    <p:sldId id="525" r:id="rId74"/>
    <p:sldId id="308" r:id="rId75"/>
    <p:sldId id="309" r:id="rId76"/>
    <p:sldId id="310" r:id="rId77"/>
    <p:sldId id="311" r:id="rId78"/>
    <p:sldId id="312" r:id="rId79"/>
    <p:sldId id="529" r:id="rId80"/>
    <p:sldId id="313" r:id="rId81"/>
  </p:sldIdLst>
  <p:sldSz cx="9753600" cy="7315200"/>
  <p:notesSz cx="6858000" cy="9144000"/>
  <p:embeddedFontLst>
    <p:embeddedFont>
      <p:font typeface="Arialle" panose="020B0604020202020204" charset="0"/>
      <p:regular r:id="rId83"/>
    </p:embeddedFont>
    <p:embeddedFont>
      <p:font typeface="Arialle Bold" panose="020B0604020202020204" charset="0"/>
      <p:regular r:id="rId84"/>
      <p:bold r:id="rId85"/>
    </p:embeddedFont>
    <p:embeddedFont>
      <p:font typeface="Glacial Indifference Bold" panose="020B0604020202020204" charset="0"/>
      <p:regular r:id="rId86"/>
      <p:bold r:id="rId87"/>
    </p:embeddedFont>
    <p:embeddedFont>
      <p:font typeface="Helvetica" panose="020B0604020202020204" pitchFamily="34" charset="0"/>
      <p:regular r:id="rId88"/>
      <p:bold r:id="rId89"/>
      <p:italic r:id="rId90"/>
      <p:boldItalic r:id="rId91"/>
    </p:embeddedFont>
    <p:embeddedFont>
      <p:font typeface="Lato" panose="020F0502020204030203" pitchFamily="34" charset="0"/>
      <p:regular r:id="rId92"/>
      <p:bold r:id="rId93"/>
      <p:italic r:id="rId94"/>
      <p:boldItalic r:id="rId95"/>
    </p:embeddedFont>
    <p:embeddedFont>
      <p:font typeface="League Spartan" panose="020B0604020202020204" charset="0"/>
      <p:regular r:id="rId96"/>
      <p:bold r:id="rId97"/>
    </p:embeddedFont>
    <p:embeddedFont>
      <p:font typeface="Roboto" panose="02000000000000000000" pitchFamily="2" charset="0"/>
      <p:regular r:id="rId98"/>
      <p:bold r:id="rId99"/>
      <p:italic r:id="rId100"/>
      <p:boldItalic r:id="rId101"/>
    </p:embeddedFont>
    <p:embeddedFont>
      <p:font typeface="TrebuchetMS" panose="020B0604020202020204" charset="0"/>
      <p:regular r:id="rId102"/>
    </p:embeddedFont>
    <p:embeddedFont>
      <p:font typeface="Verdana" panose="020B0604030504040204" pitchFamily="34" charset="0"/>
      <p:regular r:id="rId103"/>
      <p:bold r:id="rId104"/>
      <p:italic r:id="rId105"/>
      <p:boldItalic r:id="rId10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F0FF1B-E15E-4D91-89A2-F9B44D835B94}" v="1" dt="2025-02-13T15:03:43.1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620"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2.fntdata"/><Relationship Id="rId89" Type="http://schemas.openxmlformats.org/officeDocument/2006/relationships/font" Target="fonts/font7.fntdata"/><Relationship Id="rId112" Type="http://schemas.microsoft.com/office/2015/10/relationships/revisionInfo" Target="revisionInfo.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20.fntdata"/><Relationship Id="rId5" Type="http://schemas.openxmlformats.org/officeDocument/2006/relationships/slide" Target="slides/slide1.xml"/><Relationship Id="rId90" Type="http://schemas.openxmlformats.org/officeDocument/2006/relationships/font" Target="fonts/font8.fntdata"/><Relationship Id="rId95" Type="http://schemas.openxmlformats.org/officeDocument/2006/relationships/font" Target="fonts/font13.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font" Target="fonts/font3.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21.fntdata"/><Relationship Id="rId108"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2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font" Target="fonts/font17.fntdata"/><Relationship Id="rId101" Type="http://schemas.openxmlformats.org/officeDocument/2006/relationships/font" Target="fonts/font19.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5.fntdata"/><Relationship Id="rId104" Type="http://schemas.openxmlformats.org/officeDocument/2006/relationships/font" Target="fonts/font22.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5.fntdata"/><Relationship Id="rId110"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8.fntdata"/><Relationship Id="rId105" Type="http://schemas.openxmlformats.org/officeDocument/2006/relationships/font" Target="fonts/font2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font" Target="fonts/font1.fntdata"/><Relationship Id="rId88" Type="http://schemas.openxmlformats.org/officeDocument/2006/relationships/font" Target="fonts/font6.fntdata"/><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ey Wood" userId="f7538726-dda6-475f-b447-bc8874356d93" providerId="ADAL" clId="{8D908A89-BA71-42A4-B1FB-2535231F3559}"/>
    <pc:docChg chg="custSel modSld">
      <pc:chgData name="Tracey Wood" userId="f7538726-dda6-475f-b447-bc8874356d93" providerId="ADAL" clId="{8D908A89-BA71-42A4-B1FB-2535231F3559}" dt="2025-01-16T17:09:38.307" v="127" actId="113"/>
      <pc:docMkLst>
        <pc:docMk/>
      </pc:docMkLst>
      <pc:sldChg chg="modSp mod">
        <pc:chgData name="Tracey Wood" userId="f7538726-dda6-475f-b447-bc8874356d93" providerId="ADAL" clId="{8D908A89-BA71-42A4-B1FB-2535231F3559}" dt="2025-01-16T17:06:33.446" v="29" actId="20577"/>
        <pc:sldMkLst>
          <pc:docMk/>
          <pc:sldMk cId="0" sldId="256"/>
        </pc:sldMkLst>
        <pc:spChg chg="mod">
          <ac:chgData name="Tracey Wood" userId="f7538726-dda6-475f-b447-bc8874356d93" providerId="ADAL" clId="{8D908A89-BA71-42A4-B1FB-2535231F3559}" dt="2025-01-16T17:06:33.446" v="29" actId="20577"/>
          <ac:spMkLst>
            <pc:docMk/>
            <pc:sldMk cId="0" sldId="256"/>
            <ac:spMk id="3" creationId="{00000000-0000-0000-0000-000000000000}"/>
          </ac:spMkLst>
        </pc:spChg>
      </pc:sldChg>
      <pc:sldChg chg="delSp modSp mod">
        <pc:chgData name="Tracey Wood" userId="f7538726-dda6-475f-b447-bc8874356d93" providerId="ADAL" clId="{8D908A89-BA71-42A4-B1FB-2535231F3559}" dt="2025-01-16T17:07:09.245" v="33"/>
        <pc:sldMkLst>
          <pc:docMk/>
          <pc:sldMk cId="0" sldId="265"/>
        </pc:sldMkLst>
      </pc:sldChg>
      <pc:sldChg chg="modSp mod">
        <pc:chgData name="Tracey Wood" userId="f7538726-dda6-475f-b447-bc8874356d93" providerId="ADAL" clId="{8D908A89-BA71-42A4-B1FB-2535231F3559}" dt="2025-01-16T17:09:38.307" v="127" actId="113"/>
        <pc:sldMkLst>
          <pc:docMk/>
          <pc:sldMk cId="2231232366" sldId="313"/>
        </pc:sldMkLst>
        <pc:spChg chg="mod">
          <ac:chgData name="Tracey Wood" userId="f7538726-dda6-475f-b447-bc8874356d93" providerId="ADAL" clId="{8D908A89-BA71-42A4-B1FB-2535231F3559}" dt="2025-01-16T17:09:38.307" v="127" actId="113"/>
          <ac:spMkLst>
            <pc:docMk/>
            <pc:sldMk cId="2231232366" sldId="313"/>
            <ac:spMk id="3" creationId="{579D5FB3-8220-ED77-C7F4-F71A265FD1DD}"/>
          </ac:spMkLst>
        </pc:spChg>
      </pc:sldChg>
    </pc:docChg>
  </pc:docChgLst>
  <pc:docChgLst>
    <pc:chgData name="Tracey Wood" userId="f7538726-dda6-475f-b447-bc8874356d93" providerId="ADAL" clId="{1A0713E1-5AFC-472E-88CC-9E7D27AED37B}"/>
    <pc:docChg chg="custSel modSld">
      <pc:chgData name="Tracey Wood" userId="f7538726-dda6-475f-b447-bc8874356d93" providerId="ADAL" clId="{1A0713E1-5AFC-472E-88CC-9E7D27AED37B}" dt="2024-01-05T14:55:49.828" v="13" actId="14100"/>
      <pc:docMkLst>
        <pc:docMk/>
      </pc:docMkLst>
      <pc:sldChg chg="addSp delSp modSp mod">
        <pc:chgData name="Tracey Wood" userId="f7538726-dda6-475f-b447-bc8874356d93" providerId="ADAL" clId="{1A0713E1-5AFC-472E-88CC-9E7D27AED37B}" dt="2024-01-05T14:55:49.828" v="13" actId="14100"/>
        <pc:sldMkLst>
          <pc:docMk/>
          <pc:sldMk cId="0" sldId="265"/>
        </pc:sldMkLst>
      </pc:sldChg>
      <pc:sldChg chg="modSp mod">
        <pc:chgData name="Tracey Wood" userId="f7538726-dda6-475f-b447-bc8874356d93" providerId="ADAL" clId="{1A0713E1-5AFC-472E-88CC-9E7D27AED37B}" dt="2023-12-12T15:24:47.166" v="4" actId="6549"/>
        <pc:sldMkLst>
          <pc:docMk/>
          <pc:sldMk cId="2231232366" sldId="313"/>
        </pc:sldMkLst>
      </pc:sldChg>
    </pc:docChg>
  </pc:docChgLst>
  <pc:docChgLst>
    <pc:chgData name="Tracey Wood" userId="f7538726-dda6-475f-b447-bc8874356d93" providerId="ADAL" clId="{D636CC3E-801D-47F5-968B-023B1AD1E972}"/>
    <pc:docChg chg="undo custSel modSld">
      <pc:chgData name="Tracey Wood" userId="f7538726-dda6-475f-b447-bc8874356d93" providerId="ADAL" clId="{D636CC3E-801D-47F5-968B-023B1AD1E972}" dt="2024-05-09T11:24:53.629" v="6" actId="22"/>
      <pc:docMkLst>
        <pc:docMk/>
      </pc:docMkLst>
      <pc:sldChg chg="delSp mod">
        <pc:chgData name="Tracey Wood" userId="f7538726-dda6-475f-b447-bc8874356d93" providerId="ADAL" clId="{D636CC3E-801D-47F5-968B-023B1AD1E972}" dt="2024-05-09T11:12:24.536" v="1" actId="478"/>
        <pc:sldMkLst>
          <pc:docMk/>
          <pc:sldMk cId="0" sldId="265"/>
        </pc:sldMkLst>
      </pc:sldChg>
      <pc:sldChg chg="addSp delSp modSp mod">
        <pc:chgData name="Tracey Wood" userId="f7538726-dda6-475f-b447-bc8874356d93" providerId="ADAL" clId="{D636CC3E-801D-47F5-968B-023B1AD1E972}" dt="2024-05-09T11:24:53.629" v="6" actId="22"/>
        <pc:sldMkLst>
          <pc:docMk/>
          <pc:sldMk cId="2231232366" sldId="313"/>
        </pc:sldMkLst>
      </pc:sldChg>
    </pc:docChg>
  </pc:docChgLst>
  <pc:docChgLst>
    <pc:chgData name="Tracey Wood" userId="f7538726-dda6-475f-b447-bc8874356d93" providerId="ADAL" clId="{AEB0FAEE-E8F5-464F-AB4D-000A5A145D23}"/>
    <pc:docChg chg="custSel modSld">
      <pc:chgData name="Tracey Wood" userId="f7538726-dda6-475f-b447-bc8874356d93" providerId="ADAL" clId="{AEB0FAEE-E8F5-464F-AB4D-000A5A145D23}" dt="2024-02-01T10:32:34.443" v="3" actId="478"/>
      <pc:docMkLst>
        <pc:docMk/>
      </pc:docMkLst>
      <pc:sldChg chg="delSp mod">
        <pc:chgData name="Tracey Wood" userId="f7538726-dda6-475f-b447-bc8874356d93" providerId="ADAL" clId="{AEB0FAEE-E8F5-464F-AB4D-000A5A145D23}" dt="2024-02-01T10:32:34.443" v="3" actId="478"/>
        <pc:sldMkLst>
          <pc:docMk/>
          <pc:sldMk cId="0" sldId="265"/>
        </pc:sldMkLst>
      </pc:sldChg>
      <pc:sldChg chg="modSp mod">
        <pc:chgData name="Tracey Wood" userId="f7538726-dda6-475f-b447-bc8874356d93" providerId="ADAL" clId="{AEB0FAEE-E8F5-464F-AB4D-000A5A145D23}" dt="2024-01-15T15:11:41.934" v="2" actId="20577"/>
        <pc:sldMkLst>
          <pc:docMk/>
          <pc:sldMk cId="2231232366" sldId="313"/>
        </pc:sldMkLst>
      </pc:sldChg>
    </pc:docChg>
  </pc:docChgLst>
  <pc:docChgLst>
    <pc:chgData name="Tracey Wood" userId="f7538726-dda6-475f-b447-bc8874356d93" providerId="ADAL" clId="{EE58FA31-E29F-47E9-9602-595A74986689}"/>
    <pc:docChg chg="undo custSel modSld">
      <pc:chgData name="Tracey Wood" userId="f7538726-dda6-475f-b447-bc8874356d93" providerId="ADAL" clId="{EE58FA31-E29F-47E9-9602-595A74986689}" dt="2024-09-05T11:32:37.705" v="2" actId="20577"/>
      <pc:docMkLst>
        <pc:docMk/>
      </pc:docMkLst>
      <pc:sldChg chg="modSp mod">
        <pc:chgData name="Tracey Wood" userId="f7538726-dda6-475f-b447-bc8874356d93" providerId="ADAL" clId="{EE58FA31-E29F-47E9-9602-595A74986689}" dt="2024-09-05T11:32:37.705" v="2" actId="20577"/>
        <pc:sldMkLst>
          <pc:docMk/>
          <pc:sldMk cId="2231232366" sldId="313"/>
        </pc:sldMkLst>
      </pc:sldChg>
    </pc:docChg>
  </pc:docChgLst>
  <pc:docChgLst>
    <pc:chgData name="Tracey Wood" userId="f7538726-dda6-475f-b447-bc8874356d93" providerId="ADAL" clId="{FA8AC75F-811A-490B-AF1E-72C2190984FA}"/>
    <pc:docChg chg="custSel modSld">
      <pc:chgData name="Tracey Wood" userId="f7538726-dda6-475f-b447-bc8874356d93" providerId="ADAL" clId="{FA8AC75F-811A-490B-AF1E-72C2190984FA}" dt="2024-10-22T09:14:32.171" v="9" actId="14100"/>
      <pc:docMkLst>
        <pc:docMk/>
      </pc:docMkLst>
      <pc:sldChg chg="addSp delSp modSp mod">
        <pc:chgData name="Tracey Wood" userId="f7538726-dda6-475f-b447-bc8874356d93" providerId="ADAL" clId="{FA8AC75F-811A-490B-AF1E-72C2190984FA}" dt="2024-10-22T09:14:32.171" v="9" actId="14100"/>
        <pc:sldMkLst>
          <pc:docMk/>
          <pc:sldMk cId="0" sldId="265"/>
        </pc:sldMkLst>
      </pc:sldChg>
    </pc:docChg>
  </pc:docChgLst>
  <pc:docChgLst>
    <pc:chgData name="Guest User" userId="S::urn:spo:anon#8f68b9e16b1dba5808fd53e73d5bf4be54bc9465e1c4511c2b98ab5125a204e6::" providerId="AD" clId="Web-{5CEE5981-0F72-FE0E-D2B9-991348C34B28}"/>
    <pc:docChg chg="delSld modSld">
      <pc:chgData name="Guest User" userId="S::urn:spo:anon#8f68b9e16b1dba5808fd53e73d5bf4be54bc9465e1c4511c2b98ab5125a204e6::" providerId="AD" clId="Web-{5CEE5981-0F72-FE0E-D2B9-991348C34B28}" dt="2024-03-18T21:44:37.184" v="2"/>
      <pc:docMkLst>
        <pc:docMk/>
      </pc:docMkLst>
      <pc:sldChg chg="modSp">
        <pc:chgData name="Guest User" userId="S::urn:spo:anon#8f68b9e16b1dba5808fd53e73d5bf4be54bc9465e1c4511c2b98ab5125a204e6::" providerId="AD" clId="Web-{5CEE5981-0F72-FE0E-D2B9-991348C34B28}" dt="2024-03-18T21:44:00.652" v="0" actId="1076"/>
        <pc:sldMkLst>
          <pc:docMk/>
          <pc:sldMk cId="0" sldId="260"/>
        </pc:sldMkLst>
      </pc:sldChg>
      <pc:sldChg chg="del">
        <pc:chgData name="Guest User" userId="S::urn:spo:anon#8f68b9e16b1dba5808fd53e73d5bf4be54bc9465e1c4511c2b98ab5125a204e6::" providerId="AD" clId="Web-{5CEE5981-0F72-FE0E-D2B9-991348C34B28}" dt="2024-03-18T21:44:37.184" v="2"/>
        <pc:sldMkLst>
          <pc:docMk/>
          <pc:sldMk cId="0" sldId="268"/>
        </pc:sldMkLst>
      </pc:sldChg>
      <pc:sldChg chg="del">
        <pc:chgData name="Guest User" userId="S::urn:spo:anon#8f68b9e16b1dba5808fd53e73d5bf4be54bc9465e1c4511c2b98ab5125a204e6::" providerId="AD" clId="Web-{5CEE5981-0F72-FE0E-D2B9-991348C34B28}" dt="2024-03-18T21:44:23.746" v="1"/>
        <pc:sldMkLst>
          <pc:docMk/>
          <pc:sldMk cId="1817793058" sldId="498"/>
        </pc:sldMkLst>
      </pc:sldChg>
    </pc:docChg>
  </pc:docChgLst>
  <pc:docChgLst>
    <pc:chgData name="Tracey Wood" userId="f7538726-dda6-475f-b447-bc8874356d93" providerId="ADAL" clId="{7B160D2D-B056-4355-B760-C2580EFEEBEC}"/>
    <pc:docChg chg="modSld">
      <pc:chgData name="Tracey Wood" userId="f7538726-dda6-475f-b447-bc8874356d93" providerId="ADAL" clId="{7B160D2D-B056-4355-B760-C2580EFEEBEC}" dt="2024-02-14T12:06:49.415" v="11" actId="14100"/>
      <pc:docMkLst>
        <pc:docMk/>
      </pc:docMkLst>
      <pc:sldChg chg="addSp modSp mod">
        <pc:chgData name="Tracey Wood" userId="f7538726-dda6-475f-b447-bc8874356d93" providerId="ADAL" clId="{7B160D2D-B056-4355-B760-C2580EFEEBEC}" dt="2024-02-14T12:06:49.415" v="11" actId="14100"/>
        <pc:sldMkLst>
          <pc:docMk/>
          <pc:sldMk cId="0" sldId="265"/>
        </pc:sldMkLst>
      </pc:sldChg>
      <pc:sldChg chg="modSp mod">
        <pc:chgData name="Tracey Wood" userId="f7538726-dda6-475f-b447-bc8874356d93" providerId="ADAL" clId="{7B160D2D-B056-4355-B760-C2580EFEEBEC}" dt="2024-02-14T11:12:28.828" v="2" actId="20577"/>
        <pc:sldMkLst>
          <pc:docMk/>
          <pc:sldMk cId="2231232366" sldId="313"/>
        </pc:sldMkLst>
      </pc:sldChg>
    </pc:docChg>
  </pc:docChgLst>
  <pc:docChgLst>
    <pc:chgData name="Tracey Wood" userId="f7538726-dda6-475f-b447-bc8874356d93" providerId="ADAL" clId="{C7F0FF1B-E15E-4D91-89A2-F9B44D835B94}"/>
    <pc:docChg chg="undo custSel modSld">
      <pc:chgData name="Tracey Wood" userId="f7538726-dda6-475f-b447-bc8874356d93" providerId="ADAL" clId="{C7F0FF1B-E15E-4D91-89A2-F9B44D835B94}" dt="2025-04-09T09:36:00.145" v="12" actId="1076"/>
      <pc:docMkLst>
        <pc:docMk/>
      </pc:docMkLst>
      <pc:sldChg chg="addSp delSp modSp mod">
        <pc:chgData name="Tracey Wood" userId="f7538726-dda6-475f-b447-bc8874356d93" providerId="ADAL" clId="{C7F0FF1B-E15E-4D91-89A2-F9B44D835B94}" dt="2025-04-09T09:36:00.145" v="12" actId="1076"/>
        <pc:sldMkLst>
          <pc:docMk/>
          <pc:sldMk cId="0" sldId="265"/>
        </pc:sldMkLst>
        <pc:spChg chg="add del">
          <ac:chgData name="Tracey Wood" userId="f7538726-dda6-475f-b447-bc8874356d93" providerId="ADAL" clId="{C7F0FF1B-E15E-4D91-89A2-F9B44D835B94}" dt="2025-04-09T09:35:21.777" v="6" actId="22"/>
          <ac:spMkLst>
            <pc:docMk/>
            <pc:sldMk cId="0" sldId="265"/>
            <ac:spMk id="7" creationId="{A913A434-1F01-57DA-DA3F-A4E6ECF0D93D}"/>
          </ac:spMkLst>
        </pc:spChg>
        <pc:spChg chg="add mod">
          <ac:chgData name="Tracey Wood" userId="f7538726-dda6-475f-b447-bc8874356d93" providerId="ADAL" clId="{C7F0FF1B-E15E-4D91-89A2-F9B44D835B94}" dt="2025-04-09T09:35:36.473" v="10" actId="14100"/>
          <ac:spMkLst>
            <pc:docMk/>
            <pc:sldMk cId="0" sldId="265"/>
            <ac:spMk id="9" creationId="{23D34643-0C4F-85EC-EEA5-688682B9D202}"/>
          </ac:spMkLst>
        </pc:spChg>
        <pc:picChg chg="add del mod">
          <ac:chgData name="Tracey Wood" userId="f7538726-dda6-475f-b447-bc8874356d93" providerId="ADAL" clId="{C7F0FF1B-E15E-4D91-89A2-F9B44D835B94}" dt="2025-04-09T09:35:24.206" v="7" actId="478"/>
          <ac:picMkLst>
            <pc:docMk/>
            <pc:sldMk cId="0" sldId="265"/>
            <ac:picMk id="5" creationId="{F5133613-0332-3C0A-C21E-CCDC05DA29E9}"/>
          </ac:picMkLst>
        </pc:picChg>
        <pc:picChg chg="add mod">
          <ac:chgData name="Tracey Wood" userId="f7538726-dda6-475f-b447-bc8874356d93" providerId="ADAL" clId="{C7F0FF1B-E15E-4D91-89A2-F9B44D835B94}" dt="2025-04-09T09:36:00.145" v="12" actId="1076"/>
          <ac:picMkLst>
            <pc:docMk/>
            <pc:sldMk cId="0" sldId="265"/>
            <ac:picMk id="11" creationId="{374E2B37-5678-6F94-E8A4-FA6D009BD9EB}"/>
          </ac:picMkLst>
        </pc:picChg>
      </pc:sldChg>
      <pc:sldChg chg="modSp mod">
        <pc:chgData name="Tracey Wood" userId="f7538726-dda6-475f-b447-bc8874356d93" providerId="ADAL" clId="{C7F0FF1B-E15E-4D91-89A2-F9B44D835B94}" dt="2025-02-13T15:03:43.134" v="2" actId="20577"/>
        <pc:sldMkLst>
          <pc:docMk/>
          <pc:sldMk cId="2231232366" sldId="313"/>
        </pc:sldMkLst>
        <pc:spChg chg="mod">
          <ac:chgData name="Tracey Wood" userId="f7538726-dda6-475f-b447-bc8874356d93" providerId="ADAL" clId="{C7F0FF1B-E15E-4D91-89A2-F9B44D835B94}" dt="2025-02-13T15:03:43.134" v="2" actId="20577"/>
          <ac:spMkLst>
            <pc:docMk/>
            <pc:sldMk cId="2231232366" sldId="313"/>
            <ac:spMk id="3" creationId="{579D5FB3-8220-ED77-C7F4-F71A265FD1D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09.04.2025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Listen to each other​</a:t>
            </a:r>
          </a:p>
          <a:p>
            <a:r>
              <a:rPr lang="en-US"/>
              <a:t>Show respect​</a:t>
            </a:r>
          </a:p>
          <a:p>
            <a:r>
              <a:rPr lang="en-US"/>
              <a:t>Celebrate diversity in all of its forms​</a:t>
            </a:r>
          </a:p>
          <a:p>
            <a:r>
              <a:rPr lang="en-US"/>
              <a:t>Don’t refer to young people by their names​</a:t>
            </a:r>
          </a:p>
          <a:p>
            <a:r>
              <a:rPr lang="en-US"/>
              <a:t>Examples shared stay within our group but learning should be shared as widely as possible​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Within this next activity, we will be reviewing your responses in the audit and action plan sections of the core workbook. </a:t>
            </a:r>
          </a:p>
          <a:p>
            <a:endParaRPr lang="en-US"/>
          </a:p>
          <a:p>
            <a:r>
              <a:rPr lang="en-US"/>
              <a:t>for quiet groups-these questions may help to scaffold the discussion?</a:t>
            </a:r>
          </a:p>
          <a:p>
            <a:r>
              <a:rPr lang="en-US"/>
              <a:t>1. What areas on your audits did you rate as not started or not in place?</a:t>
            </a:r>
          </a:p>
          <a:p>
            <a:r>
              <a:rPr lang="en-US"/>
              <a:t>2. Were there any ideas which you have recorded into your action plan sections yet in the core workbook?</a:t>
            </a:r>
          </a:p>
          <a:p>
            <a:r>
              <a:rPr lang="en-US"/>
              <a:t>3. What are the main areas we need to focus on as a circle?</a:t>
            </a:r>
          </a:p>
          <a:p>
            <a:endParaRPr lang="en-US"/>
          </a:p>
          <a:p>
            <a:r>
              <a:rPr lang="en-US"/>
              <a:t>for chatty groups:</a:t>
            </a:r>
          </a:p>
          <a:p>
            <a:endParaRPr lang="en-US"/>
          </a:p>
          <a:p>
            <a:r>
              <a:rPr lang="en-US"/>
              <a:t>Support them in understanding that this is just an initial discussion and there will be other opportunities to continue with this work. </a:t>
            </a:r>
          </a:p>
          <a:p>
            <a:r>
              <a:rPr lang="en-US"/>
              <a:t>Try to steer them towards getting something down about each of the 8 learning outcomes in terms of what needs to happen next.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those whose current need is support in maintaining mental wellbeing through effective prevention and promotion strategies. ‘Thriving’ includes population health and wellbeing promotion, universal prevention, and selective prevention. </a:t>
            </a:r>
          </a:p>
          <a:p>
            <a:r>
              <a:rPr lang="en-US"/>
              <a:t>Getting Advice: Those who need advice and signposting</a:t>
            </a:r>
          </a:p>
          <a:p>
            <a:r>
              <a:rPr lang="en-US"/>
              <a:t>Within this grouping are children, young people and families adjusting to life circumstances, with mild or temporary difficulties, where the best intervention is within the community with the possible addition of self-support. </a:t>
            </a:r>
          </a:p>
          <a:p>
            <a:r>
              <a:rPr lang="en-US"/>
              <a:t>This group may also include, however, those with chronic, fluctuating, or ongoing severe difficulties, for which they are choosing to manage their own health and/or are on the road to recovery. </a:t>
            </a:r>
          </a:p>
          <a:p>
            <a:r>
              <a:rPr lang="en-US"/>
              <a:t>Getting Help: Those who need focused goals-based input </a:t>
            </a:r>
          </a:p>
          <a:p>
            <a:r>
              <a:rPr lang="en-US"/>
              <a:t>This grouping comprises those children, young people and families who would benefit from focused, evidence -based help and support, with clear aims, and criteria for assessing whether these aims have been achieved. </a:t>
            </a:r>
          </a:p>
          <a:p>
            <a:r>
              <a:rPr lang="en-US"/>
              <a:t>Interventions are </a:t>
            </a:r>
            <a:r>
              <a:rPr lang="en-US" err="1"/>
              <a:t>characterised</a:t>
            </a:r>
            <a:r>
              <a:rPr lang="en-US"/>
              <a:t> by an explicit shared understanding from the outset of:</a:t>
            </a:r>
          </a:p>
          <a:p>
            <a:r>
              <a:rPr lang="en-US"/>
              <a:t>·       What a successful outcome would look like</a:t>
            </a:r>
          </a:p>
          <a:p>
            <a:r>
              <a:rPr lang="en-US"/>
              <a:t>·       How likely this is to occur by a specific date</a:t>
            </a:r>
          </a:p>
          <a:p>
            <a:r>
              <a:rPr lang="en-US"/>
              <a:t>·       What would happen if this was not achieved? </a:t>
            </a:r>
          </a:p>
          <a:p>
            <a:r>
              <a:rPr lang="en-US"/>
              <a:t>Getting MORE Help: Those who need more extensive and </a:t>
            </a:r>
            <a:r>
              <a:rPr lang="en-US" err="1"/>
              <a:t>specialised</a:t>
            </a:r>
            <a:r>
              <a:rPr lang="en-US"/>
              <a:t> goals-based help </a:t>
            </a:r>
          </a:p>
          <a:p>
            <a:r>
              <a:rPr lang="en-US"/>
              <a:t>This grouping also comprises those children, young people and families who would benefit from focused, evidence-based interventions, with clear aims, and criteria for assessing whether these aims have been achieved.</a:t>
            </a:r>
          </a:p>
          <a:p>
            <a:r>
              <a:rPr lang="en-US"/>
              <a:t>There are no hard and fast rules as to who needs ‘More Help’ but the following are frequent indicators:</a:t>
            </a:r>
          </a:p>
          <a:p>
            <a:r>
              <a:rPr lang="en-US"/>
              <a:t>·       The child or young person is completely unable to participate age appropriately in daily activities in at least one context (</a:t>
            </a:r>
            <a:r>
              <a:rPr lang="en-US" err="1"/>
              <a:t>eg.</a:t>
            </a:r>
            <a:r>
              <a:rPr lang="en-US"/>
              <a:t> Schools, home, with peers)</a:t>
            </a:r>
          </a:p>
          <a:p>
            <a:r>
              <a:rPr lang="en-US"/>
              <a:t>·       They may even be unable to function in all domains (</a:t>
            </a:r>
            <a:r>
              <a:rPr lang="en-US" err="1"/>
              <a:t>eg.</a:t>
            </a:r>
            <a:r>
              <a:rPr lang="en-US"/>
              <a:t> Staying at home or in bed all day without taking part in social activities)</a:t>
            </a:r>
          </a:p>
          <a:p>
            <a:r>
              <a:rPr lang="en-US"/>
              <a:t>·       They need constant supervision (due to their level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Point out that there are other approaches but these are just two…it is permitted for them to present their map in anyway they choose to….show examples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cs typeface="Calibri"/>
              </a:rPr>
              <a:t>These factors can have an impact on performance at school. Find out the ideas of the group as to how. </a:t>
            </a: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Coach prompt:</a:t>
            </a:r>
          </a:p>
          <a:p>
            <a:endParaRPr lang="en-US"/>
          </a:p>
          <a:p>
            <a:r>
              <a:rPr lang="en-US"/>
              <a:t>One of the many reasons why this </a:t>
            </a:r>
            <a:r>
              <a:rPr lang="en-US" err="1"/>
              <a:t>programme</a:t>
            </a:r>
            <a:r>
              <a:rPr lang="en-US"/>
              <a:t> has been set up and why you are here today is because of the 2017 Green Paper ‘Transforming children and young people’s mental health provision.’  </a:t>
            </a:r>
          </a:p>
          <a:p>
            <a:endParaRPr lang="en-US"/>
          </a:p>
          <a:p>
            <a:r>
              <a:rPr lang="en-US"/>
              <a:t>Core Green Paper proposals are: </a:t>
            </a:r>
          </a:p>
          <a:p>
            <a:r>
              <a:rPr lang="en-US"/>
              <a:t>To </a:t>
            </a:r>
            <a:r>
              <a:rPr lang="en-US" err="1"/>
              <a:t>incentivise</a:t>
            </a:r>
            <a:r>
              <a:rPr lang="en-US"/>
              <a:t> and support all schools and colleges to identify and train a Senior Mental Health Lead in every school and college by 2025. </a:t>
            </a:r>
          </a:p>
          <a:p>
            <a:r>
              <a:rPr lang="en-US"/>
              <a:t>To fund new Mental Health Support Teams (MHST) - trained staff linked to groups of schools and colleges</a:t>
            </a:r>
          </a:p>
          <a:p>
            <a:r>
              <a:rPr lang="en-US"/>
              <a:t>To pilot a four week waiting time for access to specialist NHS children and young people mental health services </a:t>
            </a:r>
          </a:p>
          <a:p>
            <a:endParaRPr lang="en-US"/>
          </a:p>
          <a:p>
            <a:r>
              <a:rPr lang="en-US"/>
              <a:t>MHSTs (Mental health Support Teams) will work across education settings and children and young people's mental health services (CYPMHS) to provide early intervention support for children and young people with mild to moderate mental health needs in schools and FE colleges.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GB" sz="1200">
                <a:latin typeface="ArialMT"/>
              </a:rPr>
              <a:t>Two key elements that can enable schools to reliably identify children at risk of mental health problems: </a:t>
            </a:r>
            <a:endParaRPr lang="en-GB">
              <a:effectLst/>
            </a:endParaRPr>
          </a:p>
          <a:p>
            <a:r>
              <a:rPr lang="en-GB" sz="1200">
                <a:latin typeface="Calibri" panose="020F0502020204030204" pitchFamily="34" charset="0"/>
              </a:rPr>
              <a:t>Early intervention tools </a:t>
            </a:r>
            <a:endParaRPr lang="en-GB">
              <a:effectLst/>
            </a:endParaRPr>
          </a:p>
          <a:p>
            <a:r>
              <a:rPr lang="en-GB" sz="1200" b="1">
                <a:latin typeface="Arial" panose="020B0604020202020204" pitchFamily="34" charset="0"/>
              </a:rPr>
              <a:t>Effective use of data</a:t>
            </a:r>
            <a:br>
              <a:rPr lang="en-GB" sz="1200" b="1">
                <a:latin typeface="Arial" panose="020B0604020202020204" pitchFamily="34" charset="0"/>
              </a:rPr>
            </a:br>
            <a:r>
              <a:rPr lang="en-GB" sz="1200">
                <a:latin typeface="ArialMT"/>
              </a:rPr>
              <a:t>so that changes in pupils’ patterns of attainment, attendance or </a:t>
            </a:r>
            <a:endParaRPr lang="en-GB">
              <a:effectLst/>
            </a:endParaRPr>
          </a:p>
          <a:p>
            <a:r>
              <a:rPr lang="en-GB" sz="1200">
                <a:latin typeface="ArialMT"/>
              </a:rPr>
              <a:t>behaviour are noticed and can be acted upon; along with </a:t>
            </a:r>
            <a:endParaRPr lang="en-GB">
              <a:effectLst/>
            </a:endParaRPr>
          </a:p>
          <a:p>
            <a:r>
              <a:rPr lang="en-GB" sz="1200" b="1">
                <a:latin typeface="Arial" panose="020B0604020202020204" pitchFamily="34" charset="0"/>
              </a:rPr>
              <a:t>An effective pastoral system </a:t>
            </a:r>
            <a:endParaRPr lang="en-GB">
              <a:effectLst/>
            </a:endParaRPr>
          </a:p>
          <a:p>
            <a:r>
              <a:rPr lang="en-GB" sz="1200">
                <a:latin typeface="ArialMT"/>
              </a:rPr>
              <a:t>When schools suspect that a pupil is having mental health difficulties, they should not delay putting support in place, using the graduated response process : </a:t>
            </a:r>
            <a:endParaRPr lang="en-GB">
              <a:effectLst/>
            </a:endParaRPr>
          </a:p>
          <a:p>
            <a:r>
              <a:rPr lang="en-GB" sz="1200">
                <a:latin typeface="ArialMT"/>
              </a:rPr>
              <a:t>• an </a:t>
            </a:r>
            <a:r>
              <a:rPr lang="en-GB" sz="1200" b="1">
                <a:latin typeface="Arial" panose="020B0604020202020204" pitchFamily="34" charset="0"/>
              </a:rPr>
              <a:t>assessment </a:t>
            </a:r>
            <a:r>
              <a:rPr lang="en-GB" sz="1200">
                <a:latin typeface="ArialMT"/>
              </a:rPr>
              <a:t>to establish a clear analysis of the pupil’s needs; • a </a:t>
            </a:r>
            <a:r>
              <a:rPr lang="en-GB" sz="1200" b="1">
                <a:latin typeface="Arial" panose="020B0604020202020204" pitchFamily="34" charset="0"/>
              </a:rPr>
              <a:t>plan </a:t>
            </a:r>
            <a:r>
              <a:rPr lang="en-GB" sz="1200">
                <a:latin typeface="ArialMT"/>
              </a:rPr>
              <a:t>to set out how the pupil will be supported;</a:t>
            </a:r>
            <a:br>
              <a:rPr lang="en-GB" sz="1200">
                <a:latin typeface="ArialMT"/>
              </a:rPr>
            </a:br>
            <a:r>
              <a:rPr lang="en-GB" sz="1200">
                <a:latin typeface="ArialMT"/>
              </a:rPr>
              <a:t>• </a:t>
            </a:r>
            <a:r>
              <a:rPr lang="en-GB" sz="1200" b="1">
                <a:latin typeface="Arial" panose="020B0604020202020204" pitchFamily="34" charset="0"/>
              </a:rPr>
              <a:t>action </a:t>
            </a:r>
            <a:r>
              <a:rPr lang="en-GB" sz="1200">
                <a:latin typeface="ArialMT"/>
              </a:rPr>
              <a:t>to provide that support; and </a:t>
            </a:r>
            <a:endParaRPr lang="en-GB">
              <a:effectLst/>
            </a:endParaRPr>
          </a:p>
          <a:p>
            <a:r>
              <a:rPr lang="en-GB" sz="1200">
                <a:latin typeface="ArialMT"/>
              </a:rPr>
              <a:t>• regular </a:t>
            </a:r>
            <a:r>
              <a:rPr lang="en-GB" sz="1200" b="1">
                <a:latin typeface="Arial" panose="020B0604020202020204" pitchFamily="34" charset="0"/>
              </a:rPr>
              <a:t>reviews </a:t>
            </a:r>
            <a:r>
              <a:rPr lang="en-GB" sz="1200">
                <a:latin typeface="ArialMT"/>
              </a:rPr>
              <a:t>to assess the effectiveness of the provision and lead to changes where necessary. </a:t>
            </a:r>
            <a:endParaRPr lang="en-GB">
              <a:effectLst/>
            </a:endParaRPr>
          </a:p>
          <a:p>
            <a:endParaRPr lang="en-US"/>
          </a:p>
          <a:p>
            <a:r>
              <a:rPr lang="en-US"/>
              <a:t>Link to KCSIE!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6909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r>
              <a:rPr lang="en-GB" sz="1200">
                <a:latin typeface="Arial" panose="020B0604020202020204" pitchFamily="34" charset="0"/>
                <a:cs typeface="Arial" panose="020B0604020202020204" pitchFamily="34" charset="0"/>
              </a:rPr>
              <a:t>Use this slide as a basis to discuss what evidence based measures are for. Designed to focus more on assessing targeted and specialist mental health needs. </a:t>
            </a:r>
          </a:p>
          <a:p>
            <a:r>
              <a:rPr lang="en-GB" sz="1200">
                <a:effectLst/>
                <a:latin typeface="Arial" panose="020B0604020202020204" pitchFamily="34" charset="0"/>
                <a:cs typeface="Arial" panose="020B0604020202020204" pitchFamily="34" charset="0"/>
              </a:rPr>
              <a:t>Can also </a:t>
            </a:r>
            <a:r>
              <a:rPr lang="en-GB" sz="1200">
                <a:latin typeface="Arial" panose="020B0604020202020204" pitchFamily="34" charset="0"/>
                <a:cs typeface="Arial" panose="020B0604020202020204" pitchFamily="34" charset="0"/>
              </a:rPr>
              <a:t>be used to measure the effectiveness of intervention. </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Refer to their small intervention projects.</a:t>
            </a:r>
          </a:p>
          <a:p>
            <a:endParaRPr lang="en-GB" sz="2000">
              <a:effectLst/>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456000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https://www.creativeeducation.co.uk/courses/descriptions-for-pupil-mental-health-when-to-worry-and-what-to-do-next/ This is the link to access this as an on demand version which totals 17 minutes and can be used in staff briefings with opportunity for discussion afterwards. This is designed to be a very basic session to go over the difference between mental health and wellbeing and some of the simple steps which you may wish to deliver to pockets of your staff. It could also be useful to use with parents, carers and young people with some adaptations.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r>
              <a:rPr lang="en-US"/>
              <a:t>Further responsibilities: </a:t>
            </a:r>
          </a:p>
          <a:p>
            <a:endParaRPr lang="en-US"/>
          </a:p>
          <a:p>
            <a:pPr algn="l">
              <a:buFont typeface="Arial" panose="020B0604020202020204" pitchFamily="34" charset="0"/>
              <a:buChar char="•"/>
            </a:pPr>
            <a:r>
              <a:rPr lang="en-GB" b="0" i="0" u="none" strike="noStrike">
                <a:solidFill>
                  <a:srgbClr val="000000"/>
                </a:solidFill>
                <a:effectLst/>
                <a:latin typeface="Helvetica Neue" panose="02000503000000020004" pitchFamily="2" charset="0"/>
              </a:rPr>
              <a:t>Review the school’s PSHE and RSE curriculum to ensure it includes the awareness of developing positive mental health and emotional resilience</a:t>
            </a:r>
          </a:p>
          <a:p>
            <a:pPr algn="l">
              <a:buFont typeface="Arial" panose="020B0604020202020204" pitchFamily="34" charset="0"/>
              <a:buChar char="•"/>
            </a:pPr>
            <a:r>
              <a:rPr lang="en-GB" b="0" i="0" u="none" strike="noStrike">
                <a:solidFill>
                  <a:srgbClr val="000000"/>
                </a:solidFill>
                <a:effectLst/>
                <a:latin typeface="Helvetica Neue" panose="02000503000000020004" pitchFamily="2" charset="0"/>
              </a:rPr>
              <a:t>Gather input from key stakeholders on what advice they would value and what their specific concerns may be</a:t>
            </a:r>
          </a:p>
          <a:p>
            <a:pPr algn="l">
              <a:buFont typeface="Arial" panose="020B0604020202020204" pitchFamily="34" charset="0"/>
              <a:buChar char="•"/>
            </a:pPr>
            <a:r>
              <a:rPr lang="en-GB" b="0" i="0" u="none" strike="noStrike">
                <a:solidFill>
                  <a:srgbClr val="000000"/>
                </a:solidFill>
                <a:effectLst/>
                <a:latin typeface="Helvetica Neue" panose="02000503000000020004" pitchFamily="2" charset="0"/>
              </a:rPr>
              <a:t>Maintain a publicly visible policy that sets out how the school supports pupils’ mental health and wellbeing</a:t>
            </a:r>
          </a:p>
          <a:p>
            <a:pPr algn="l">
              <a:buFont typeface="Arial" panose="020B0604020202020204" pitchFamily="34" charset="0"/>
              <a:buChar char="•"/>
            </a:pPr>
            <a:r>
              <a:rPr lang="en-GB" b="0" i="0" u="none" strike="noStrike">
                <a:solidFill>
                  <a:srgbClr val="000000"/>
                </a:solidFill>
                <a:effectLst/>
                <a:latin typeface="Helvetica Neue" panose="02000503000000020004" pitchFamily="2" charset="0"/>
              </a:rPr>
              <a:t>Develop and implement embedded processes that increase positive mental health and wellbeing </a:t>
            </a:r>
          </a:p>
          <a:p>
            <a:pPr algn="l">
              <a:buFont typeface="Arial" panose="020B0604020202020204" pitchFamily="34" charset="0"/>
              <a:buChar char="•"/>
            </a:pPr>
            <a:r>
              <a:rPr lang="en-GB" b="0" i="0" u="none" strike="noStrike">
                <a:solidFill>
                  <a:srgbClr val="000000"/>
                </a:solidFill>
                <a:effectLst/>
                <a:latin typeface="Helvetica Neue" panose="02000503000000020004" pitchFamily="2" charset="0"/>
              </a:rPr>
              <a:t>Assess staff mental health needs confidentially through staff surveys, feedback and by maintaining clear channels of communication</a:t>
            </a:r>
          </a:p>
          <a:p>
            <a:pPr algn="l">
              <a:buFont typeface="Arial" panose="020B0604020202020204" pitchFamily="34" charset="0"/>
              <a:buChar char="•"/>
            </a:pPr>
            <a:r>
              <a:rPr lang="en-GB" b="0" i="0" u="none" strike="noStrike">
                <a:solidFill>
                  <a:srgbClr val="000000"/>
                </a:solidFill>
                <a:effectLst/>
                <a:latin typeface="Helvetica Neue" panose="02000503000000020004" pitchFamily="2" charset="0"/>
              </a:rPr>
              <a:t>Create and implement a policy that sets out how the school promotes wellbeing for its staff, and address the areas of school culture that impact on staff wellbeing</a:t>
            </a:r>
          </a:p>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855946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Health and Wellbeing refers to a whole umbrella of areas which includes physical, cognitive, social, and mental wellbeing. Without mental health we do not have health. Wellbeing and a general sense of being well can enable both students and staff alike to be able to have fulfilment in their lives. </a:t>
            </a:r>
          </a:p>
          <a:p>
            <a:endParaRPr lang="en-US"/>
          </a:p>
          <a:p>
            <a:r>
              <a:rPr lang="en-US"/>
              <a:t>Health and wellbeing is also about ensuring that pupils are able to make the most of their educational opportunities regardless of their background or financial circumstances and through promotion of attendance at school.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Health and Wellbeing refers to a whole umbrella of areas which includes physical, cognitive, social, and mental wellbeing. Without mental health we do not have health. Wellbeing and a general sense of being well can enable both students and staff alike to be able to have fulfilment in their lives. </a:t>
            </a:r>
          </a:p>
          <a:p>
            <a:endParaRPr lang="en-US"/>
          </a:p>
          <a:p>
            <a:r>
              <a:rPr lang="en-US"/>
              <a:t>Health and wellbeing is also about ensuring that pupils are able to make the most of their educational opportunities regardless of their background or financial circumstances and through promotion of attendance at school.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Coach prompt: How might these things have an impact on us?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diagram illustrates that mental health and physical health are inter-linked. Chronic stress for example has been found to effect the immune system or the excessive use of substances such as tobacco can have varying impacts on physical health. In turn, the social wellbeing of an individual also underpins how well they can thrive, reach their full potential and also stay physically well. This includes things like safe housing and green spaces to play. We can see the links between all of these components. Together they can inform how well an individual is as well as informing their future.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mental wellbeing continuum shows that we can slide between positive/optimum wellbeing through to mental ill-health which will have an impact on the daily lives of the individual. </a:t>
            </a:r>
          </a:p>
          <a:p>
            <a:endParaRPr lang="en-US"/>
          </a:p>
          <a:p>
            <a:r>
              <a:rPr lang="en-US"/>
              <a:t>The green section reflect that is seen as healthy. It is healthy to experience changes in our moods, have a regular sleep pattern, be psychically and socially active and to deal with some stress. </a:t>
            </a:r>
          </a:p>
          <a:p>
            <a:endParaRPr lang="en-US"/>
          </a:p>
          <a:p>
            <a:r>
              <a:rPr lang="en-US"/>
              <a:t>The yellow reflects an individual who is experiencing some reversible distress. We might look out for irritability, increased nervousness or worrying, trouble sleeping (falling asleep in class), changes to social activity levels. It is normal to experience some reversible distress or fluctuations away from our usual functioning particular in light of stressors (big life events such as moving house).</a:t>
            </a:r>
          </a:p>
          <a:p>
            <a:endParaRPr lang="en-US"/>
          </a:p>
          <a:p>
            <a:r>
              <a:rPr lang="en-US"/>
              <a:t>Orange is referred to as significant functional impairment which is a complicated way of saying that the individual may be starting to struggle with coping, their usual coping strategies may not be working and it is starting to effect their daily functioning. </a:t>
            </a:r>
          </a:p>
          <a:p>
            <a:endParaRPr lang="en-US"/>
          </a:p>
          <a:p>
            <a:r>
              <a:rPr lang="en-US"/>
              <a:t>Red is referring to an individual who crossed over into mental ill-health. That means that they will be out of their depth and unable to cope. We will see significant changes in their thoughts, feelings, behaviours. They may be experiencing severe symptoms and will need support from professionals.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can see here that essential life functions individuals should be able to carry out if they have mental wellbeing. For example, young people can have good connections with their peers, they will be able to complete schoolwork to the best of their ability, they can carry out day-to-day tasks which fit with their age such as taking care of their personal hygiene. </a:t>
            </a:r>
          </a:p>
          <a:p>
            <a:endParaRPr lang="en-US"/>
          </a:p>
          <a:p>
            <a:r>
              <a:rPr lang="en-US"/>
              <a:t>Those who are struggling with their mental wellbeing or who might be experiencing mental ill-health may be experiencing a range of difficult life events such as trauma, they may have unhealthy coping mechanisms such as addiction or experiencing biological changes in the brain. </a:t>
            </a:r>
          </a:p>
          <a:p>
            <a:endParaRPr lang="en-US"/>
          </a:p>
          <a:p>
            <a:r>
              <a:rPr lang="en-US"/>
              <a:t>We talk more about what we need to look out for in the vulnerability section.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Some young people won’t feel comfortable talking with school or family about their feelings. It that situation you could recommend: </a:t>
            </a:r>
          </a:p>
          <a:p>
            <a:endParaRPr lang="en-US"/>
          </a:p>
          <a:p>
            <a:r>
              <a:rPr lang="en-US"/>
              <a:t>Kooth have online discussion boards, an online opportunity for young people to share coping strategies and so on as well as a live messaging feature for online conversations with professionals. </a:t>
            </a:r>
          </a:p>
          <a:p>
            <a:endParaRPr lang="en-US"/>
          </a:p>
          <a:p>
            <a:r>
              <a:rPr lang="en-US"/>
              <a:t>The Mix provide free and confidential support to the under 25’s about a range of topics.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Some young people won’t feel comfortable talking with school or family about their feelings. It that situation you could recommend: </a:t>
            </a:r>
          </a:p>
          <a:p>
            <a:endParaRPr lang="en-US"/>
          </a:p>
          <a:p>
            <a:r>
              <a:rPr lang="en-US"/>
              <a:t>Kooth have online discussion boards, an online opportunity for young people to share coping strategies and so on as well as a live messaging feature for online conversations with professionals. </a:t>
            </a:r>
          </a:p>
          <a:p>
            <a:endParaRPr lang="en-US"/>
          </a:p>
          <a:p>
            <a:r>
              <a:rPr lang="en-US"/>
              <a:t>The Mix provide free and confidential support to the under 25’s about a range of topics.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the list of the 8 learning outcomes which we have taken directly from the advice for training providers. These have also been included on our webpage and will help to shape our discussions later. Your learning is carefully mapped towards these and this is why we have set the small intervention project, audit, action plan and provision map to support you with meeting these by the end of the course. However, you will become part of our mental health network and will have access to ongoing webinars as well as other forms of support at the end of the course.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Health and Wellbeing refers to a whole umbrella of areas which includes physical, cognitive, social, and mental wellbeing. Without mental health we do not have health. Wellbeing and a general sense of being well can enable both students and staff alike to be able to have fulfilment in their lives. </a:t>
            </a:r>
          </a:p>
          <a:p>
            <a:endParaRPr lang="en-US"/>
          </a:p>
          <a:p>
            <a:r>
              <a:rPr lang="en-US"/>
              <a:t>Health and wellbeing is also about ensuring that pupils are able to make the most of their educational opportunities regardless of their background or financial circumstances and through promotion of attendance at school.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Coach prompt: Some ideas for quieter groups…</a:t>
            </a:r>
          </a:p>
          <a:p>
            <a:endParaRPr lang="en-US"/>
          </a:p>
          <a:p>
            <a:r>
              <a:rPr lang="en-US"/>
              <a:t>Environmental risks:</a:t>
            </a:r>
          </a:p>
          <a:p>
            <a:r>
              <a:rPr lang="en-US"/>
              <a:t>Poverty</a:t>
            </a:r>
          </a:p>
          <a:p>
            <a:r>
              <a:rPr lang="en-US"/>
              <a:t>Natural disasters, war and violence in the community</a:t>
            </a:r>
          </a:p>
          <a:p>
            <a:r>
              <a:rPr lang="en-US"/>
              <a:t>Refugees/asylum seekers</a:t>
            </a:r>
          </a:p>
          <a:p>
            <a:r>
              <a:rPr lang="en-US"/>
              <a:t>Homeless </a:t>
            </a:r>
          </a:p>
          <a:p>
            <a:r>
              <a:rPr lang="en-US"/>
              <a:t>Family risks: </a:t>
            </a:r>
          </a:p>
          <a:p>
            <a:r>
              <a:rPr lang="en-US"/>
              <a:t>Attachment difficulties</a:t>
            </a:r>
          </a:p>
          <a:p>
            <a:r>
              <a:rPr lang="en-US"/>
              <a:t>Parental conflict</a:t>
            </a:r>
          </a:p>
          <a:p>
            <a:r>
              <a:rPr lang="en-US"/>
              <a:t>Family breakdown</a:t>
            </a:r>
          </a:p>
          <a:p>
            <a:r>
              <a:rPr lang="en-US"/>
              <a:t>Witnessing domestic violence</a:t>
            </a:r>
          </a:p>
          <a:p>
            <a:r>
              <a:rPr lang="en-US"/>
              <a:t>Abuse and neglect</a:t>
            </a:r>
          </a:p>
          <a:p>
            <a:r>
              <a:rPr lang="en-US"/>
              <a:t>Parental illness (mental and physical)</a:t>
            </a:r>
          </a:p>
          <a:p>
            <a:r>
              <a:rPr lang="en-US"/>
              <a:t>Inconsistent discipline and expectations</a:t>
            </a:r>
          </a:p>
          <a:p>
            <a:r>
              <a:rPr lang="en-US"/>
              <a:t>Individual risks:</a:t>
            </a:r>
          </a:p>
          <a:p>
            <a:r>
              <a:rPr lang="en-US"/>
              <a:t>Genetics/inherited illnesses</a:t>
            </a:r>
          </a:p>
          <a:p>
            <a:r>
              <a:rPr lang="en-US"/>
              <a:t>Developmental delay, low IQ</a:t>
            </a:r>
          </a:p>
          <a:p>
            <a:r>
              <a:rPr lang="en-US"/>
              <a:t>SEND</a:t>
            </a:r>
          </a:p>
          <a:p>
            <a:r>
              <a:rPr lang="en-US"/>
              <a:t>Communication difficulties</a:t>
            </a:r>
          </a:p>
          <a:p>
            <a:r>
              <a:rPr lang="en-US"/>
              <a:t>Low self-esteem</a:t>
            </a:r>
          </a:p>
          <a:p>
            <a:r>
              <a:rPr lang="en-US"/>
              <a:t>Poor attendance and academic achievement</a:t>
            </a:r>
          </a:p>
          <a:p>
            <a:r>
              <a:rPr lang="en-US"/>
              <a:t>Those experiencing stigma and discrimination e.g. with regards to protected characteristics such as gender, sexuality, ethnicity, religion, disability etc.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are well-placed as educators to decrease vulnerability and contribute to the protective factors which can help to keep everyone on the healthy side of the continuum.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Learning outdoors and being nature has strong links with mental wellbeing. It helps children to problem solve for themselves which can enhance self-esteem and confidence. It can encourage team working and strong connections with other children in the class. </a:t>
            </a:r>
          </a:p>
          <a:p>
            <a:endParaRPr lang="en-US"/>
          </a:p>
          <a:p>
            <a:r>
              <a:rPr lang="en-US"/>
              <a:t>At the start of the day, have an emotional check in every class where every child can note down or indicate how they are feeling and why. This will help to </a:t>
            </a:r>
            <a:r>
              <a:rPr lang="en-US" err="1"/>
              <a:t>normalise</a:t>
            </a:r>
            <a:r>
              <a:rPr lang="en-US"/>
              <a:t> discussions around feelings, emotions and mental health generally. </a:t>
            </a:r>
          </a:p>
          <a:p>
            <a:endParaRPr lang="en-US"/>
          </a:p>
          <a:p>
            <a:r>
              <a:rPr lang="en-US"/>
              <a:t>Mindfulness refers to the power of being present in the moment-a time to take a breath and pause from the busy school day. Some schools have found techniques such as buddy breathing useful (script included final slides).</a:t>
            </a:r>
          </a:p>
          <a:p>
            <a:endParaRPr lang="en-US"/>
          </a:p>
          <a:p>
            <a:r>
              <a:rPr lang="en-US"/>
              <a:t>Ensure every child knows the ‘5 Ways to Wellbeing’ which are to ‘Connect,’ ‘Be Active,’ ‘Take Notice,’’ Keep Learning’ and ‘Give.’ Provide regular opportunities for this to happen in the school day. </a:t>
            </a:r>
          </a:p>
          <a:p>
            <a:endParaRPr lang="en-US"/>
          </a:p>
          <a:p>
            <a:r>
              <a:rPr lang="en-US"/>
              <a:t>Fill their bucket refers to gratitude. This can be done in several ways but might start with children drawing their own bucket and labelling it with things that they are grateful for.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Peer mentoring/peer listeners is an easy system to set up with some staff supervision. It can provide opportunities for young people to talk through their concerns with a peer which is something that many young people prefer. It is useful in situations of lower-level distress and can be a way of flagging up more serious concerns. The mentors will need some training around not promising to keep secrets if someone is in danger and how to report concerns to members of staff.</a:t>
            </a:r>
          </a:p>
          <a:p>
            <a:endParaRPr lang="en-US"/>
          </a:p>
          <a:p>
            <a:r>
              <a:rPr lang="en-US"/>
              <a:t>Teaching resilience: Resilience is the capacity to adapt well when faced with adversity or stress. Resilience helps students stave off potential negative psychological effects of challenging experiences. Resilience involves more than continuing to persist despite difficulty. Resilient students interpret academic or social challenges in a positive way (such as increasing effort, developing new strategies, or practising conflict resolution). We can look into many different factors that affect resilience: • secure early attachments • confidence of being loved and valued by one’s family and friends • clear sense of self-identity (personal, cultural and spiritual) • sense of self-efficacy (being able to make decisions and act independently) • confidence to set goals and attempt to achieve them. </a:t>
            </a:r>
          </a:p>
          <a:p>
            <a:endParaRPr lang="en-US"/>
          </a:p>
          <a:p>
            <a:r>
              <a:rPr lang="en-US"/>
              <a:t>Ask children “What are you saying to yourself?” and “What are you thinking inside your head?”, and if necessary, help them to reframe these thoughts. Teach students to think “What’s wrong with this situation?”, not “What’s wrong with me?” or “Why me?”.</a:t>
            </a:r>
          </a:p>
          <a:p>
            <a:endParaRPr lang="en-US"/>
          </a:p>
          <a:p>
            <a:r>
              <a:rPr lang="en-US"/>
              <a:t>Schools can help by trying to encourage good relationships with friends, teachers and other members of staff. It is important that students have somewhere they feel they belong (clubs, activities and favourite places in school) and that they meet people who are good influences, who can help them make sense of where they have come from and their place in the world. </a:t>
            </a:r>
          </a:p>
          <a:p>
            <a:endParaRPr lang="en-US"/>
          </a:p>
          <a:p>
            <a:r>
              <a:rPr lang="en-US"/>
              <a:t>Helping your students to develop talents, interests and life skills, encouraging them to learn 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more information on referrals, please access the referral training pathway. </a:t>
            </a:r>
          </a:p>
          <a:p>
            <a:endParaRPr lang="en-US"/>
          </a:p>
          <a:p>
            <a:r>
              <a:rPr lang="en-US"/>
              <a:t>*CAMHS-Child and Adolescent Mental Health Service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more information on referrals, please access the referral training pathway. </a:t>
            </a:r>
          </a:p>
          <a:p>
            <a:endParaRPr lang="en-US"/>
          </a:p>
          <a:p>
            <a:r>
              <a:rPr lang="en-US"/>
              <a:t>*CAMHS-Child and Adolescent Mental Health Service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55798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r>
              <a:rPr lang="en-GB" sz="1200"/>
              <a:t>What we teach in the classroom will help pupils foster lifelong aspirations, goals and values. </a:t>
            </a:r>
            <a:br>
              <a:rPr lang="en-GB" sz="1200"/>
            </a:br>
            <a:br>
              <a:rPr lang="en-GB" sz="1200"/>
            </a:br>
            <a:r>
              <a:rPr lang="en-GB" sz="1200"/>
              <a:t>With this in mind, PSHE education isn’t just another school subject. It’s a chance to give every child and young person an equal opportunity to develop the skills and knowledge they need to thrive and have resilience now and in the future.</a:t>
            </a:r>
            <a:br>
              <a:rPr lang="en-GB" sz="1200"/>
            </a:br>
            <a:br>
              <a:rPr lang="en-GB" sz="1200"/>
            </a:br>
            <a:r>
              <a:rPr lang="en-GB" sz="1200"/>
              <a:t>This includes helping them to deal with critical issues they face every day e.g. friendships, emotional wellbeing and change. </a:t>
            </a:r>
          </a:p>
          <a:p>
            <a:pPr marL="0" indent="0">
              <a:buNone/>
            </a:pPr>
            <a:endParaRPr lang="en-GB" sz="1200"/>
          </a:p>
          <a:p>
            <a:r>
              <a:rPr lang="en-GB" sz="1200"/>
              <a:t>From making informed decisions about alcohol to succeeding in their first job, we know PSHE education helps pupils prepare for all the opportunities, challenges, life decisions and responsibilities they may face.</a:t>
            </a:r>
          </a:p>
          <a:p>
            <a:r>
              <a:rPr lang="en-GB" sz="1200"/>
              <a:t>This in turn allows pupils to have better health and wellbeing and achieve better academically, and enjoy greater success personally and professionally.</a:t>
            </a:r>
          </a:p>
          <a:p>
            <a:endParaRPr lang="en-GB" sz="1200"/>
          </a:p>
          <a:p>
            <a:r>
              <a:rPr lang="en-GB" sz="1200"/>
              <a:t>All of this means that, when taught well, PSHE education is popular with pupils, parents and schools.</a:t>
            </a:r>
          </a:p>
          <a:p>
            <a:endParaRPr lang="en-US" sz="1400"/>
          </a:p>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61</a:t>
            </a:fld>
            <a:endParaRPr lang="cs-CZ"/>
          </a:p>
        </p:txBody>
      </p:sp>
    </p:spTree>
    <p:extLst>
      <p:ext uri="{BB962C8B-B14F-4D97-AF65-F5344CB8AC3E}">
        <p14:creationId xmlns:p14="http://schemas.microsoft.com/office/powerpoint/2010/main" val="277603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Senior Mental Health Leads are instrumental in driving forward a whole organization approach to mental health. Created by Public Health England in 2015 and updated in 2021, The 8 principles to promoting a whole school and college approach to mental health and wellbeing is presented in a wheel diagram with ‘leadership and management that support and champions efforts to promote emotional health and wellbeing’ at the </a:t>
            </a:r>
            <a:r>
              <a:rPr lang="en-US" err="1"/>
              <a:t>centre</a:t>
            </a:r>
            <a:r>
              <a:rPr lang="en-US"/>
              <a:t>. </a:t>
            </a:r>
          </a:p>
          <a:p>
            <a:endParaRPr lang="en-US"/>
          </a:p>
          <a:p>
            <a:r>
              <a:rPr lang="en-US"/>
              <a:t>Schools and colleges are in a unique position to help prevent mental health problems by promoting wellbeing, positive mental health and resilience as part of an integrated approach that is tailored to the needs of their pupils and students. </a:t>
            </a:r>
          </a:p>
          <a:p>
            <a:endParaRPr lang="en-US"/>
          </a:p>
          <a:p>
            <a:r>
              <a:rPr lang="en-US"/>
              <a:t>A whole school or college approach is one that goes beyond the teaching in the classroom to pervade wider aspects of school life. Training for senior mental health leads will explore the components of this in more detail.</a:t>
            </a:r>
          </a:p>
          <a:p>
            <a:endParaRPr lang="en-US"/>
          </a:p>
          <a:p>
            <a:r>
              <a:rPr lang="en-US"/>
              <a:t>The Department for Education published a report in May 2018 providing case study examples of the work schools and colleges have undertaken in nine key areas to support mental health including the whole school/college approach, identifying mental health needs and the role of the mental health lead. The case studies can be found here and illustrate the type of actions a setting may take as part of a whole school/college approach to mental health.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r>
              <a:rPr lang="en-GB" sz="1200">
                <a:latin typeface="AgentOrange"/>
              </a:rPr>
              <a:t>Organise Five Ways to Wellbeing assemblies</a:t>
            </a:r>
            <a:br>
              <a:rPr lang="en-GB" sz="1200">
                <a:latin typeface="AgentOrange"/>
              </a:rPr>
            </a:br>
            <a:r>
              <a:rPr lang="en-GB" sz="1200">
                <a:latin typeface="GalanoClassic"/>
              </a:rPr>
              <a:t>Work with pupils to create whole school or year group assemblies to share the importance of looking after our mental health across the whole school. </a:t>
            </a:r>
          </a:p>
          <a:p>
            <a:endParaRPr lang="en-GB">
              <a:effectLst/>
            </a:endParaRPr>
          </a:p>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65</a:t>
            </a:fld>
            <a:endParaRPr lang="cs-CZ"/>
          </a:p>
        </p:txBody>
      </p:sp>
    </p:spTree>
    <p:extLst>
      <p:ext uri="{BB962C8B-B14F-4D97-AF65-F5344CB8AC3E}">
        <p14:creationId xmlns:p14="http://schemas.microsoft.com/office/powerpoint/2010/main" val="4526224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r>
              <a:rPr lang="en-GB" sz="1200">
                <a:latin typeface="AgentOrange"/>
              </a:rPr>
              <a:t>Organise Five Ways to Wellbeing assemblies</a:t>
            </a:r>
            <a:br>
              <a:rPr lang="en-GB" sz="1200">
                <a:latin typeface="AgentOrange"/>
              </a:rPr>
            </a:br>
            <a:r>
              <a:rPr lang="en-GB" sz="1200">
                <a:latin typeface="GalanoClassic"/>
              </a:rPr>
              <a:t>Work with pupils to create whole school or year group assemblies to share the importance of looking after our mental health across the whole school. </a:t>
            </a:r>
          </a:p>
          <a:p>
            <a:endParaRPr lang="en-GB">
              <a:effectLst/>
            </a:endParaRPr>
          </a:p>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66</a:t>
            </a:fld>
            <a:endParaRPr lang="cs-CZ"/>
          </a:p>
        </p:txBody>
      </p:sp>
    </p:spTree>
    <p:extLst>
      <p:ext uri="{BB962C8B-B14F-4D97-AF65-F5344CB8AC3E}">
        <p14:creationId xmlns:p14="http://schemas.microsoft.com/office/powerpoint/2010/main" val="18889203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67</a:t>
            </a:fld>
            <a:endParaRPr lang="cs-CZ"/>
          </a:p>
        </p:txBody>
      </p:sp>
    </p:spTree>
    <p:extLst>
      <p:ext uri="{BB962C8B-B14F-4D97-AF65-F5344CB8AC3E}">
        <p14:creationId xmlns:p14="http://schemas.microsoft.com/office/powerpoint/2010/main" val="22589667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Coach prompt:</a:t>
            </a:r>
          </a:p>
          <a:p>
            <a:endParaRPr lang="en-US"/>
          </a:p>
          <a:p>
            <a:r>
              <a:rPr lang="en-US"/>
              <a:t>Now that we have found out a little more about where we sit as a circle against the outcomes, lets think to the future. Working independently, can you think of something you will do this week, next month, next term and next year as a result of our discussion. In a few minutes, we will discuss these together. Think about small, achievable things. </a:t>
            </a:r>
          </a:p>
          <a:p>
            <a:endParaRPr lang="en-US"/>
          </a:p>
          <a:p>
            <a:r>
              <a:rPr lang="en-US"/>
              <a:t>Coach NB: The purpose here is to help your circle to understand that we are planning for the longer term... Whilst there are undeniable some ‘quick wins,’ they need to start thinking about the longer term goals and the steps that are needed to inform a complete whole school approach to MH.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6387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NICE </a:t>
            </a:r>
            <a:r>
              <a:rPr lang="en-US" err="1"/>
              <a:t>guidleines</a:t>
            </a:r>
            <a:r>
              <a:rPr lang="en-US"/>
              <a:t> recommend adopting a whole school approach to support posieve social, emotional and </a:t>
            </a:r>
            <a:r>
              <a:rPr lang="en-US" err="1"/>
              <a:t>metnal</a:t>
            </a:r>
            <a:r>
              <a:rPr lang="en-US"/>
              <a:t> wellbeing</a:t>
            </a:r>
          </a:p>
          <a:p>
            <a:endParaRPr lang="en-US">
              <a:cs typeface="Calibri"/>
            </a:endParaRPr>
          </a:p>
          <a:p>
            <a:r>
              <a:rPr lang="en-US">
                <a:cs typeface="Calibri"/>
              </a:rPr>
              <a:t>Prevention and early intervention key for CYP</a:t>
            </a:r>
          </a:p>
          <a:p>
            <a:endParaRPr lang="en-US">
              <a:cs typeface="Calibri"/>
            </a:endParaRPr>
          </a:p>
          <a:p>
            <a:r>
              <a:rPr lang="en-US" err="1">
                <a:cs typeface="Calibri"/>
              </a:rPr>
              <a:t>REcognising</a:t>
            </a:r>
            <a:r>
              <a:rPr lang="en-US">
                <a:cs typeface="Calibri"/>
              </a:rPr>
              <a:t> that MH </a:t>
            </a:r>
            <a:r>
              <a:rPr lang="en-US" err="1">
                <a:cs typeface="Calibri"/>
              </a:rPr>
              <a:t>isnt</a:t>
            </a:r>
            <a:r>
              <a:rPr lang="en-US">
                <a:cs typeface="Calibri"/>
              </a:rPr>
              <a:t> something that happens to our YP outside of school. They bring it with them to school so a nurturing approach to education is vital</a:t>
            </a:r>
          </a:p>
          <a:p>
            <a:endParaRPr lang="en-US">
              <a:cs typeface="Calibri"/>
            </a:endParaRPr>
          </a:p>
          <a:p>
            <a:r>
              <a:rPr lang="en-US">
                <a:cs typeface="Calibri"/>
              </a:rPr>
              <a:t>Children do better academically when their emotional needs are also being met</a:t>
            </a:r>
          </a:p>
          <a:p>
            <a:endParaRPr lang="en-US">
              <a:cs typeface="Calibri"/>
            </a:endParaRPr>
          </a:p>
          <a:p>
            <a:r>
              <a:rPr lang="en-US">
                <a:cs typeface="Calibri"/>
              </a:rPr>
              <a:t>No one falls through the cracks</a:t>
            </a:r>
          </a:p>
          <a:p>
            <a:endParaRPr lang="en-US">
              <a:cs typeface="Calibri"/>
            </a:endParaRPr>
          </a:p>
          <a:p>
            <a:r>
              <a:rPr lang="en-US">
                <a:cs typeface="Calibri"/>
              </a:rPr>
              <a:t>Resilience such an imporatn skill for our YP but its like a muscle, needs to be build up to be strong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53744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r>
              <a:rPr lang="en-US">
                <a:cs typeface="Calibri"/>
              </a:rPr>
              <a:t>Rome wasn’t built in a day – small steps, small changes, small wins add up to wider </a:t>
            </a:r>
            <a:r>
              <a:rPr lang="en-US" err="1">
                <a:cs typeface="Calibri"/>
              </a:rPr>
              <a:t>organisational</a:t>
            </a:r>
            <a:r>
              <a:rPr lang="en-US">
                <a:cs typeface="Calibri"/>
              </a:rPr>
              <a:t> change</a:t>
            </a:r>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513814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Use these to upskill your teams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hyperlink" Target="https://www.creativeeducation.co.uk/smhl-2-day-intensive-online-cours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www.creativeeducation.co.uk/wp-content/uploads/2023/10/SMHL-Staff-Development-Toolkit.zip"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https://youtu.be/tT89OZ7TNwc" TargetMode="External"/><Relationship Id="rId5" Type="http://schemas.openxmlformats.org/officeDocument/2006/relationships/image" Target="../media/image13.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ssets.publishing.service.gov.uk/government/uploads/system/uploads/attachment_data/file/1069687/Mental_health_and_behaviour_in_schools.pd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s://www.annafreud.org/schools-and-colleges/resources/wellbeing-measurement-framework-for-school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gov.uk/guidance/teaching-about-mental-wellbeing"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gov.uk/government/publications/relationships-education-relationships-and-sex-education-rse-and-health-education"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hyperlink" Target="mailto:happytohelp@creativeeducation.co.uk" TargetMode="External"/><Relationship Id="rId4" Type="http://schemas.openxmlformats.org/officeDocument/2006/relationships/image" Target="../media/image40.jpe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77.xml.rels><?xml version="1.0" encoding="UTF-8" standalone="yes"?>
<Relationships xmlns="http://schemas.openxmlformats.org/package/2006/relationships"><Relationship Id="rId2" Type="http://schemas.openxmlformats.org/officeDocument/2006/relationships/hyperlink" Target="https://survey-eu1.hsforms.com/1n7KhqfzpRBOFyPM1QePZ4w5kw04"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24139" y="2530949"/>
            <a:ext cx="2284716" cy="2253301"/>
          </a:xfrm>
          <a:prstGeom prst="rect">
            <a:avLst/>
          </a:prstGeom>
        </p:spPr>
      </p:pic>
      <p:sp>
        <p:nvSpPr>
          <p:cNvPr id="3" name="TextBox 3"/>
          <p:cNvSpPr txBox="1"/>
          <p:nvPr/>
        </p:nvSpPr>
        <p:spPr>
          <a:xfrm>
            <a:off x="4145280" y="3088005"/>
            <a:ext cx="5608320" cy="2237151"/>
          </a:xfrm>
          <a:prstGeom prst="rect">
            <a:avLst/>
          </a:prstGeom>
        </p:spPr>
        <p:txBody>
          <a:bodyPr lIns="0" tIns="0" rIns="0" bIns="0" rtlCol="0" anchor="t">
            <a:spAutoFit/>
          </a:bodyPr>
          <a:lstStyle/>
          <a:p>
            <a:pPr algn="ctr">
              <a:lnSpc>
                <a:spcPts val="4409"/>
              </a:lnSpc>
            </a:pPr>
            <a:r>
              <a:rPr lang="en-US" sz="3150" dirty="0">
                <a:solidFill>
                  <a:srgbClr val="2651A0"/>
                </a:solidFill>
                <a:latin typeface="League Spartan"/>
              </a:rPr>
              <a:t>Senior Mental Health Leads Training</a:t>
            </a:r>
          </a:p>
          <a:p>
            <a:pPr algn="ctr">
              <a:lnSpc>
                <a:spcPts val="4409"/>
              </a:lnSpc>
            </a:pPr>
            <a:r>
              <a:rPr lang="en-US" sz="3150" dirty="0">
                <a:solidFill>
                  <a:srgbClr val="2651A0"/>
                </a:solidFill>
                <a:latin typeface="League Spartan"/>
              </a:rPr>
              <a:t>2-Day intensive online course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sp>
        <p:nvSpPr>
          <p:cNvPr id="3" name="TextBox 3"/>
          <p:cNvSpPr txBox="1"/>
          <p:nvPr/>
        </p:nvSpPr>
        <p:spPr>
          <a:xfrm>
            <a:off x="596493" y="2518668"/>
            <a:ext cx="4585107" cy="3379771"/>
          </a:xfrm>
          <a:prstGeom prst="rect">
            <a:avLst/>
          </a:prstGeom>
        </p:spPr>
        <p:txBody>
          <a:bodyPr wrap="square" lIns="0" tIns="0" rIns="0" bIns="0" rtlCol="0" anchor="t">
            <a:spAutoFit/>
          </a:bodyPr>
          <a:lstStyle/>
          <a:p>
            <a:pPr>
              <a:buFont typeface="Arial" panose="020B0604020202020204" pitchFamily="34" charset="0"/>
              <a:buChar char="•"/>
            </a:pPr>
            <a:r>
              <a:rPr lang="en-GB" sz="2400">
                <a:effectLst/>
                <a:latin typeface="Helvetica" pitchFamily="2" charset="0"/>
              </a:rPr>
              <a:t>Prevention and health promotion </a:t>
            </a:r>
          </a:p>
          <a:p>
            <a:pPr>
              <a:buFont typeface="Arial" panose="020B0604020202020204" pitchFamily="34" charset="0"/>
              <a:buChar char="•"/>
            </a:pPr>
            <a:r>
              <a:rPr lang="en-GB" sz="2400">
                <a:effectLst/>
                <a:latin typeface="Helvetica" pitchFamily="2" charset="0"/>
              </a:rPr>
              <a:t>Understanding how school systems support mental health </a:t>
            </a:r>
          </a:p>
          <a:p>
            <a:pPr>
              <a:buFont typeface="Arial" panose="020B0604020202020204" pitchFamily="34" charset="0"/>
              <a:buChar char="•"/>
            </a:pPr>
            <a:r>
              <a:rPr lang="en-GB" sz="2400">
                <a:effectLst/>
                <a:latin typeface="Helvetica" pitchFamily="2" charset="0"/>
              </a:rPr>
              <a:t>Supports effective teaching and learning </a:t>
            </a:r>
          </a:p>
          <a:p>
            <a:pPr>
              <a:buFont typeface="Arial" panose="020B0604020202020204" pitchFamily="34" charset="0"/>
              <a:buChar char="•"/>
            </a:pPr>
            <a:r>
              <a:rPr lang="en-GB" sz="2400">
                <a:effectLst/>
                <a:latin typeface="Helvetica" pitchFamily="2" charset="0"/>
              </a:rPr>
              <a:t>All pupils benefit from consistency </a:t>
            </a:r>
          </a:p>
          <a:p>
            <a:pPr>
              <a:buFont typeface="Arial" panose="020B0604020202020204" pitchFamily="34" charset="0"/>
              <a:buChar char="•"/>
            </a:pPr>
            <a:r>
              <a:rPr lang="en-GB" sz="2400">
                <a:effectLst/>
                <a:latin typeface="Helvetica" pitchFamily="2" charset="0"/>
              </a:rPr>
              <a:t>Promotes resilience </a:t>
            </a:r>
          </a:p>
          <a:p>
            <a:pPr marL="540023" lvl="1" indent="-270012">
              <a:lnSpc>
                <a:spcPts val="3501"/>
              </a:lnSpc>
              <a:buFont typeface="Arial"/>
              <a:buChar char="•"/>
            </a:pPr>
            <a:endParaRPr lang="en-US" sz="2501">
              <a:solidFill>
                <a:srgbClr val="000000"/>
              </a:solidFill>
              <a:latin typeface="Helvetica" pitchFamily="2" charset="0"/>
            </a:endParaRPr>
          </a:p>
        </p:txBody>
      </p:sp>
      <p:sp>
        <p:nvSpPr>
          <p:cNvPr id="4" name="TextBox 4"/>
          <p:cNvSpPr txBox="1"/>
          <p:nvPr/>
        </p:nvSpPr>
        <p:spPr>
          <a:xfrm>
            <a:off x="453594" y="507166"/>
            <a:ext cx="5639454" cy="1108637"/>
          </a:xfrm>
          <a:prstGeom prst="rect">
            <a:avLst/>
          </a:prstGeom>
        </p:spPr>
        <p:txBody>
          <a:bodyPr lIns="0" tIns="0" rIns="0" bIns="0" rtlCol="0" anchor="t">
            <a:spAutoFit/>
          </a:bodyPr>
          <a:lstStyle/>
          <a:p>
            <a:pPr>
              <a:lnSpc>
                <a:spcPts val="4409"/>
              </a:lnSpc>
            </a:pPr>
            <a:r>
              <a:rPr lang="en-US" sz="3150">
                <a:solidFill>
                  <a:srgbClr val="2651A0"/>
                </a:solidFill>
                <a:latin typeface="League Spartan"/>
              </a:rPr>
              <a:t>Benefits of a Whole </a:t>
            </a:r>
            <a:r>
              <a:rPr lang="en-US" sz="3150" err="1">
                <a:solidFill>
                  <a:srgbClr val="2651A0"/>
                </a:solidFill>
                <a:latin typeface="League Spartan"/>
              </a:rPr>
              <a:t>Organisation</a:t>
            </a:r>
            <a:r>
              <a:rPr lang="en-US" sz="3150">
                <a:solidFill>
                  <a:srgbClr val="2651A0"/>
                </a:solidFill>
                <a:latin typeface="League Spartan"/>
              </a:rPr>
              <a:t> Approach </a:t>
            </a:r>
          </a:p>
        </p:txBody>
      </p:sp>
      <p:pic>
        <p:nvPicPr>
          <p:cNvPr id="1026" name="Picture 2" descr="Teamwork, Team, Gear, Gears, Drive">
            <a:extLst>
              <a:ext uri="{FF2B5EF4-FFF2-40B4-BE49-F238E27FC236}">
                <a16:creationId xmlns:a16="http://schemas.microsoft.com/office/drawing/2014/main" id="{43889E03-71DF-D3FB-0E56-7DF4DF3C80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2796078"/>
            <a:ext cx="4585107" cy="3056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38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B453D-E667-D3D9-5E19-DABF88828237}"/>
              </a:ext>
            </a:extLst>
          </p:cNvPr>
          <p:cNvSpPr>
            <a:spLocks noGrp="1"/>
          </p:cNvSpPr>
          <p:nvPr>
            <p:ph type="title"/>
          </p:nvPr>
        </p:nvSpPr>
        <p:spPr>
          <a:xfrm>
            <a:off x="422329" y="1656815"/>
            <a:ext cx="8229600" cy="1143000"/>
          </a:xfrm>
        </p:spPr>
        <p:txBody>
          <a:bodyPr>
            <a:noAutofit/>
          </a:bodyPr>
          <a:lstStyle/>
          <a:p>
            <a:r>
              <a:rPr lang="en-US" sz="3150">
                <a:solidFill>
                  <a:srgbClr val="2651A0"/>
                </a:solidFill>
                <a:latin typeface="League Spartan"/>
              </a:rPr>
              <a:t>Benefits of a Whole </a:t>
            </a:r>
            <a:r>
              <a:rPr lang="en-US" sz="3150" err="1">
                <a:solidFill>
                  <a:srgbClr val="2651A0"/>
                </a:solidFill>
                <a:latin typeface="League Spartan"/>
              </a:rPr>
              <a:t>Organisation</a:t>
            </a:r>
            <a:r>
              <a:rPr lang="en-US" sz="3150">
                <a:solidFill>
                  <a:srgbClr val="2651A0"/>
                </a:solidFill>
                <a:latin typeface="League Spartan"/>
              </a:rPr>
              <a:t> Approach </a:t>
            </a:r>
            <a:br>
              <a:rPr lang="en-US" sz="3150">
                <a:solidFill>
                  <a:srgbClr val="2651A0"/>
                </a:solidFill>
                <a:latin typeface="League Spartan"/>
              </a:rPr>
            </a:br>
            <a:endParaRPr lang="en-US" sz="3150"/>
          </a:p>
        </p:txBody>
      </p:sp>
      <p:sp>
        <p:nvSpPr>
          <p:cNvPr id="3" name="Content Placeholder 2">
            <a:extLst>
              <a:ext uri="{FF2B5EF4-FFF2-40B4-BE49-F238E27FC236}">
                <a16:creationId xmlns:a16="http://schemas.microsoft.com/office/drawing/2014/main" id="{ACED6CB7-6592-C2A3-0CFA-7E80FB48F2F0}"/>
              </a:ext>
            </a:extLst>
          </p:cNvPr>
          <p:cNvSpPr>
            <a:spLocks noGrp="1"/>
          </p:cNvSpPr>
          <p:nvPr>
            <p:ph idx="1"/>
          </p:nvPr>
        </p:nvSpPr>
        <p:spPr>
          <a:xfrm>
            <a:off x="422329" y="2690018"/>
            <a:ext cx="8229600" cy="1935163"/>
          </a:xfrm>
        </p:spPr>
        <p:txBody>
          <a:bodyPr>
            <a:normAutofit/>
          </a:bodyPr>
          <a:lstStyle/>
          <a:p>
            <a:pPr marL="0" indent="0" algn="ctr">
              <a:buNone/>
            </a:pPr>
            <a:r>
              <a:rPr lang="en-GB" sz="2400">
                <a:effectLst/>
                <a:latin typeface="TrebuchetMS" panose="020B0603020202020204" pitchFamily="34" charset="0"/>
              </a:rPr>
              <a:t>What might the barriers and challenges be to implementing this? </a:t>
            </a:r>
          </a:p>
          <a:p>
            <a:pPr marL="0" indent="0" algn="ctr">
              <a:buNone/>
            </a:pPr>
            <a:endParaRPr lang="en-GB" sz="2400">
              <a:latin typeface="TrebuchetMS" panose="020B0603020202020204" pitchFamily="34" charset="0"/>
            </a:endParaRPr>
          </a:p>
          <a:p>
            <a:pPr marL="0" indent="0" algn="ctr">
              <a:buNone/>
            </a:pPr>
            <a:endParaRPr lang="en-GB" sz="4000">
              <a:effectLst/>
            </a:endParaRPr>
          </a:p>
          <a:p>
            <a:pPr algn="ctr"/>
            <a:endParaRPr lang="en-US" sz="4000"/>
          </a:p>
        </p:txBody>
      </p:sp>
      <p:pic>
        <p:nvPicPr>
          <p:cNvPr id="2050" name="Picture 2" descr="Giraffes, Entertainment, Discussion">
            <a:extLst>
              <a:ext uri="{FF2B5EF4-FFF2-40B4-BE49-F238E27FC236}">
                <a16:creationId xmlns:a16="http://schemas.microsoft.com/office/drawing/2014/main" id="{AD70341F-25B3-DB49-3EA6-320B3DA39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886200"/>
            <a:ext cx="38100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E4B1CEE1-582B-78EC-01B8-BD9888E7A8FF}"/>
              </a:ext>
            </a:extLst>
          </p:cNvPr>
          <p:cNvPicPr>
            <a:picLocks noChangeAspect="1"/>
          </p:cNvPicPr>
          <p:nvPr/>
        </p:nvPicPr>
        <p:blipFill>
          <a:blip r:embed="rId3"/>
          <a:srcRect/>
          <a:stretch>
            <a:fillRect/>
          </a:stretch>
        </p:blipFill>
        <p:spPr>
          <a:xfrm>
            <a:off x="6458856" y="445571"/>
            <a:ext cx="2872415" cy="886858"/>
          </a:xfrm>
          <a:prstGeom prst="rect">
            <a:avLst/>
          </a:prstGeom>
        </p:spPr>
      </p:pic>
    </p:spTree>
    <p:extLst>
      <p:ext uri="{BB962C8B-B14F-4D97-AF65-F5344CB8AC3E}">
        <p14:creationId xmlns:p14="http://schemas.microsoft.com/office/powerpoint/2010/main" val="71265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7000"/>
          </a:blip>
          <a:srcRect/>
          <a:stretch>
            <a:fillRect/>
          </a:stretch>
        </p:blipFill>
        <p:spPr>
          <a:xfrm>
            <a:off x="-299142" y="26323"/>
            <a:ext cx="10968562" cy="7288877"/>
          </a:xfrm>
          <a:prstGeom prst="rect">
            <a:avLst/>
          </a:prstGeom>
        </p:spPr>
      </p:pic>
      <p:sp>
        <p:nvSpPr>
          <p:cNvPr id="3" name="TextBox 3"/>
          <p:cNvSpPr txBox="1"/>
          <p:nvPr/>
        </p:nvSpPr>
        <p:spPr>
          <a:xfrm>
            <a:off x="1548564" y="1959453"/>
            <a:ext cx="6656473" cy="3339143"/>
          </a:xfrm>
          <a:prstGeom prst="rect">
            <a:avLst/>
          </a:prstGeom>
        </p:spPr>
        <p:txBody>
          <a:bodyPr lIns="0" tIns="0" rIns="0" bIns="0" rtlCol="0" anchor="t">
            <a:spAutoFit/>
          </a:bodyPr>
          <a:lstStyle/>
          <a:p>
            <a:pPr algn="ctr">
              <a:lnSpc>
                <a:spcPts val="6639"/>
              </a:lnSpc>
            </a:pPr>
            <a:r>
              <a:rPr lang="en-US" sz="5068" spc="101">
                <a:solidFill>
                  <a:srgbClr val="000000"/>
                </a:solidFill>
                <a:latin typeface="Glacial Indifference Bold"/>
              </a:rPr>
              <a:t>This is the beginning of your professional and organisational journey</a:t>
            </a:r>
          </a:p>
        </p:txBody>
      </p:sp>
      <p:pic>
        <p:nvPicPr>
          <p:cNvPr id="4" name="Picture 4"/>
          <p:cNvPicPr>
            <a:picLocks noChangeAspect="1"/>
          </p:cNvPicPr>
          <p:nvPr/>
        </p:nvPicPr>
        <p:blipFill>
          <a:blip r:embed="rId4"/>
          <a:srcRect/>
          <a:stretch>
            <a:fillRect/>
          </a:stretch>
        </p:blipFill>
        <p:spPr>
          <a:xfrm>
            <a:off x="6859894" y="6277461"/>
            <a:ext cx="2690286" cy="83230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sp>
        <p:nvSpPr>
          <p:cNvPr id="4" name="TextBox 4"/>
          <p:cNvSpPr txBox="1"/>
          <p:nvPr/>
        </p:nvSpPr>
        <p:spPr>
          <a:xfrm>
            <a:off x="461466" y="783391"/>
            <a:ext cx="5639454" cy="529590"/>
          </a:xfrm>
          <a:prstGeom prst="rect">
            <a:avLst/>
          </a:prstGeom>
        </p:spPr>
        <p:txBody>
          <a:bodyPr lIns="0" tIns="0" rIns="0" bIns="0" rtlCol="0" anchor="t">
            <a:spAutoFit/>
          </a:bodyPr>
          <a:lstStyle/>
          <a:p>
            <a:pPr>
              <a:lnSpc>
                <a:spcPts val="4409"/>
              </a:lnSpc>
            </a:pPr>
            <a:r>
              <a:rPr lang="en-US" sz="3150" dirty="0">
                <a:solidFill>
                  <a:srgbClr val="2651A0"/>
                </a:solidFill>
                <a:latin typeface="League Spartan"/>
              </a:rPr>
              <a:t>Resources Tour</a:t>
            </a:r>
          </a:p>
        </p:txBody>
      </p:sp>
      <p:sp>
        <p:nvSpPr>
          <p:cNvPr id="9" name="TextBox 8">
            <a:extLst>
              <a:ext uri="{FF2B5EF4-FFF2-40B4-BE49-F238E27FC236}">
                <a16:creationId xmlns:a16="http://schemas.microsoft.com/office/drawing/2014/main" id="{23D34643-0C4F-85EC-EEA5-688682B9D202}"/>
              </a:ext>
            </a:extLst>
          </p:cNvPr>
          <p:cNvSpPr txBox="1"/>
          <p:nvPr/>
        </p:nvSpPr>
        <p:spPr>
          <a:xfrm>
            <a:off x="461465" y="1520190"/>
            <a:ext cx="6052465" cy="369332"/>
          </a:xfrm>
          <a:prstGeom prst="rect">
            <a:avLst/>
          </a:prstGeom>
          <a:noFill/>
        </p:spPr>
        <p:txBody>
          <a:bodyPr wrap="square">
            <a:spAutoFit/>
          </a:bodyPr>
          <a:lstStyle/>
          <a:p>
            <a:r>
              <a:rPr lang="en-GB" dirty="0">
                <a:hlinkClick r:id="rId4"/>
              </a:rPr>
              <a:t>SMHL 2-Day Intensive Online Course - Creative Education</a:t>
            </a:r>
            <a:endParaRPr lang="en-GB" dirty="0"/>
          </a:p>
        </p:txBody>
      </p:sp>
      <p:pic>
        <p:nvPicPr>
          <p:cNvPr id="11" name="Picture 10">
            <a:extLst>
              <a:ext uri="{FF2B5EF4-FFF2-40B4-BE49-F238E27FC236}">
                <a16:creationId xmlns:a16="http://schemas.microsoft.com/office/drawing/2014/main" id="{374E2B37-5678-6F94-E8A4-FA6D009BD9EB}"/>
              </a:ext>
            </a:extLst>
          </p:cNvPr>
          <p:cNvPicPr>
            <a:picLocks noChangeAspect="1"/>
          </p:cNvPicPr>
          <p:nvPr/>
        </p:nvPicPr>
        <p:blipFill>
          <a:blip r:embed="rId5"/>
          <a:stretch>
            <a:fillRect/>
          </a:stretch>
        </p:blipFill>
        <p:spPr>
          <a:xfrm>
            <a:off x="196609" y="2004418"/>
            <a:ext cx="9360381" cy="511201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sp>
        <p:nvSpPr>
          <p:cNvPr id="3" name="TextBox 3"/>
          <p:cNvSpPr txBox="1"/>
          <p:nvPr/>
        </p:nvSpPr>
        <p:spPr>
          <a:xfrm>
            <a:off x="596493" y="2427508"/>
            <a:ext cx="8560614" cy="1764009"/>
          </a:xfrm>
          <a:prstGeom prst="rect">
            <a:avLst/>
          </a:prstGeom>
        </p:spPr>
        <p:txBody>
          <a:bodyPr lIns="0" tIns="0" rIns="0" bIns="0" rtlCol="0" anchor="t">
            <a:spAutoFit/>
          </a:bodyPr>
          <a:lstStyle/>
          <a:p>
            <a:pPr marL="216038" lvl="1">
              <a:lnSpc>
                <a:spcPts val="2801"/>
              </a:lnSpc>
            </a:pPr>
            <a:r>
              <a:rPr lang="en-US" sz="2001" dirty="0">
                <a:solidFill>
                  <a:srgbClr val="000000"/>
                </a:solidFill>
                <a:latin typeface="Arialle"/>
              </a:rPr>
              <a:t>Effective mental health provision requires a whole-school or college approach. </a:t>
            </a:r>
            <a:r>
              <a:rPr lang="en-GB" sz="2000" b="0" i="0" dirty="0">
                <a:solidFill>
                  <a:srgbClr val="030303"/>
                </a:solidFill>
                <a:effectLst/>
                <a:latin typeface="Roboto" panose="02000000000000000000" pitchFamily="2" charset="0"/>
              </a:rPr>
              <a:t>To support you to support your colleagues we have developed a Staff Development Toolkit. </a:t>
            </a:r>
            <a:r>
              <a:rPr lang="en-GB" sz="2000" b="0" i="0" u="none" strike="noStrike" dirty="0">
                <a:effectLst/>
                <a:latin typeface="Roboto" panose="02000000000000000000" pitchFamily="2" charset="0"/>
                <a:hlinkClick r:id="rId4"/>
              </a:rPr>
              <a:t>Download the whole toolkit</a:t>
            </a:r>
            <a:r>
              <a:rPr lang="en-GB" sz="2000" b="0" i="0" dirty="0">
                <a:solidFill>
                  <a:srgbClr val="030303"/>
                </a:solidFill>
                <a:effectLst/>
                <a:latin typeface="Roboto" panose="02000000000000000000" pitchFamily="2" charset="0"/>
              </a:rPr>
              <a:t> or review what’s available on the resources page.</a:t>
            </a:r>
            <a:endParaRPr lang="en-US" sz="2001" dirty="0">
              <a:solidFill>
                <a:srgbClr val="000000"/>
              </a:solidFill>
              <a:latin typeface="Arialle"/>
            </a:endParaRPr>
          </a:p>
          <a:p>
            <a:pPr marL="216038" lvl="1">
              <a:lnSpc>
                <a:spcPts val="2801"/>
              </a:lnSpc>
            </a:pPr>
            <a:endParaRPr lang="en-US" sz="2001" dirty="0">
              <a:solidFill>
                <a:srgbClr val="000000"/>
              </a:solidFill>
              <a:latin typeface="Arialle"/>
            </a:endParaRPr>
          </a:p>
        </p:txBody>
      </p:sp>
      <p:sp>
        <p:nvSpPr>
          <p:cNvPr id="4" name="TextBox 4"/>
          <p:cNvSpPr txBox="1"/>
          <p:nvPr/>
        </p:nvSpPr>
        <p:spPr>
          <a:xfrm>
            <a:off x="422105" y="507166"/>
            <a:ext cx="5639454" cy="1108637"/>
          </a:xfrm>
          <a:prstGeom prst="rect">
            <a:avLst/>
          </a:prstGeom>
        </p:spPr>
        <p:txBody>
          <a:bodyPr lIns="0" tIns="0" rIns="0" bIns="0" rtlCol="0" anchor="t">
            <a:spAutoFit/>
          </a:bodyPr>
          <a:lstStyle/>
          <a:p>
            <a:pPr>
              <a:lnSpc>
                <a:spcPts val="4409"/>
              </a:lnSpc>
            </a:pPr>
            <a:r>
              <a:rPr lang="en-US" sz="3150" dirty="0">
                <a:solidFill>
                  <a:srgbClr val="2651A0"/>
                </a:solidFill>
                <a:latin typeface="League Spartan"/>
              </a:rPr>
              <a:t>Support and Develop your Staff</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6513931" y="633332"/>
            <a:ext cx="2872415" cy="886858"/>
          </a:xfrm>
          <a:prstGeom prst="rect">
            <a:avLst/>
          </a:prstGeom>
        </p:spPr>
      </p:pic>
      <p:pic>
        <p:nvPicPr>
          <p:cNvPr id="3" name="Picture 3"/>
          <p:cNvPicPr>
            <a:picLocks noChangeAspect="1"/>
          </p:cNvPicPr>
          <p:nvPr>
            <a:videoFile r:link="rId1"/>
          </p:nvPr>
        </p:nvPicPr>
        <p:blipFill>
          <a:blip r:embed="rId5"/>
          <a:stretch>
            <a:fillRect/>
          </a:stretch>
        </p:blipFill>
        <p:spPr>
          <a:xfrm>
            <a:off x="765717" y="2183825"/>
            <a:ext cx="8222167" cy="4624968"/>
          </a:xfrm>
          <a:prstGeom prst="rect">
            <a:avLst/>
          </a:prstGeom>
        </p:spPr>
      </p:pic>
      <p:sp>
        <p:nvSpPr>
          <p:cNvPr id="4" name="TextBox 4"/>
          <p:cNvSpPr txBox="1"/>
          <p:nvPr/>
        </p:nvSpPr>
        <p:spPr>
          <a:xfrm>
            <a:off x="731520" y="783391"/>
            <a:ext cx="5639454" cy="5295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The Eisenhower Matrix</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a:stretch>
            <a:fillRect/>
          </a:stretch>
        </p:blipFill>
        <p:spPr>
          <a:xfrm>
            <a:off x="396724" y="2157039"/>
            <a:ext cx="8960151" cy="4892150"/>
          </a:xfrm>
          <a:prstGeom prst="rect">
            <a:avLst/>
          </a:prstGeom>
        </p:spPr>
      </p:pic>
      <p:sp>
        <p:nvSpPr>
          <p:cNvPr id="4" name="TextBox 4"/>
          <p:cNvSpPr txBox="1"/>
          <p:nvPr/>
        </p:nvSpPr>
        <p:spPr>
          <a:xfrm>
            <a:off x="526844" y="230941"/>
            <a:ext cx="5639454" cy="16344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Assessing the Department for Education’s 8 Learning Outcomes: Group Activity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a:stretch>
            <a:fillRect/>
          </a:stretch>
        </p:blipFill>
        <p:spPr>
          <a:xfrm>
            <a:off x="5341855" y="2245587"/>
            <a:ext cx="3966371" cy="4445691"/>
          </a:xfrm>
          <a:prstGeom prst="rect">
            <a:avLst/>
          </a:prstGeom>
        </p:spPr>
      </p:pic>
      <p:sp>
        <p:nvSpPr>
          <p:cNvPr id="4" name="TextBox 4"/>
          <p:cNvSpPr txBox="1"/>
          <p:nvPr/>
        </p:nvSpPr>
        <p:spPr>
          <a:xfrm>
            <a:off x="453594" y="2404381"/>
            <a:ext cx="4608792" cy="4080478"/>
          </a:xfrm>
          <a:prstGeom prst="rect">
            <a:avLst/>
          </a:prstGeom>
        </p:spPr>
        <p:txBody>
          <a:bodyPr lIns="0" tIns="0" rIns="0" bIns="0" rtlCol="0" anchor="t">
            <a:spAutoFit/>
          </a:bodyPr>
          <a:lstStyle/>
          <a:p>
            <a:pPr marL="453665" lvl="1" indent="-226833">
              <a:lnSpc>
                <a:spcPts val="2941"/>
              </a:lnSpc>
              <a:buFont typeface="Arial"/>
              <a:buChar char="•"/>
            </a:pPr>
            <a:r>
              <a:rPr lang="en-US" sz="2101">
                <a:solidFill>
                  <a:srgbClr val="000000"/>
                </a:solidFill>
                <a:latin typeface="Arialle"/>
              </a:rPr>
              <a:t>Mapping refers to the processes of establishing school/college based and external services both locally and nationally.</a:t>
            </a:r>
          </a:p>
          <a:p>
            <a:pPr marL="453665" lvl="1" indent="-226833">
              <a:lnSpc>
                <a:spcPts val="2941"/>
              </a:lnSpc>
              <a:buFont typeface="Arial"/>
              <a:buChar char="•"/>
            </a:pPr>
            <a:r>
              <a:rPr lang="en-US" sz="2101">
                <a:solidFill>
                  <a:srgbClr val="000000"/>
                </a:solidFill>
                <a:latin typeface="Arialle"/>
              </a:rPr>
              <a:t>These may be statutory, non-statutory.</a:t>
            </a:r>
          </a:p>
          <a:p>
            <a:pPr marL="453665" lvl="1" indent="-226833">
              <a:lnSpc>
                <a:spcPts val="2941"/>
              </a:lnSpc>
              <a:buFont typeface="Arial"/>
              <a:buChar char="•"/>
            </a:pPr>
            <a:r>
              <a:rPr lang="en-US" sz="2101">
                <a:solidFill>
                  <a:srgbClr val="000000"/>
                </a:solidFill>
                <a:latin typeface="Arialle"/>
              </a:rPr>
              <a:t>It is crucial that we have information at our fingertips and that staff are kept abreast of developments in relation to the services that are available. </a:t>
            </a:r>
          </a:p>
        </p:txBody>
      </p:sp>
      <p:sp>
        <p:nvSpPr>
          <p:cNvPr id="5" name="TextBox 5"/>
          <p:cNvSpPr txBox="1"/>
          <p:nvPr/>
        </p:nvSpPr>
        <p:spPr>
          <a:xfrm>
            <a:off x="453594" y="783391"/>
            <a:ext cx="5639454" cy="5295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Mapping Provision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grpSp>
        <p:nvGrpSpPr>
          <p:cNvPr id="3" name="Group 3"/>
          <p:cNvGrpSpPr/>
          <p:nvPr/>
        </p:nvGrpSpPr>
        <p:grpSpPr>
          <a:xfrm>
            <a:off x="645664" y="4992816"/>
            <a:ext cx="8462271" cy="1411524"/>
            <a:chOff x="0" y="0"/>
            <a:chExt cx="3134175" cy="522787"/>
          </a:xfrm>
        </p:grpSpPr>
        <p:sp>
          <p:nvSpPr>
            <p:cNvPr id="4" name="Freeform 4"/>
            <p:cNvSpPr/>
            <p:nvPr/>
          </p:nvSpPr>
          <p:spPr>
            <a:xfrm>
              <a:off x="0" y="0"/>
              <a:ext cx="3134175" cy="522787"/>
            </a:xfrm>
            <a:custGeom>
              <a:avLst/>
              <a:gdLst/>
              <a:ahLst/>
              <a:cxnLst/>
              <a:rect l="l" t="t" r="r" b="b"/>
              <a:pathLst>
                <a:path w="3134175" h="522787">
                  <a:moveTo>
                    <a:pt x="32935" y="0"/>
                  </a:moveTo>
                  <a:lnTo>
                    <a:pt x="3101239" y="0"/>
                  </a:lnTo>
                  <a:cubicBezTo>
                    <a:pt x="3119429" y="0"/>
                    <a:pt x="3134175" y="14746"/>
                    <a:pt x="3134175" y="32935"/>
                  </a:cubicBezTo>
                  <a:lnTo>
                    <a:pt x="3134175" y="489851"/>
                  </a:lnTo>
                  <a:cubicBezTo>
                    <a:pt x="3134175" y="508041"/>
                    <a:pt x="3119429" y="522787"/>
                    <a:pt x="3101239" y="522787"/>
                  </a:cubicBezTo>
                  <a:lnTo>
                    <a:pt x="32935" y="522787"/>
                  </a:lnTo>
                  <a:cubicBezTo>
                    <a:pt x="24200" y="522787"/>
                    <a:pt x="15823" y="519317"/>
                    <a:pt x="9647" y="513140"/>
                  </a:cubicBezTo>
                  <a:cubicBezTo>
                    <a:pt x="3470" y="506963"/>
                    <a:pt x="0" y="498586"/>
                    <a:pt x="0" y="489851"/>
                  </a:cubicBezTo>
                  <a:lnTo>
                    <a:pt x="0" y="32935"/>
                  </a:lnTo>
                  <a:cubicBezTo>
                    <a:pt x="0" y="14746"/>
                    <a:pt x="14746" y="0"/>
                    <a:pt x="32935" y="0"/>
                  </a:cubicBezTo>
                  <a:close/>
                </a:path>
              </a:pathLst>
            </a:custGeom>
            <a:solidFill>
              <a:srgbClr val="2651A0"/>
            </a:solidFill>
          </p:spPr>
          <p:txBody>
            <a:bodyPr/>
            <a:lstStyle/>
            <a:p>
              <a:endParaRPr lang="en-GB"/>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1960"/>
                </a:lnSpc>
              </a:pPr>
              <a:endParaRPr/>
            </a:p>
          </p:txBody>
        </p:sp>
      </p:grpSp>
      <p:sp>
        <p:nvSpPr>
          <p:cNvPr id="6" name="TextBox 6"/>
          <p:cNvSpPr txBox="1"/>
          <p:nvPr/>
        </p:nvSpPr>
        <p:spPr>
          <a:xfrm>
            <a:off x="797233" y="2932623"/>
            <a:ext cx="8159134" cy="1108678"/>
          </a:xfrm>
          <a:prstGeom prst="rect">
            <a:avLst/>
          </a:prstGeom>
        </p:spPr>
        <p:txBody>
          <a:bodyPr lIns="0" tIns="0" rIns="0" bIns="0" rtlCol="0" anchor="t">
            <a:spAutoFit/>
          </a:bodyPr>
          <a:lstStyle/>
          <a:p>
            <a:pPr algn="ctr">
              <a:lnSpc>
                <a:spcPts val="2941"/>
              </a:lnSpc>
            </a:pPr>
            <a:r>
              <a:rPr lang="en-US" sz="2101">
                <a:solidFill>
                  <a:srgbClr val="000000"/>
                </a:solidFill>
                <a:latin typeface="Arialle"/>
              </a:rPr>
              <a:t>What is available in your setting?</a:t>
            </a:r>
          </a:p>
          <a:p>
            <a:pPr algn="ctr">
              <a:lnSpc>
                <a:spcPts val="2941"/>
              </a:lnSpc>
            </a:pPr>
            <a:r>
              <a:rPr lang="en-US" sz="2101">
                <a:solidFill>
                  <a:srgbClr val="000000"/>
                </a:solidFill>
                <a:latin typeface="Arialle"/>
              </a:rPr>
              <a:t>What is available in your local areas?</a:t>
            </a:r>
          </a:p>
          <a:p>
            <a:pPr algn="ctr">
              <a:lnSpc>
                <a:spcPts val="2941"/>
              </a:lnSpc>
            </a:pPr>
            <a:r>
              <a:rPr lang="en-US" sz="2101">
                <a:solidFill>
                  <a:srgbClr val="000000"/>
                </a:solidFill>
                <a:latin typeface="Arialle"/>
              </a:rPr>
              <a:t>What is available nationally?</a:t>
            </a:r>
          </a:p>
        </p:txBody>
      </p:sp>
      <p:sp>
        <p:nvSpPr>
          <p:cNvPr id="7" name="TextBox 7"/>
          <p:cNvSpPr txBox="1"/>
          <p:nvPr/>
        </p:nvSpPr>
        <p:spPr>
          <a:xfrm>
            <a:off x="453594" y="507166"/>
            <a:ext cx="5639454" cy="108204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Think, Pair, Share of Services</a:t>
            </a:r>
          </a:p>
        </p:txBody>
      </p:sp>
      <p:sp>
        <p:nvSpPr>
          <p:cNvPr id="8" name="TextBox 8"/>
          <p:cNvSpPr txBox="1"/>
          <p:nvPr/>
        </p:nvSpPr>
        <p:spPr>
          <a:xfrm>
            <a:off x="883089" y="5115231"/>
            <a:ext cx="8159134" cy="1108678"/>
          </a:xfrm>
          <a:prstGeom prst="rect">
            <a:avLst/>
          </a:prstGeom>
        </p:spPr>
        <p:txBody>
          <a:bodyPr lIns="0" tIns="0" rIns="0" bIns="0" rtlCol="0" anchor="t">
            <a:spAutoFit/>
          </a:bodyPr>
          <a:lstStyle/>
          <a:p>
            <a:pPr>
              <a:lnSpc>
                <a:spcPts val="2941"/>
              </a:lnSpc>
            </a:pPr>
            <a:r>
              <a:rPr lang="en-US" sz="2101">
                <a:solidFill>
                  <a:srgbClr val="FFFFFF"/>
                </a:solidFill>
                <a:latin typeface="Arialle"/>
              </a:rPr>
              <a:t>Remember: </a:t>
            </a:r>
          </a:p>
          <a:p>
            <a:pPr marL="453665" lvl="1" indent="-226833">
              <a:lnSpc>
                <a:spcPts val="2941"/>
              </a:lnSpc>
              <a:buFont typeface="Arial"/>
              <a:buChar char="•"/>
            </a:pPr>
            <a:r>
              <a:rPr lang="en-US" sz="2101">
                <a:solidFill>
                  <a:srgbClr val="FFFFFF"/>
                </a:solidFill>
                <a:latin typeface="Arialle"/>
              </a:rPr>
              <a:t>A whole organisation approach includes staff, parents &amp; carers, young people and the local community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a:stretch>
            <a:fillRect/>
          </a:stretch>
        </p:blipFill>
        <p:spPr>
          <a:xfrm>
            <a:off x="2471290" y="1780469"/>
            <a:ext cx="4811020" cy="5241331"/>
          </a:xfrm>
          <a:prstGeom prst="rect">
            <a:avLst/>
          </a:prstGeom>
        </p:spPr>
      </p:pic>
      <p:sp>
        <p:nvSpPr>
          <p:cNvPr id="4" name="TextBox 4"/>
          <p:cNvSpPr txBox="1"/>
          <p:nvPr/>
        </p:nvSpPr>
        <p:spPr>
          <a:xfrm>
            <a:off x="516571" y="783391"/>
            <a:ext cx="5639454" cy="5295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The Thrive Model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569036" y="288091"/>
            <a:ext cx="2872415" cy="886858"/>
          </a:xfrm>
          <a:prstGeom prst="rect">
            <a:avLst/>
          </a:prstGeom>
        </p:spPr>
      </p:pic>
      <p:pic>
        <p:nvPicPr>
          <p:cNvPr id="3" name="Picture 3"/>
          <p:cNvPicPr>
            <a:picLocks noChangeAspect="1"/>
          </p:cNvPicPr>
          <p:nvPr/>
        </p:nvPicPr>
        <p:blipFill>
          <a:blip r:embed="rId3"/>
          <a:srcRect/>
          <a:stretch>
            <a:fillRect/>
          </a:stretch>
        </p:blipFill>
        <p:spPr>
          <a:xfrm>
            <a:off x="1247792" y="1804587"/>
            <a:ext cx="7258015" cy="4849105"/>
          </a:xfrm>
          <a:prstGeom prst="rect">
            <a:avLst/>
          </a:prstGeom>
        </p:spPr>
      </p:pic>
      <p:sp>
        <p:nvSpPr>
          <p:cNvPr id="4" name="TextBox 4"/>
          <p:cNvSpPr txBox="1"/>
          <p:nvPr/>
        </p:nvSpPr>
        <p:spPr>
          <a:xfrm>
            <a:off x="540101" y="161925"/>
            <a:ext cx="5311973" cy="1082040"/>
          </a:xfrm>
          <a:prstGeom prst="rect">
            <a:avLst/>
          </a:prstGeom>
        </p:spPr>
        <p:txBody>
          <a:bodyPr lIns="0" tIns="0" rIns="0" bIns="0" rtlCol="0" anchor="t">
            <a:spAutoFit/>
          </a:bodyPr>
          <a:lstStyle/>
          <a:p>
            <a:pPr algn="ctr">
              <a:lnSpc>
                <a:spcPts val="4409"/>
              </a:lnSpc>
            </a:pPr>
            <a:r>
              <a:rPr lang="en-US" sz="3150">
                <a:solidFill>
                  <a:srgbClr val="2651A0"/>
                </a:solidFill>
                <a:latin typeface="League Spartan"/>
              </a:rPr>
              <a:t>Trainer Introductions and</a:t>
            </a:r>
          </a:p>
          <a:p>
            <a:pPr algn="ctr">
              <a:lnSpc>
                <a:spcPts val="4409"/>
              </a:lnSpc>
            </a:pPr>
            <a:r>
              <a:rPr lang="en-US" sz="3150">
                <a:solidFill>
                  <a:srgbClr val="2651A0"/>
                </a:solidFill>
                <a:latin typeface="League Spartan"/>
              </a:rPr>
              <a:t>General Housekeeping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a:stretch>
            <a:fillRect/>
          </a:stretch>
        </p:blipFill>
        <p:spPr>
          <a:xfrm>
            <a:off x="731520" y="1929173"/>
            <a:ext cx="8290560" cy="5130005"/>
          </a:xfrm>
          <a:prstGeom prst="rect">
            <a:avLst/>
          </a:prstGeom>
        </p:spPr>
      </p:pic>
      <p:sp>
        <p:nvSpPr>
          <p:cNvPr id="4" name="TextBox 4"/>
          <p:cNvSpPr txBox="1"/>
          <p:nvPr/>
        </p:nvSpPr>
        <p:spPr>
          <a:xfrm>
            <a:off x="524443" y="507166"/>
            <a:ext cx="5639454" cy="108204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The Tier Model of Intervention Mapping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sp>
        <p:nvSpPr>
          <p:cNvPr id="3" name="TextBox 3"/>
          <p:cNvSpPr txBox="1"/>
          <p:nvPr/>
        </p:nvSpPr>
        <p:spPr>
          <a:xfrm>
            <a:off x="596493" y="2915581"/>
            <a:ext cx="8560614" cy="2816193"/>
          </a:xfrm>
          <a:prstGeom prst="rect">
            <a:avLst/>
          </a:prstGeom>
        </p:spPr>
        <p:txBody>
          <a:bodyPr lIns="0" tIns="0" rIns="0" bIns="0" rtlCol="0" anchor="t">
            <a:spAutoFit/>
          </a:bodyPr>
          <a:lstStyle/>
          <a:p>
            <a:pPr>
              <a:lnSpc>
                <a:spcPts val="2801"/>
              </a:lnSpc>
            </a:pPr>
            <a:r>
              <a:rPr lang="en-US" sz="2001">
                <a:solidFill>
                  <a:srgbClr val="000000"/>
                </a:solidFill>
                <a:latin typeface="Arialle"/>
              </a:rPr>
              <a:t>Before next time, you will need to create your own draft of a provision map</a:t>
            </a:r>
          </a:p>
          <a:p>
            <a:pPr>
              <a:lnSpc>
                <a:spcPts val="2801"/>
              </a:lnSpc>
            </a:pPr>
            <a:endParaRPr lang="en-US" sz="2001">
              <a:solidFill>
                <a:srgbClr val="000000"/>
              </a:solidFill>
              <a:latin typeface="Arialle"/>
            </a:endParaRPr>
          </a:p>
          <a:p>
            <a:pPr>
              <a:lnSpc>
                <a:spcPts val="2801"/>
              </a:lnSpc>
            </a:pPr>
            <a:r>
              <a:rPr lang="en-US" sz="2001">
                <a:solidFill>
                  <a:srgbClr val="000000"/>
                </a:solidFill>
                <a:latin typeface="Arialle"/>
              </a:rPr>
              <a:t>In your groups:</a:t>
            </a:r>
          </a:p>
          <a:p>
            <a:pPr>
              <a:lnSpc>
                <a:spcPts val="2801"/>
              </a:lnSpc>
            </a:pPr>
            <a:endParaRPr lang="en-US" sz="2001">
              <a:solidFill>
                <a:srgbClr val="000000"/>
              </a:solidFill>
              <a:latin typeface="Arialle"/>
            </a:endParaRPr>
          </a:p>
          <a:p>
            <a:pPr marL="432076" lvl="1" indent="-216038">
              <a:lnSpc>
                <a:spcPts val="2801"/>
              </a:lnSpc>
              <a:buFont typeface="Arial"/>
              <a:buChar char="•"/>
            </a:pPr>
            <a:r>
              <a:rPr lang="en-US" sz="2001">
                <a:solidFill>
                  <a:srgbClr val="000000"/>
                </a:solidFill>
                <a:latin typeface="Arialle"/>
              </a:rPr>
              <a:t>Select whether a Thrive Model or Tier Model is preferable </a:t>
            </a:r>
          </a:p>
          <a:p>
            <a:pPr marL="432076" lvl="1" indent="-216038">
              <a:lnSpc>
                <a:spcPts val="2801"/>
              </a:lnSpc>
              <a:buFont typeface="Arial"/>
              <a:buChar char="•"/>
            </a:pPr>
            <a:r>
              <a:rPr lang="en-US" sz="2001">
                <a:solidFill>
                  <a:srgbClr val="000000"/>
                </a:solidFill>
                <a:latin typeface="Arialle"/>
              </a:rPr>
              <a:t>Consider your reasons</a:t>
            </a:r>
          </a:p>
          <a:p>
            <a:pPr marL="432076" lvl="1" indent="-216038">
              <a:lnSpc>
                <a:spcPts val="2801"/>
              </a:lnSpc>
              <a:buFont typeface="Arial"/>
              <a:buChar char="•"/>
            </a:pPr>
            <a:r>
              <a:rPr lang="en-US" sz="2001">
                <a:solidFill>
                  <a:srgbClr val="000000"/>
                </a:solidFill>
                <a:latin typeface="Arialle"/>
              </a:rPr>
              <a:t>Once you have completed your provision map before day 2, who will you then be sharing it with?</a:t>
            </a:r>
          </a:p>
        </p:txBody>
      </p:sp>
      <p:sp>
        <p:nvSpPr>
          <p:cNvPr id="4" name="TextBox 4"/>
          <p:cNvSpPr txBox="1"/>
          <p:nvPr/>
        </p:nvSpPr>
        <p:spPr>
          <a:xfrm>
            <a:off x="422105" y="507166"/>
            <a:ext cx="5639454" cy="108204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Provision Mapping</a:t>
            </a:r>
          </a:p>
          <a:p>
            <a:pPr>
              <a:lnSpc>
                <a:spcPts val="4409"/>
              </a:lnSpc>
            </a:pPr>
            <a:r>
              <a:rPr lang="en-US" sz="3150">
                <a:solidFill>
                  <a:srgbClr val="2651A0"/>
                </a:solidFill>
                <a:latin typeface="League Spartan"/>
              </a:rPr>
              <a:t>Group Activity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sp>
        <p:nvSpPr>
          <p:cNvPr id="3" name="TextBox 3"/>
          <p:cNvSpPr txBox="1"/>
          <p:nvPr/>
        </p:nvSpPr>
        <p:spPr>
          <a:xfrm>
            <a:off x="596493" y="2758138"/>
            <a:ext cx="8560614" cy="3200300"/>
          </a:xfrm>
          <a:prstGeom prst="rect">
            <a:avLst/>
          </a:prstGeom>
        </p:spPr>
        <p:txBody>
          <a:bodyPr lIns="0" tIns="0" rIns="0" bIns="0" rtlCol="0" anchor="t">
            <a:spAutoFit/>
          </a:bodyPr>
          <a:lstStyle/>
          <a:p>
            <a:pPr>
              <a:lnSpc>
                <a:spcPts val="2801"/>
              </a:lnSpc>
            </a:pPr>
            <a:r>
              <a:rPr lang="en-US" sz="2000">
                <a:solidFill>
                  <a:srgbClr val="000000"/>
                </a:solidFill>
                <a:latin typeface="Arialle"/>
              </a:rPr>
              <a:t>Although there are many mental health diagnoses, it is not our role to diagnose.</a:t>
            </a:r>
          </a:p>
          <a:p>
            <a:pPr>
              <a:lnSpc>
                <a:spcPts val="2801"/>
              </a:lnSpc>
            </a:pPr>
            <a:endParaRPr lang="en-US" sz="2000">
              <a:solidFill>
                <a:srgbClr val="000000"/>
              </a:solidFill>
              <a:latin typeface="Arialle"/>
              <a:ea typeface="Arialle"/>
              <a:cs typeface="Arialle"/>
            </a:endParaRPr>
          </a:p>
          <a:p>
            <a:pPr>
              <a:lnSpc>
                <a:spcPts val="2801"/>
              </a:lnSpc>
            </a:pPr>
            <a:r>
              <a:rPr lang="en-US" sz="2000">
                <a:solidFill>
                  <a:srgbClr val="000000"/>
                </a:solidFill>
                <a:latin typeface="Arialle"/>
              </a:rPr>
              <a:t>We will take you through three of the most prevalent areas today so that you can be aware of them.</a:t>
            </a:r>
            <a:endParaRPr lang="en-US" sz="2000">
              <a:solidFill>
                <a:srgbClr val="000000"/>
              </a:solidFill>
              <a:latin typeface="Arialle"/>
              <a:ea typeface="Arialle"/>
              <a:cs typeface="Arialle"/>
            </a:endParaRPr>
          </a:p>
          <a:p>
            <a:pPr>
              <a:lnSpc>
                <a:spcPts val="2801"/>
              </a:lnSpc>
            </a:pPr>
            <a:endParaRPr lang="en-US" sz="2001">
              <a:solidFill>
                <a:srgbClr val="000000"/>
              </a:solidFill>
              <a:latin typeface="Arialle"/>
            </a:endParaRPr>
          </a:p>
          <a:p>
            <a:pPr marL="431800" lvl="1" indent="-215900">
              <a:lnSpc>
                <a:spcPts val="2801"/>
              </a:lnSpc>
              <a:buFont typeface="Arial"/>
              <a:buChar char="•"/>
            </a:pPr>
            <a:r>
              <a:rPr lang="en-US" sz="2000">
                <a:solidFill>
                  <a:srgbClr val="000000"/>
                </a:solidFill>
                <a:latin typeface="Arialle"/>
              </a:rPr>
              <a:t>Anxiety </a:t>
            </a:r>
            <a:endParaRPr lang="en-US" sz="2000">
              <a:solidFill>
                <a:srgbClr val="000000"/>
              </a:solidFill>
              <a:latin typeface="Arialle"/>
              <a:ea typeface="Arialle"/>
              <a:cs typeface="Arialle"/>
            </a:endParaRPr>
          </a:p>
          <a:p>
            <a:pPr marL="431800" lvl="1" indent="-215900">
              <a:lnSpc>
                <a:spcPts val="2801"/>
              </a:lnSpc>
              <a:buFont typeface="Arial"/>
              <a:buChar char="•"/>
            </a:pPr>
            <a:r>
              <a:rPr lang="en-US" sz="2000">
                <a:solidFill>
                  <a:srgbClr val="000000"/>
                </a:solidFill>
                <a:latin typeface="Arialle"/>
              </a:rPr>
              <a:t>Depression</a:t>
            </a:r>
            <a:endParaRPr lang="en-US" sz="2000">
              <a:solidFill>
                <a:srgbClr val="000000"/>
              </a:solidFill>
              <a:latin typeface="Arialle"/>
              <a:ea typeface="Arialle"/>
              <a:cs typeface="Arialle"/>
            </a:endParaRPr>
          </a:p>
          <a:p>
            <a:pPr marL="431800" lvl="1" indent="-215900">
              <a:lnSpc>
                <a:spcPts val="2801"/>
              </a:lnSpc>
              <a:buFont typeface="Arial"/>
              <a:buChar char="•"/>
            </a:pPr>
            <a:r>
              <a:rPr lang="en-US" sz="2000">
                <a:solidFill>
                  <a:srgbClr val="000000"/>
                </a:solidFill>
                <a:latin typeface="Arialle"/>
              </a:rPr>
              <a:t>Trauma</a:t>
            </a:r>
            <a:endParaRPr lang="en-US" sz="2000">
              <a:solidFill>
                <a:srgbClr val="000000"/>
              </a:solidFill>
              <a:latin typeface="Arialle"/>
              <a:ea typeface="Arialle"/>
              <a:cs typeface="Arialle"/>
            </a:endParaRPr>
          </a:p>
        </p:txBody>
      </p:sp>
      <p:sp>
        <p:nvSpPr>
          <p:cNvPr id="4" name="TextBox 4"/>
          <p:cNvSpPr txBox="1"/>
          <p:nvPr/>
        </p:nvSpPr>
        <p:spPr>
          <a:xfrm>
            <a:off x="422105" y="507166"/>
            <a:ext cx="5639454" cy="108204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Spotting the Signs:</a:t>
            </a:r>
          </a:p>
          <a:p>
            <a:pPr>
              <a:lnSpc>
                <a:spcPts val="4409"/>
              </a:lnSpc>
            </a:pPr>
            <a:r>
              <a:rPr lang="en-US" sz="3150">
                <a:solidFill>
                  <a:srgbClr val="2651A0"/>
                </a:solidFill>
                <a:latin typeface="League Spartan"/>
              </a:rPr>
              <a:t>Essential Information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blip>
          <a:srcRect l="3495" t="652" r="8283" b="222"/>
          <a:stretch>
            <a:fillRect/>
          </a:stretch>
        </p:blipFill>
        <p:spPr>
          <a:xfrm>
            <a:off x="0" y="0"/>
            <a:ext cx="9753600" cy="7315200"/>
          </a:xfrm>
          <a:prstGeom prst="rect">
            <a:avLst/>
          </a:prstGeom>
        </p:spPr>
      </p:pic>
      <p:sp>
        <p:nvSpPr>
          <p:cNvPr id="3" name="TextBox 3"/>
          <p:cNvSpPr txBox="1"/>
          <p:nvPr/>
        </p:nvSpPr>
        <p:spPr>
          <a:xfrm>
            <a:off x="322548" y="1258032"/>
            <a:ext cx="9108504" cy="4121658"/>
          </a:xfrm>
          <a:prstGeom prst="rect">
            <a:avLst/>
          </a:prstGeom>
        </p:spPr>
        <p:txBody>
          <a:bodyPr lIns="0" tIns="0" rIns="0" bIns="0" rtlCol="0" anchor="t">
            <a:spAutoFit/>
          </a:bodyPr>
          <a:lstStyle/>
          <a:p>
            <a:pPr algn="ctr">
              <a:lnSpc>
                <a:spcPts val="4716"/>
              </a:lnSpc>
            </a:pPr>
            <a:r>
              <a:rPr lang="en-US" sz="3600" spc="72">
                <a:solidFill>
                  <a:srgbClr val="000000"/>
                </a:solidFill>
                <a:latin typeface="Glacial Indifference Bold"/>
              </a:rPr>
              <a:t>“A trauma-informed educator never forgets that children bring their entire lives into the classroom every day, and that on some days, children will be actively responding to trauma”. </a:t>
            </a:r>
          </a:p>
          <a:p>
            <a:pPr algn="ctr">
              <a:lnSpc>
                <a:spcPts val="4716"/>
              </a:lnSpc>
            </a:pPr>
            <a:endParaRPr lang="en-US" sz="3600" spc="72">
              <a:solidFill>
                <a:srgbClr val="000000"/>
              </a:solidFill>
              <a:latin typeface="Glacial Indifference Bold"/>
            </a:endParaRPr>
          </a:p>
          <a:p>
            <a:pPr algn="ctr">
              <a:lnSpc>
                <a:spcPts val="4716"/>
              </a:lnSpc>
            </a:pPr>
            <a:r>
              <a:rPr lang="en-US" sz="3600" spc="72">
                <a:solidFill>
                  <a:srgbClr val="000000"/>
                </a:solidFill>
                <a:latin typeface="Glacial Indifference Bold"/>
              </a:rPr>
              <a:t>(Perkins &amp; Graham-Bermann, 2012)</a:t>
            </a:r>
          </a:p>
        </p:txBody>
      </p:sp>
      <p:pic>
        <p:nvPicPr>
          <p:cNvPr id="4" name="Picture 4"/>
          <p:cNvPicPr>
            <a:picLocks noChangeAspect="1"/>
          </p:cNvPicPr>
          <p:nvPr/>
        </p:nvPicPr>
        <p:blipFill>
          <a:blip r:embed="rId3"/>
          <a:srcRect/>
          <a:stretch>
            <a:fillRect/>
          </a:stretch>
        </p:blipFill>
        <p:spPr>
          <a:xfrm>
            <a:off x="6859894" y="6277461"/>
            <a:ext cx="2690286" cy="83230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a:stretch>
            <a:fillRect/>
          </a:stretch>
        </p:blipFill>
        <p:spPr>
          <a:xfrm>
            <a:off x="2182514" y="1859388"/>
            <a:ext cx="5388572" cy="5057467"/>
          </a:xfrm>
          <a:prstGeom prst="rect">
            <a:avLst/>
          </a:prstGeom>
        </p:spPr>
      </p:pic>
      <p:sp>
        <p:nvSpPr>
          <p:cNvPr id="4" name="TextBox 4"/>
          <p:cNvSpPr txBox="1"/>
          <p:nvPr/>
        </p:nvSpPr>
        <p:spPr>
          <a:xfrm>
            <a:off x="508699" y="783391"/>
            <a:ext cx="5639454" cy="5295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The Feelings Cycle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sp>
        <p:nvSpPr>
          <p:cNvPr id="3" name="TextBox 3"/>
          <p:cNvSpPr txBox="1"/>
          <p:nvPr/>
        </p:nvSpPr>
        <p:spPr>
          <a:xfrm>
            <a:off x="596493" y="2414163"/>
            <a:ext cx="8560614" cy="4225893"/>
          </a:xfrm>
          <a:prstGeom prst="rect">
            <a:avLst/>
          </a:prstGeom>
        </p:spPr>
        <p:txBody>
          <a:bodyPr lIns="0" tIns="0" rIns="0" bIns="0" rtlCol="0" anchor="t">
            <a:spAutoFit/>
          </a:bodyPr>
          <a:lstStyle/>
          <a:p>
            <a:pPr marL="432076" lvl="1" indent="-216038">
              <a:lnSpc>
                <a:spcPts val="2801"/>
              </a:lnSpc>
              <a:buFont typeface="Arial"/>
              <a:buChar char="•"/>
            </a:pPr>
            <a:r>
              <a:rPr lang="en-US" sz="2001">
                <a:solidFill>
                  <a:srgbClr val="000000"/>
                </a:solidFill>
                <a:latin typeface="Arialle"/>
              </a:rPr>
              <a:t>CYP who experience anxiety often see threats or dangers as being much greater than they actually are e.g. disproportionate worry.</a:t>
            </a:r>
          </a:p>
          <a:p>
            <a:pPr>
              <a:lnSpc>
                <a:spcPts val="2801"/>
              </a:lnSpc>
            </a:pPr>
            <a:endParaRPr lang="en-US" sz="2001">
              <a:solidFill>
                <a:srgbClr val="000000"/>
              </a:solidFill>
              <a:latin typeface="Arialle"/>
            </a:endParaRPr>
          </a:p>
          <a:p>
            <a:pPr marL="432076" lvl="1" indent="-216038">
              <a:lnSpc>
                <a:spcPts val="2801"/>
              </a:lnSpc>
              <a:buFont typeface="Arial"/>
              <a:buChar char="•"/>
            </a:pPr>
            <a:r>
              <a:rPr lang="en-US" sz="2001">
                <a:solidFill>
                  <a:srgbClr val="000000"/>
                </a:solidFill>
                <a:latin typeface="Arialle"/>
              </a:rPr>
              <a:t>Those with anxiety may try to manage difficult situations by avoiding the situation or relying on an adult to deal with it for them. </a:t>
            </a:r>
          </a:p>
          <a:p>
            <a:pPr>
              <a:lnSpc>
                <a:spcPts val="2801"/>
              </a:lnSpc>
            </a:pPr>
            <a:endParaRPr lang="en-US" sz="2001">
              <a:solidFill>
                <a:srgbClr val="000000"/>
              </a:solidFill>
              <a:latin typeface="Arialle"/>
            </a:endParaRPr>
          </a:p>
          <a:p>
            <a:pPr marL="432076" lvl="1" indent="-216038">
              <a:lnSpc>
                <a:spcPts val="2801"/>
              </a:lnSpc>
              <a:buFont typeface="Arial"/>
              <a:buChar char="•"/>
            </a:pPr>
            <a:r>
              <a:rPr lang="en-US" sz="2001">
                <a:solidFill>
                  <a:srgbClr val="000000"/>
                </a:solidFill>
                <a:latin typeface="Arialle"/>
              </a:rPr>
              <a:t>This avoidance reinforces their belief that they cannot cope, blocks opportunities to develop helpful skills and ultimately ends up making them feel more anxious in the future; it can be a vicious cycle.</a:t>
            </a:r>
          </a:p>
          <a:p>
            <a:pPr>
              <a:lnSpc>
                <a:spcPts val="2801"/>
              </a:lnSpc>
            </a:pPr>
            <a:endParaRPr lang="en-US" sz="2001">
              <a:solidFill>
                <a:srgbClr val="000000"/>
              </a:solidFill>
              <a:latin typeface="Arialle"/>
            </a:endParaRPr>
          </a:p>
          <a:p>
            <a:pPr marL="432076" lvl="1" indent="-216038">
              <a:lnSpc>
                <a:spcPts val="2801"/>
              </a:lnSpc>
              <a:buFont typeface="Arial"/>
              <a:buChar char="•"/>
            </a:pPr>
            <a:r>
              <a:rPr lang="en-US" sz="2001">
                <a:solidFill>
                  <a:srgbClr val="000000"/>
                </a:solidFill>
                <a:latin typeface="Arialle"/>
              </a:rPr>
              <a:t>Normalising anxiety symptoms helps to regulate emotions and build resilience.</a:t>
            </a:r>
          </a:p>
        </p:txBody>
      </p:sp>
      <p:sp>
        <p:nvSpPr>
          <p:cNvPr id="4" name="TextBox 4"/>
          <p:cNvSpPr txBox="1"/>
          <p:nvPr/>
        </p:nvSpPr>
        <p:spPr>
          <a:xfrm>
            <a:off x="422105" y="507166"/>
            <a:ext cx="5639454" cy="108204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Spotting the Signs:</a:t>
            </a:r>
          </a:p>
          <a:p>
            <a:pPr>
              <a:lnSpc>
                <a:spcPts val="4409"/>
              </a:lnSpc>
            </a:pPr>
            <a:r>
              <a:rPr lang="en-US" sz="3150">
                <a:solidFill>
                  <a:srgbClr val="2651A0"/>
                </a:solidFill>
                <a:latin typeface="League Spartan"/>
              </a:rPr>
              <a:t>Anxiety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a:stretch>
            <a:fillRect/>
          </a:stretch>
        </p:blipFill>
        <p:spPr>
          <a:xfrm>
            <a:off x="5562854" y="2151272"/>
            <a:ext cx="3130539" cy="4432408"/>
          </a:xfrm>
          <a:prstGeom prst="rect">
            <a:avLst/>
          </a:prstGeom>
        </p:spPr>
      </p:pic>
      <p:sp>
        <p:nvSpPr>
          <p:cNvPr id="4" name="TextBox 4"/>
          <p:cNvSpPr txBox="1"/>
          <p:nvPr/>
        </p:nvSpPr>
        <p:spPr>
          <a:xfrm>
            <a:off x="1085702" y="2759355"/>
            <a:ext cx="3485073" cy="3168618"/>
          </a:xfrm>
          <a:prstGeom prst="rect">
            <a:avLst/>
          </a:prstGeom>
        </p:spPr>
        <p:txBody>
          <a:bodyPr lIns="0" tIns="0" rIns="0" bIns="0" rtlCol="0" anchor="t">
            <a:spAutoFit/>
          </a:bodyPr>
          <a:lstStyle/>
          <a:p>
            <a:pPr marL="432076" lvl="1" indent="-216038">
              <a:lnSpc>
                <a:spcPts val="2801"/>
              </a:lnSpc>
              <a:buFont typeface="Arial"/>
              <a:buChar char="•"/>
            </a:pPr>
            <a:r>
              <a:rPr lang="en-US" sz="2001">
                <a:solidFill>
                  <a:srgbClr val="000000"/>
                </a:solidFill>
                <a:latin typeface="Arialle"/>
              </a:rPr>
              <a:t>Tearful</a:t>
            </a:r>
          </a:p>
          <a:p>
            <a:pPr marL="432076" lvl="1" indent="-216038">
              <a:lnSpc>
                <a:spcPts val="2801"/>
              </a:lnSpc>
              <a:buFont typeface="Arial"/>
              <a:buChar char="•"/>
            </a:pPr>
            <a:r>
              <a:rPr lang="en-US" sz="2001">
                <a:solidFill>
                  <a:srgbClr val="000000"/>
                </a:solidFill>
                <a:latin typeface="Arialle"/>
              </a:rPr>
              <a:t>Withdrawn from friends and/or family</a:t>
            </a:r>
          </a:p>
          <a:p>
            <a:pPr marL="432076" lvl="1" indent="-216038">
              <a:lnSpc>
                <a:spcPts val="2801"/>
              </a:lnSpc>
              <a:buFont typeface="Arial"/>
              <a:buChar char="•"/>
            </a:pPr>
            <a:r>
              <a:rPr lang="en-US" sz="2001">
                <a:solidFill>
                  <a:srgbClr val="000000"/>
                </a:solidFill>
                <a:latin typeface="Arialle"/>
              </a:rPr>
              <a:t>No longer enjoying hobbies</a:t>
            </a:r>
          </a:p>
          <a:p>
            <a:pPr marL="432076" lvl="1" indent="-216038">
              <a:lnSpc>
                <a:spcPts val="2801"/>
              </a:lnSpc>
              <a:buFont typeface="Arial"/>
              <a:buChar char="•"/>
            </a:pPr>
            <a:r>
              <a:rPr lang="en-US" sz="2001">
                <a:solidFill>
                  <a:srgbClr val="000000"/>
                </a:solidFill>
                <a:latin typeface="Arialle"/>
              </a:rPr>
              <a:t>Unable to concentrate </a:t>
            </a:r>
          </a:p>
          <a:p>
            <a:pPr marL="432076" lvl="1" indent="-216038">
              <a:lnSpc>
                <a:spcPts val="2801"/>
              </a:lnSpc>
              <a:buFont typeface="Arial"/>
              <a:buChar char="•"/>
            </a:pPr>
            <a:r>
              <a:rPr lang="en-US" sz="2001">
                <a:solidFill>
                  <a:srgbClr val="000000"/>
                </a:solidFill>
                <a:latin typeface="Arialle"/>
              </a:rPr>
              <a:t>Sadness</a:t>
            </a:r>
          </a:p>
          <a:p>
            <a:pPr marL="432076" lvl="1" indent="-216038">
              <a:lnSpc>
                <a:spcPts val="2801"/>
              </a:lnSpc>
              <a:buFont typeface="Arial"/>
              <a:buChar char="•"/>
            </a:pPr>
            <a:r>
              <a:rPr lang="en-US" sz="2001">
                <a:solidFill>
                  <a:srgbClr val="000000"/>
                </a:solidFill>
                <a:latin typeface="Arialle"/>
              </a:rPr>
              <a:t>Tired all the time </a:t>
            </a:r>
          </a:p>
          <a:p>
            <a:pPr marL="432076" lvl="1" indent="-216038">
              <a:lnSpc>
                <a:spcPts val="2801"/>
              </a:lnSpc>
              <a:buFont typeface="Arial"/>
              <a:buChar char="•"/>
            </a:pPr>
            <a:r>
              <a:rPr lang="en-US" sz="2001">
                <a:solidFill>
                  <a:srgbClr val="000000"/>
                </a:solidFill>
                <a:latin typeface="Arialle"/>
              </a:rPr>
              <a:t>Poor communication</a:t>
            </a:r>
          </a:p>
        </p:txBody>
      </p:sp>
      <p:sp>
        <p:nvSpPr>
          <p:cNvPr id="5" name="TextBox 5"/>
          <p:cNvSpPr txBox="1"/>
          <p:nvPr/>
        </p:nvSpPr>
        <p:spPr>
          <a:xfrm>
            <a:off x="422105" y="507166"/>
            <a:ext cx="5639454" cy="108204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Spotting the Signs:</a:t>
            </a:r>
          </a:p>
          <a:p>
            <a:pPr>
              <a:lnSpc>
                <a:spcPts val="4409"/>
              </a:lnSpc>
            </a:pPr>
            <a:r>
              <a:rPr lang="en-US" sz="3150">
                <a:solidFill>
                  <a:srgbClr val="2651A0"/>
                </a:solidFill>
                <a:latin typeface="League Spartan"/>
              </a:rPr>
              <a:t>Depression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a:stretch>
            <a:fillRect/>
          </a:stretch>
        </p:blipFill>
        <p:spPr>
          <a:xfrm>
            <a:off x="5562854" y="2151272"/>
            <a:ext cx="3130539" cy="4432408"/>
          </a:xfrm>
          <a:prstGeom prst="rect">
            <a:avLst/>
          </a:prstGeom>
        </p:spPr>
      </p:pic>
      <p:sp>
        <p:nvSpPr>
          <p:cNvPr id="4" name="TextBox 4"/>
          <p:cNvSpPr txBox="1"/>
          <p:nvPr/>
        </p:nvSpPr>
        <p:spPr>
          <a:xfrm>
            <a:off x="481835" y="2935567"/>
            <a:ext cx="4394965" cy="2816193"/>
          </a:xfrm>
          <a:prstGeom prst="rect">
            <a:avLst/>
          </a:prstGeom>
        </p:spPr>
        <p:txBody>
          <a:bodyPr lIns="0" tIns="0" rIns="0" bIns="0" rtlCol="0" anchor="t">
            <a:spAutoFit/>
          </a:bodyPr>
          <a:lstStyle/>
          <a:p>
            <a:pPr marL="432076" lvl="1" indent="-216038">
              <a:lnSpc>
                <a:spcPts val="2801"/>
              </a:lnSpc>
              <a:buFont typeface="Arial"/>
              <a:buChar char="•"/>
            </a:pPr>
            <a:r>
              <a:rPr lang="en-US" sz="2001">
                <a:solidFill>
                  <a:srgbClr val="000000"/>
                </a:solidFill>
                <a:latin typeface="Arialle"/>
              </a:rPr>
              <a:t>Feeling hopeless or helpless</a:t>
            </a:r>
          </a:p>
          <a:p>
            <a:pPr marL="432076" lvl="1" indent="-216038">
              <a:lnSpc>
                <a:spcPts val="2801"/>
              </a:lnSpc>
              <a:buFont typeface="Arial"/>
              <a:buChar char="•"/>
            </a:pPr>
            <a:r>
              <a:rPr lang="en-US" sz="2001">
                <a:solidFill>
                  <a:srgbClr val="000000"/>
                </a:solidFill>
                <a:latin typeface="Arialle"/>
              </a:rPr>
              <a:t>Irritable/Angry</a:t>
            </a:r>
          </a:p>
          <a:p>
            <a:pPr marL="432076" lvl="1" indent="-216038">
              <a:lnSpc>
                <a:spcPts val="2801"/>
              </a:lnSpc>
              <a:buFont typeface="Arial"/>
              <a:buChar char="•"/>
            </a:pPr>
            <a:r>
              <a:rPr lang="en-US" sz="2001">
                <a:solidFill>
                  <a:srgbClr val="000000"/>
                </a:solidFill>
                <a:latin typeface="Arialle"/>
              </a:rPr>
              <a:t>Lack of motivation</a:t>
            </a:r>
          </a:p>
          <a:p>
            <a:pPr marL="432076" lvl="1" indent="-216038">
              <a:lnSpc>
                <a:spcPts val="2801"/>
              </a:lnSpc>
              <a:buFont typeface="Arial"/>
              <a:buChar char="•"/>
            </a:pPr>
            <a:r>
              <a:rPr lang="en-US" sz="2001">
                <a:solidFill>
                  <a:srgbClr val="000000"/>
                </a:solidFill>
                <a:latin typeface="Arialle"/>
              </a:rPr>
              <a:t>Anxious </a:t>
            </a:r>
          </a:p>
          <a:p>
            <a:pPr marL="432076" lvl="1" indent="-216038">
              <a:lnSpc>
                <a:spcPts val="2801"/>
              </a:lnSpc>
              <a:buFont typeface="Arial"/>
              <a:buChar char="•"/>
            </a:pPr>
            <a:r>
              <a:rPr lang="en-US" sz="2001">
                <a:solidFill>
                  <a:srgbClr val="000000"/>
                </a:solidFill>
                <a:latin typeface="Arialle"/>
              </a:rPr>
              <a:t>Changes in eating or sleeping habits </a:t>
            </a:r>
          </a:p>
          <a:p>
            <a:pPr marL="432076" lvl="1" indent="-216038">
              <a:lnSpc>
                <a:spcPts val="2801"/>
              </a:lnSpc>
              <a:buFont typeface="Arial"/>
              <a:buChar char="•"/>
            </a:pPr>
            <a:r>
              <a:rPr lang="en-US" sz="2001">
                <a:solidFill>
                  <a:srgbClr val="000000"/>
                </a:solidFill>
                <a:latin typeface="Arialle"/>
              </a:rPr>
              <a:t>Neglect of appearance and/or hygiene</a:t>
            </a:r>
          </a:p>
        </p:txBody>
      </p:sp>
      <p:sp>
        <p:nvSpPr>
          <p:cNvPr id="5" name="TextBox 5"/>
          <p:cNvSpPr txBox="1"/>
          <p:nvPr/>
        </p:nvSpPr>
        <p:spPr>
          <a:xfrm>
            <a:off x="422105" y="507166"/>
            <a:ext cx="5639454" cy="108204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Spotting the Signs:</a:t>
            </a:r>
          </a:p>
          <a:p>
            <a:pPr>
              <a:lnSpc>
                <a:spcPts val="4409"/>
              </a:lnSpc>
            </a:pPr>
            <a:r>
              <a:rPr lang="en-US" sz="3150">
                <a:solidFill>
                  <a:srgbClr val="2651A0"/>
                </a:solidFill>
                <a:latin typeface="League Spartan"/>
              </a:rPr>
              <a:t>Depression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sp>
        <p:nvSpPr>
          <p:cNvPr id="3" name="TextBox 3"/>
          <p:cNvSpPr txBox="1"/>
          <p:nvPr/>
        </p:nvSpPr>
        <p:spPr>
          <a:xfrm>
            <a:off x="606677" y="2958499"/>
            <a:ext cx="8540245" cy="2463768"/>
          </a:xfrm>
          <a:prstGeom prst="rect">
            <a:avLst/>
          </a:prstGeom>
        </p:spPr>
        <p:txBody>
          <a:bodyPr lIns="0" tIns="0" rIns="0" bIns="0" rtlCol="0" anchor="t">
            <a:spAutoFit/>
          </a:bodyPr>
          <a:lstStyle/>
          <a:p>
            <a:pPr marL="432076" lvl="1" indent="-216038">
              <a:lnSpc>
                <a:spcPts val="2801"/>
              </a:lnSpc>
              <a:buFont typeface="Arial"/>
              <a:buChar char="•"/>
            </a:pPr>
            <a:r>
              <a:rPr lang="en-US" sz="2001">
                <a:solidFill>
                  <a:srgbClr val="000000"/>
                </a:solidFill>
                <a:latin typeface="Arialle"/>
              </a:rPr>
              <a:t>Domestic violence</a:t>
            </a:r>
          </a:p>
          <a:p>
            <a:pPr marL="432076" lvl="1" indent="-216038">
              <a:lnSpc>
                <a:spcPts val="2801"/>
              </a:lnSpc>
              <a:buFont typeface="Arial"/>
              <a:buChar char="•"/>
            </a:pPr>
            <a:r>
              <a:rPr lang="en-US" sz="2001">
                <a:solidFill>
                  <a:srgbClr val="000000"/>
                </a:solidFill>
                <a:latin typeface="Arialle"/>
              </a:rPr>
              <a:t>Parental loss through separation, divorce or death</a:t>
            </a:r>
          </a:p>
          <a:p>
            <a:pPr marL="432076" lvl="1" indent="-216038">
              <a:lnSpc>
                <a:spcPts val="2801"/>
              </a:lnSpc>
              <a:buFont typeface="Arial"/>
              <a:buChar char="•"/>
            </a:pPr>
            <a:r>
              <a:rPr lang="en-US" sz="2001">
                <a:solidFill>
                  <a:srgbClr val="000000"/>
                </a:solidFill>
                <a:latin typeface="Arialle"/>
              </a:rPr>
              <a:t>A parent with a mental health condition</a:t>
            </a:r>
          </a:p>
          <a:p>
            <a:pPr marL="432076" lvl="1" indent="-216038">
              <a:lnSpc>
                <a:spcPts val="2801"/>
              </a:lnSpc>
              <a:buFont typeface="Arial"/>
              <a:buChar char="•"/>
            </a:pPr>
            <a:r>
              <a:rPr lang="en-US" sz="2001">
                <a:solidFill>
                  <a:srgbClr val="000000"/>
                </a:solidFill>
                <a:latin typeface="Arialle"/>
              </a:rPr>
              <a:t>Experiencing abuse (physical, sexual and/or emotional)</a:t>
            </a:r>
          </a:p>
          <a:p>
            <a:pPr marL="432076" lvl="1" indent="-216038">
              <a:lnSpc>
                <a:spcPts val="2801"/>
              </a:lnSpc>
              <a:buFont typeface="Arial"/>
              <a:buChar char="•"/>
            </a:pPr>
            <a:r>
              <a:rPr lang="en-US" sz="2001">
                <a:solidFill>
                  <a:srgbClr val="000000"/>
                </a:solidFill>
                <a:latin typeface="Arialle"/>
              </a:rPr>
              <a:t>Experiencing neglect (physical and emotional)</a:t>
            </a:r>
          </a:p>
          <a:p>
            <a:pPr marL="432076" lvl="1" indent="-216038">
              <a:lnSpc>
                <a:spcPts val="2801"/>
              </a:lnSpc>
              <a:buFont typeface="Arial"/>
              <a:buChar char="•"/>
            </a:pPr>
            <a:r>
              <a:rPr lang="en-US" sz="2001">
                <a:solidFill>
                  <a:srgbClr val="000000"/>
                </a:solidFill>
                <a:latin typeface="Arialle"/>
              </a:rPr>
              <a:t>A member of the household being in prison</a:t>
            </a:r>
          </a:p>
          <a:p>
            <a:pPr marL="432076" lvl="1" indent="-216038">
              <a:lnSpc>
                <a:spcPts val="2801"/>
              </a:lnSpc>
              <a:buFont typeface="Arial"/>
              <a:buChar char="•"/>
            </a:pPr>
            <a:r>
              <a:rPr lang="en-US" sz="2001">
                <a:solidFill>
                  <a:srgbClr val="000000"/>
                </a:solidFill>
                <a:latin typeface="Arialle"/>
              </a:rPr>
              <a:t>Parents/carers with alcohol and substance use problems</a:t>
            </a:r>
          </a:p>
        </p:txBody>
      </p:sp>
      <p:sp>
        <p:nvSpPr>
          <p:cNvPr id="4" name="TextBox 4"/>
          <p:cNvSpPr txBox="1"/>
          <p:nvPr/>
        </p:nvSpPr>
        <p:spPr>
          <a:xfrm>
            <a:off x="429749" y="783391"/>
            <a:ext cx="5639454" cy="5295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Some examples of ACEs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sp>
        <p:nvSpPr>
          <p:cNvPr id="3" name="TextBox 3"/>
          <p:cNvSpPr txBox="1"/>
          <p:nvPr/>
        </p:nvSpPr>
        <p:spPr>
          <a:xfrm>
            <a:off x="606677" y="3300949"/>
            <a:ext cx="8540245" cy="2816193"/>
          </a:xfrm>
          <a:prstGeom prst="rect">
            <a:avLst/>
          </a:prstGeom>
        </p:spPr>
        <p:txBody>
          <a:bodyPr lIns="0" tIns="0" rIns="0" bIns="0" rtlCol="0" anchor="t">
            <a:spAutoFit/>
          </a:bodyPr>
          <a:lstStyle/>
          <a:p>
            <a:pPr marL="432076" lvl="1" indent="-216038">
              <a:lnSpc>
                <a:spcPts val="2801"/>
              </a:lnSpc>
              <a:buFont typeface="Arial"/>
              <a:buChar char="•"/>
            </a:pPr>
            <a:r>
              <a:rPr lang="en-US" sz="2001">
                <a:solidFill>
                  <a:srgbClr val="000000"/>
                </a:solidFill>
                <a:latin typeface="Arialle"/>
              </a:rPr>
              <a:t>Difficulty focusing, attending, retaining, and recalling </a:t>
            </a:r>
          </a:p>
          <a:p>
            <a:pPr marL="432076" lvl="1" indent="-216038">
              <a:lnSpc>
                <a:spcPts val="2801"/>
              </a:lnSpc>
              <a:buFont typeface="Arial"/>
              <a:buChar char="•"/>
            </a:pPr>
            <a:r>
              <a:rPr lang="en-US" sz="2001">
                <a:solidFill>
                  <a:srgbClr val="000000"/>
                </a:solidFill>
                <a:latin typeface="Arialle"/>
              </a:rPr>
              <a:t>Missing classes</a:t>
            </a:r>
          </a:p>
          <a:p>
            <a:pPr marL="432076" lvl="1" indent="-216038">
              <a:lnSpc>
                <a:spcPts val="2801"/>
              </a:lnSpc>
              <a:buFont typeface="Arial"/>
              <a:buChar char="•"/>
            </a:pPr>
            <a:r>
              <a:rPr lang="en-US" sz="2001">
                <a:solidFill>
                  <a:srgbClr val="000000"/>
                </a:solidFill>
                <a:latin typeface="Arialle"/>
              </a:rPr>
              <a:t>Challenges with emotional regulation</a:t>
            </a:r>
          </a:p>
          <a:p>
            <a:pPr marL="432076" lvl="1" indent="-216038">
              <a:lnSpc>
                <a:spcPts val="2801"/>
              </a:lnSpc>
              <a:buFont typeface="Arial"/>
              <a:buChar char="•"/>
            </a:pPr>
            <a:r>
              <a:rPr lang="en-US" sz="2001">
                <a:solidFill>
                  <a:srgbClr val="000000"/>
                </a:solidFill>
                <a:latin typeface="Arialle"/>
              </a:rPr>
              <a:t>Fear of taking risks </a:t>
            </a:r>
          </a:p>
          <a:p>
            <a:pPr marL="432076" lvl="1" indent="-216038">
              <a:lnSpc>
                <a:spcPts val="2801"/>
              </a:lnSpc>
              <a:buFont typeface="Arial"/>
              <a:buChar char="•"/>
            </a:pPr>
            <a:r>
              <a:rPr lang="en-US" sz="2001">
                <a:solidFill>
                  <a:srgbClr val="000000"/>
                </a:solidFill>
                <a:latin typeface="Arialle"/>
              </a:rPr>
              <a:t>Anxiety about deadlines</a:t>
            </a:r>
          </a:p>
          <a:p>
            <a:pPr marL="432076" lvl="1" indent="-216038">
              <a:lnSpc>
                <a:spcPts val="2801"/>
              </a:lnSpc>
              <a:buFont typeface="Arial"/>
              <a:buChar char="•"/>
            </a:pPr>
            <a:r>
              <a:rPr lang="en-US" sz="2001">
                <a:solidFill>
                  <a:srgbClr val="000000"/>
                </a:solidFill>
                <a:latin typeface="Arialle"/>
              </a:rPr>
              <a:t>Anger, helplessness, or dissociation when stressed </a:t>
            </a:r>
          </a:p>
          <a:p>
            <a:pPr marL="432076" lvl="1" indent="-216038">
              <a:lnSpc>
                <a:spcPts val="2801"/>
              </a:lnSpc>
              <a:buFont typeface="Arial"/>
              <a:buChar char="•"/>
            </a:pPr>
            <a:r>
              <a:rPr lang="en-US" sz="2001">
                <a:solidFill>
                  <a:srgbClr val="000000"/>
                </a:solidFill>
                <a:latin typeface="Arialle"/>
              </a:rPr>
              <a:t>Withdrawal and isolation </a:t>
            </a:r>
          </a:p>
          <a:p>
            <a:pPr marL="432076" lvl="1" indent="-216038">
              <a:lnSpc>
                <a:spcPts val="2801"/>
              </a:lnSpc>
              <a:buFont typeface="Arial"/>
              <a:buChar char="•"/>
            </a:pPr>
            <a:r>
              <a:rPr lang="en-US" sz="2001">
                <a:solidFill>
                  <a:srgbClr val="000000"/>
                </a:solidFill>
                <a:latin typeface="Arialle"/>
              </a:rPr>
              <a:t>Involvement in unhealthy relationships</a:t>
            </a:r>
          </a:p>
        </p:txBody>
      </p:sp>
      <p:sp>
        <p:nvSpPr>
          <p:cNvPr id="4" name="TextBox 4"/>
          <p:cNvSpPr txBox="1"/>
          <p:nvPr/>
        </p:nvSpPr>
        <p:spPr>
          <a:xfrm>
            <a:off x="429749" y="507166"/>
            <a:ext cx="5639454" cy="108204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Spotting the Signs:</a:t>
            </a:r>
          </a:p>
          <a:p>
            <a:pPr>
              <a:lnSpc>
                <a:spcPts val="4409"/>
              </a:lnSpc>
            </a:pPr>
            <a:r>
              <a:rPr lang="en-US" sz="3150">
                <a:solidFill>
                  <a:srgbClr val="2651A0"/>
                </a:solidFill>
                <a:latin typeface="League Spartan"/>
              </a:rPr>
              <a:t>Trauma</a:t>
            </a:r>
          </a:p>
        </p:txBody>
      </p:sp>
      <p:sp>
        <p:nvSpPr>
          <p:cNvPr id="5" name="TextBox 5"/>
          <p:cNvSpPr txBox="1"/>
          <p:nvPr/>
        </p:nvSpPr>
        <p:spPr>
          <a:xfrm>
            <a:off x="731520" y="2237356"/>
            <a:ext cx="8540245" cy="349218"/>
          </a:xfrm>
          <a:prstGeom prst="rect">
            <a:avLst/>
          </a:prstGeom>
        </p:spPr>
        <p:txBody>
          <a:bodyPr lIns="0" tIns="0" rIns="0" bIns="0" rtlCol="0" anchor="t">
            <a:spAutoFit/>
          </a:bodyPr>
          <a:lstStyle/>
          <a:p>
            <a:pPr algn="ctr">
              <a:lnSpc>
                <a:spcPts val="2801"/>
              </a:lnSpc>
            </a:pPr>
            <a:r>
              <a:rPr lang="en-US" sz="2001">
                <a:solidFill>
                  <a:srgbClr val="000000"/>
                </a:solidFill>
                <a:latin typeface="Arialle"/>
              </a:rPr>
              <a:t>(These may indicate PTSD or CPTSD in adults)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69036" y="288091"/>
            <a:ext cx="2872415" cy="886858"/>
          </a:xfrm>
          <a:prstGeom prst="rect">
            <a:avLst/>
          </a:prstGeom>
        </p:spPr>
      </p:pic>
      <p:pic>
        <p:nvPicPr>
          <p:cNvPr id="3" name="Picture 3"/>
          <p:cNvPicPr>
            <a:picLocks noChangeAspect="1"/>
          </p:cNvPicPr>
          <p:nvPr/>
        </p:nvPicPr>
        <p:blipFill>
          <a:blip r:embed="rId4"/>
          <a:srcRect/>
          <a:stretch>
            <a:fillRect/>
          </a:stretch>
        </p:blipFill>
        <p:spPr>
          <a:xfrm>
            <a:off x="584077" y="2190482"/>
            <a:ext cx="3972362" cy="4445691"/>
          </a:xfrm>
          <a:prstGeom prst="rect">
            <a:avLst/>
          </a:prstGeom>
        </p:spPr>
      </p:pic>
      <p:sp>
        <p:nvSpPr>
          <p:cNvPr id="4" name="TextBox 4"/>
          <p:cNvSpPr txBox="1"/>
          <p:nvPr/>
        </p:nvSpPr>
        <p:spPr>
          <a:xfrm>
            <a:off x="5342202" y="2360558"/>
            <a:ext cx="3902699" cy="3515963"/>
          </a:xfrm>
          <a:prstGeom prst="rect">
            <a:avLst/>
          </a:prstGeom>
        </p:spPr>
        <p:txBody>
          <a:bodyPr lIns="0" tIns="0" rIns="0" bIns="0" rtlCol="0" anchor="t">
            <a:spAutoFit/>
          </a:bodyPr>
          <a:lstStyle/>
          <a:p>
            <a:pPr>
              <a:lnSpc>
                <a:spcPts val="3081"/>
              </a:lnSpc>
            </a:pPr>
            <a:r>
              <a:rPr lang="en-US" sz="2201">
                <a:solidFill>
                  <a:srgbClr val="000000"/>
                </a:solidFill>
                <a:latin typeface="Arialle"/>
              </a:rPr>
              <a:t>As we all have our own life experiences, mental health statuses, relationships with others and more, it is important we can create a safe space.</a:t>
            </a:r>
          </a:p>
          <a:p>
            <a:pPr>
              <a:lnSpc>
                <a:spcPts val="3081"/>
              </a:lnSpc>
            </a:pPr>
            <a:endParaRPr lang="en-US" sz="2201">
              <a:solidFill>
                <a:srgbClr val="000000"/>
              </a:solidFill>
              <a:latin typeface="Arialle"/>
            </a:endParaRPr>
          </a:p>
          <a:p>
            <a:pPr>
              <a:lnSpc>
                <a:spcPts val="3081"/>
              </a:lnSpc>
            </a:pPr>
            <a:r>
              <a:rPr lang="en-US" sz="2201">
                <a:solidFill>
                  <a:srgbClr val="000000"/>
                </a:solidFill>
                <a:latin typeface="Arialle"/>
              </a:rPr>
              <a:t>What needs to be on our group agreement to make this happen?</a:t>
            </a:r>
          </a:p>
        </p:txBody>
      </p:sp>
      <p:sp>
        <p:nvSpPr>
          <p:cNvPr id="5" name="TextBox 5"/>
          <p:cNvSpPr txBox="1"/>
          <p:nvPr/>
        </p:nvSpPr>
        <p:spPr>
          <a:xfrm>
            <a:off x="492955" y="438150"/>
            <a:ext cx="3766542" cy="5295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Group Agreement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t="27451"/>
          <a:stretch>
            <a:fillRect/>
          </a:stretch>
        </p:blipFill>
        <p:spPr>
          <a:xfrm>
            <a:off x="5171159" y="3086624"/>
            <a:ext cx="4416315" cy="3203985"/>
          </a:xfrm>
          <a:prstGeom prst="rect">
            <a:avLst/>
          </a:prstGeom>
        </p:spPr>
      </p:pic>
      <p:sp>
        <p:nvSpPr>
          <p:cNvPr id="4" name="TextBox 4"/>
          <p:cNvSpPr txBox="1"/>
          <p:nvPr/>
        </p:nvSpPr>
        <p:spPr>
          <a:xfrm>
            <a:off x="242581" y="2901108"/>
            <a:ext cx="4634219" cy="3508343"/>
          </a:xfrm>
          <a:prstGeom prst="rect">
            <a:avLst/>
          </a:prstGeom>
        </p:spPr>
        <p:txBody>
          <a:bodyPr lIns="0" tIns="0" rIns="0" bIns="0" rtlCol="0" anchor="t">
            <a:spAutoFit/>
          </a:bodyPr>
          <a:lstStyle/>
          <a:p>
            <a:pPr marL="540023" lvl="1" indent="-270012">
              <a:lnSpc>
                <a:spcPts val="3501"/>
              </a:lnSpc>
              <a:buFont typeface="Arial"/>
              <a:buChar char="•"/>
            </a:pPr>
            <a:r>
              <a:rPr lang="en-US" sz="2501">
                <a:solidFill>
                  <a:srgbClr val="000000"/>
                </a:solidFill>
                <a:latin typeface="Arialle"/>
              </a:rPr>
              <a:t>On your tables, consider any other areas you would like to discuss on day 2 e.g. addiction. </a:t>
            </a:r>
          </a:p>
          <a:p>
            <a:pPr marL="540023" lvl="1" indent="-270012">
              <a:lnSpc>
                <a:spcPts val="3501"/>
              </a:lnSpc>
              <a:buFont typeface="Arial"/>
              <a:buChar char="•"/>
            </a:pPr>
            <a:r>
              <a:rPr lang="en-US" sz="2501">
                <a:solidFill>
                  <a:srgbClr val="000000"/>
                </a:solidFill>
                <a:latin typeface="Arialle"/>
              </a:rPr>
              <a:t>We will have limited time but can provide additional resources to support discussions.</a:t>
            </a:r>
          </a:p>
        </p:txBody>
      </p:sp>
      <p:sp>
        <p:nvSpPr>
          <p:cNvPr id="5" name="TextBox 5"/>
          <p:cNvSpPr txBox="1"/>
          <p:nvPr/>
        </p:nvSpPr>
        <p:spPr>
          <a:xfrm>
            <a:off x="422105" y="230941"/>
            <a:ext cx="5639454" cy="16344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Group Discussion:</a:t>
            </a:r>
          </a:p>
          <a:p>
            <a:pPr>
              <a:lnSpc>
                <a:spcPts val="4409"/>
              </a:lnSpc>
            </a:pPr>
            <a:r>
              <a:rPr lang="en-US" sz="3150">
                <a:solidFill>
                  <a:srgbClr val="2651A0"/>
                </a:solidFill>
                <a:latin typeface="League Spartan"/>
              </a:rPr>
              <a:t>Prevalent Mental Health Concerns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alphaModFix amt="40000"/>
          </a:blip>
          <a:srcRect/>
          <a:stretch>
            <a:fillRect/>
          </a:stretch>
        </p:blipFill>
        <p:spPr>
          <a:xfrm>
            <a:off x="814156" y="1747132"/>
            <a:ext cx="8125288" cy="5418551"/>
          </a:xfrm>
          <a:prstGeom prst="rect">
            <a:avLst/>
          </a:prstGeom>
        </p:spPr>
      </p:pic>
      <p:sp>
        <p:nvSpPr>
          <p:cNvPr id="4" name="TextBox 4"/>
          <p:cNvSpPr txBox="1"/>
          <p:nvPr/>
        </p:nvSpPr>
        <p:spPr>
          <a:xfrm>
            <a:off x="731520" y="2011674"/>
            <a:ext cx="4634219" cy="4822793"/>
          </a:xfrm>
          <a:prstGeom prst="rect">
            <a:avLst/>
          </a:prstGeom>
        </p:spPr>
        <p:txBody>
          <a:bodyPr lIns="0" tIns="0" rIns="0" bIns="0" rtlCol="0" anchor="t">
            <a:spAutoFit/>
          </a:bodyPr>
          <a:lstStyle/>
          <a:p>
            <a:pPr marL="540023" lvl="1" indent="-270012">
              <a:lnSpc>
                <a:spcPts val="3501"/>
              </a:lnSpc>
              <a:buFont typeface="Arial"/>
              <a:buChar char="•"/>
            </a:pPr>
            <a:r>
              <a:rPr lang="en-US" sz="2501">
                <a:solidFill>
                  <a:srgbClr val="000000"/>
                </a:solidFill>
                <a:latin typeface="Arialle"/>
              </a:rPr>
              <a:t>Two people can have the same diagnosis but have a totally different story.</a:t>
            </a:r>
          </a:p>
          <a:p>
            <a:pPr marL="540023" lvl="1" indent="-270012">
              <a:lnSpc>
                <a:spcPts val="3501"/>
              </a:lnSpc>
              <a:buFont typeface="Arial"/>
              <a:buChar char="•"/>
            </a:pPr>
            <a:r>
              <a:rPr lang="en-US" sz="2501">
                <a:solidFill>
                  <a:srgbClr val="000000"/>
                </a:solidFill>
                <a:latin typeface="Arialle"/>
              </a:rPr>
              <a:t>Important we recognise that the cycle gives an idea of how to understand what is happening but it is important that we always see the young person in front of others and not make assumptions. </a:t>
            </a:r>
          </a:p>
        </p:txBody>
      </p:sp>
      <p:sp>
        <p:nvSpPr>
          <p:cNvPr id="5" name="TextBox 5"/>
          <p:cNvSpPr txBox="1"/>
          <p:nvPr/>
        </p:nvSpPr>
        <p:spPr>
          <a:xfrm>
            <a:off x="398489" y="783391"/>
            <a:ext cx="5639454" cy="5295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Each Journey is Unique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sp>
        <p:nvSpPr>
          <p:cNvPr id="3" name="TextBox 3"/>
          <p:cNvSpPr txBox="1"/>
          <p:nvPr/>
        </p:nvSpPr>
        <p:spPr>
          <a:xfrm>
            <a:off x="926218" y="3100638"/>
            <a:ext cx="7901163" cy="2193893"/>
          </a:xfrm>
          <a:prstGeom prst="rect">
            <a:avLst/>
          </a:prstGeom>
        </p:spPr>
        <p:txBody>
          <a:bodyPr lIns="0" tIns="0" rIns="0" bIns="0" rtlCol="0" anchor="t">
            <a:spAutoFit/>
          </a:bodyPr>
          <a:lstStyle/>
          <a:p>
            <a:pPr marL="540023" lvl="1" indent="-270012">
              <a:lnSpc>
                <a:spcPts val="3501"/>
              </a:lnSpc>
              <a:buFont typeface="Arial"/>
              <a:buChar char="•"/>
            </a:pPr>
            <a:r>
              <a:rPr lang="en-US" sz="2501">
                <a:solidFill>
                  <a:srgbClr val="000000"/>
                </a:solidFill>
                <a:latin typeface="Arialle"/>
              </a:rPr>
              <a:t>Your whole staff team wont need to know all of the spotting the signs. </a:t>
            </a:r>
          </a:p>
          <a:p>
            <a:pPr>
              <a:lnSpc>
                <a:spcPts val="3501"/>
              </a:lnSpc>
            </a:pPr>
            <a:endParaRPr lang="en-US" sz="2501">
              <a:solidFill>
                <a:srgbClr val="000000"/>
              </a:solidFill>
              <a:latin typeface="Arialle"/>
            </a:endParaRPr>
          </a:p>
          <a:p>
            <a:pPr marL="540023" lvl="1" indent="-270012">
              <a:lnSpc>
                <a:spcPts val="3501"/>
              </a:lnSpc>
              <a:buFont typeface="Arial"/>
              <a:buChar char="•"/>
            </a:pPr>
            <a:r>
              <a:rPr lang="en-US" sz="2501">
                <a:solidFill>
                  <a:srgbClr val="000000"/>
                </a:solidFill>
                <a:latin typeface="Arialle"/>
              </a:rPr>
              <a:t>They need to know what wellbeing is and how to spot change in CYP. </a:t>
            </a:r>
          </a:p>
        </p:txBody>
      </p:sp>
      <p:sp>
        <p:nvSpPr>
          <p:cNvPr id="4" name="TextBox 4"/>
          <p:cNvSpPr txBox="1"/>
          <p:nvPr/>
        </p:nvSpPr>
        <p:spPr>
          <a:xfrm>
            <a:off x="445722" y="783391"/>
            <a:ext cx="5639454" cy="5295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Mental Wellbeing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sp>
        <p:nvSpPr>
          <p:cNvPr id="3" name="TextBox 3"/>
          <p:cNvSpPr txBox="1"/>
          <p:nvPr/>
        </p:nvSpPr>
        <p:spPr>
          <a:xfrm>
            <a:off x="926218" y="2247498"/>
            <a:ext cx="7901163" cy="2564100"/>
          </a:xfrm>
          <a:prstGeom prst="rect">
            <a:avLst/>
          </a:prstGeom>
        </p:spPr>
        <p:txBody>
          <a:bodyPr lIns="0" tIns="0" rIns="0" bIns="0" rtlCol="0" anchor="t">
            <a:spAutoFit/>
          </a:bodyPr>
          <a:lstStyle/>
          <a:p>
            <a:r>
              <a:rPr lang="en-GB" sz="2800">
                <a:latin typeface="ArialMT"/>
              </a:rPr>
              <a:t>Two key elements that can enable schools to reliably identify children at risk of mental health problems: </a:t>
            </a:r>
            <a:endParaRPr lang="en-GB" sz="4400">
              <a:effectLst/>
            </a:endParaRPr>
          </a:p>
          <a:p>
            <a:r>
              <a:rPr lang="en-GB" sz="2800" b="1">
                <a:latin typeface="Arial" panose="020B0604020202020204" pitchFamily="34" charset="0"/>
              </a:rPr>
              <a:t>Effective use of data</a:t>
            </a:r>
            <a:br>
              <a:rPr lang="en-GB" sz="2800" b="1">
                <a:latin typeface="Arial" panose="020B0604020202020204" pitchFamily="34" charset="0"/>
              </a:rPr>
            </a:br>
            <a:r>
              <a:rPr lang="en-GB" sz="2800" b="1">
                <a:latin typeface="Arial" panose="020B0604020202020204" pitchFamily="34" charset="0"/>
              </a:rPr>
              <a:t>An effective pastoral system </a:t>
            </a:r>
            <a:endParaRPr lang="en-GB" sz="4400">
              <a:effectLst/>
            </a:endParaRPr>
          </a:p>
          <a:p>
            <a:pPr marL="270011" lvl="1">
              <a:lnSpc>
                <a:spcPts val="3501"/>
              </a:lnSpc>
            </a:pPr>
            <a:endParaRPr lang="en-US" sz="2501">
              <a:solidFill>
                <a:srgbClr val="000000"/>
              </a:solidFill>
              <a:latin typeface="Arialle"/>
            </a:endParaRPr>
          </a:p>
        </p:txBody>
      </p:sp>
      <p:sp>
        <p:nvSpPr>
          <p:cNvPr id="4" name="TextBox 4"/>
          <p:cNvSpPr txBox="1"/>
          <p:nvPr/>
        </p:nvSpPr>
        <p:spPr>
          <a:xfrm>
            <a:off x="445722" y="783391"/>
            <a:ext cx="5639454" cy="54438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Identifying children at risk</a:t>
            </a:r>
          </a:p>
        </p:txBody>
      </p:sp>
      <p:sp>
        <p:nvSpPr>
          <p:cNvPr id="5" name="TextBox 4">
            <a:extLst>
              <a:ext uri="{FF2B5EF4-FFF2-40B4-BE49-F238E27FC236}">
                <a16:creationId xmlns:a16="http://schemas.microsoft.com/office/drawing/2014/main" id="{E0D0E48D-4558-077C-4184-25CBCA02CF56}"/>
              </a:ext>
            </a:extLst>
          </p:cNvPr>
          <p:cNvSpPr txBox="1"/>
          <p:nvPr/>
        </p:nvSpPr>
        <p:spPr>
          <a:xfrm>
            <a:off x="526843" y="5269660"/>
            <a:ext cx="8850051" cy="461665"/>
          </a:xfrm>
          <a:prstGeom prst="rect">
            <a:avLst/>
          </a:prstGeom>
          <a:noFill/>
        </p:spPr>
        <p:txBody>
          <a:bodyPr wrap="none" rtlCol="0">
            <a:spAutoFit/>
          </a:bodyPr>
          <a:lstStyle/>
          <a:p>
            <a:r>
              <a:rPr lang="en-US" sz="2400" dirty="0"/>
              <a:t>How do you currently identify children/young people who are at risk?</a:t>
            </a:r>
          </a:p>
        </p:txBody>
      </p:sp>
    </p:spTree>
    <p:extLst>
      <p:ext uri="{BB962C8B-B14F-4D97-AF65-F5344CB8AC3E}">
        <p14:creationId xmlns:p14="http://schemas.microsoft.com/office/powerpoint/2010/main" val="3209934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71EF7-4B39-C31A-2908-CEEAB1FEB64D}"/>
              </a:ext>
            </a:extLst>
          </p:cNvPr>
          <p:cNvSpPr>
            <a:spLocks noGrp="1"/>
          </p:cNvSpPr>
          <p:nvPr>
            <p:ph type="title"/>
          </p:nvPr>
        </p:nvSpPr>
        <p:spPr>
          <a:xfrm>
            <a:off x="-1295400" y="342319"/>
            <a:ext cx="8229600" cy="1143000"/>
          </a:xfrm>
        </p:spPr>
        <p:txBody>
          <a:bodyPr>
            <a:noAutofit/>
          </a:bodyPr>
          <a:lstStyle/>
          <a:p>
            <a:r>
              <a:rPr lang="en-US" sz="3200">
                <a:solidFill>
                  <a:srgbClr val="2651A0"/>
                </a:solidFill>
                <a:latin typeface="League Spartan"/>
              </a:rPr>
              <a:t>Some useful resources</a:t>
            </a:r>
            <a:br>
              <a:rPr lang="en-US" sz="3200">
                <a:solidFill>
                  <a:srgbClr val="2651A0"/>
                </a:solidFill>
                <a:latin typeface="League Spartan"/>
              </a:rPr>
            </a:br>
            <a:endParaRPr lang="en-US" sz="3200"/>
          </a:p>
        </p:txBody>
      </p:sp>
      <p:sp>
        <p:nvSpPr>
          <p:cNvPr id="3" name="Content Placeholder 2">
            <a:extLst>
              <a:ext uri="{FF2B5EF4-FFF2-40B4-BE49-F238E27FC236}">
                <a16:creationId xmlns:a16="http://schemas.microsoft.com/office/drawing/2014/main" id="{30CF8725-0B32-17BA-F245-43702708F1BC}"/>
              </a:ext>
            </a:extLst>
          </p:cNvPr>
          <p:cNvSpPr>
            <a:spLocks noGrp="1"/>
          </p:cNvSpPr>
          <p:nvPr>
            <p:ph idx="1"/>
          </p:nvPr>
        </p:nvSpPr>
        <p:spPr/>
        <p:txBody>
          <a:bodyPr vert="horz" lIns="91440" tIns="45720" rIns="91440" bIns="45720" rtlCol="0" anchor="t">
            <a:normAutofit fontScale="92500" lnSpcReduction="20000"/>
          </a:bodyPr>
          <a:lstStyle/>
          <a:p>
            <a:r>
              <a:rPr lang="en-GB" sz="2000" b="1">
                <a:latin typeface="Arial"/>
                <a:cs typeface="Arial"/>
              </a:rPr>
              <a:t>Education Endowment Foundation – </a:t>
            </a:r>
            <a:r>
              <a:rPr lang="en-GB" sz="2000">
                <a:latin typeface="Arial"/>
                <a:cs typeface="Arial"/>
              </a:rPr>
              <a:t>The Sutton Trust-EEF Teaching and Learning Toolkit is a summary of research, providing guidance for schools on using their resources to improve attainment of pupils especially disadvantaged pupils. </a:t>
            </a:r>
            <a:endParaRPr lang="en-GB">
              <a:effectLst/>
              <a:latin typeface="Arial" panose="020B0604020202020204" pitchFamily="34" charset="0"/>
              <a:cs typeface="Arial" panose="020B0604020202020204" pitchFamily="34" charset="0"/>
            </a:endParaRPr>
          </a:p>
          <a:p>
            <a:r>
              <a:rPr lang="en-GB" sz="2000" b="1">
                <a:latin typeface="Arial"/>
                <a:cs typeface="Arial"/>
              </a:rPr>
              <a:t>CORC outcome and experience measurements </a:t>
            </a:r>
            <a:r>
              <a:rPr lang="en-GB" sz="2000">
                <a:latin typeface="Arial"/>
                <a:cs typeface="Arial"/>
              </a:rPr>
              <a:t>– provides easily accessible resources to measure children and young people’s mental health and wellbeing </a:t>
            </a:r>
            <a:endParaRPr lang="en-GB">
              <a:effectLst/>
              <a:latin typeface="Arial" panose="020B0604020202020204" pitchFamily="34" charset="0"/>
              <a:cs typeface="Arial" panose="020B0604020202020204" pitchFamily="34" charset="0"/>
            </a:endParaRPr>
          </a:p>
          <a:p>
            <a:r>
              <a:rPr lang="en-GB" sz="2000" b="1">
                <a:latin typeface="Arial"/>
                <a:cs typeface="Arial"/>
              </a:rPr>
              <a:t>Good Childhood Wellbeing Index </a:t>
            </a:r>
            <a:r>
              <a:rPr lang="en-GB" sz="2000">
                <a:latin typeface="Arial"/>
                <a:cs typeface="Arial"/>
              </a:rPr>
              <a:t>- easy and free assessment of children’s well-being in the classroom. </a:t>
            </a:r>
            <a:endParaRPr lang="en-GB">
              <a:effectLst/>
              <a:latin typeface="Arial" panose="020B0604020202020204" pitchFamily="34" charset="0"/>
              <a:cs typeface="Arial" panose="020B0604020202020204" pitchFamily="34" charset="0"/>
            </a:endParaRPr>
          </a:p>
          <a:p>
            <a:r>
              <a:rPr lang="en-GB" sz="2000" b="1">
                <a:latin typeface="Arial"/>
                <a:cs typeface="Arial"/>
              </a:rPr>
              <a:t>Measuring and monitoring children and young people's mental wellbeing: a toolkit for schools and colleges </a:t>
            </a:r>
            <a:r>
              <a:rPr lang="en-GB" sz="2000">
                <a:latin typeface="Arial"/>
                <a:cs typeface="Arial"/>
              </a:rPr>
              <a:t>– a range of validated tools to measure mental wellbeing amongst pupils </a:t>
            </a:r>
            <a:endParaRPr lang="en-GB">
              <a:effectLst/>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a:p>
            <a:pPr marL="0" indent="0">
              <a:buNone/>
            </a:pPr>
            <a:r>
              <a:rPr lang="en-US" sz="2600">
                <a:latin typeface="Arial" panose="020B0604020202020204" pitchFamily="34" charset="0"/>
                <a:cs typeface="Arial" panose="020B0604020202020204" pitchFamily="34" charset="0"/>
              </a:rPr>
              <a:t>Let’s consider the implications of: Mental health and </a:t>
            </a:r>
            <a:r>
              <a:rPr lang="en-US" sz="2600" err="1">
                <a:latin typeface="Arial" panose="020B0604020202020204" pitchFamily="34" charset="0"/>
                <a:cs typeface="Arial" panose="020B0604020202020204" pitchFamily="34" charset="0"/>
              </a:rPr>
              <a:t>behaviour</a:t>
            </a:r>
            <a:r>
              <a:rPr lang="en-US" sz="2600">
                <a:latin typeface="Arial" panose="020B0604020202020204" pitchFamily="34" charset="0"/>
                <a:cs typeface="Arial" panose="020B0604020202020204" pitchFamily="34" charset="0"/>
              </a:rPr>
              <a:t> in schools: </a:t>
            </a:r>
          </a:p>
        </p:txBody>
      </p:sp>
      <p:sp>
        <p:nvSpPr>
          <p:cNvPr id="5" name="TextBox 4">
            <a:extLst>
              <a:ext uri="{FF2B5EF4-FFF2-40B4-BE49-F238E27FC236}">
                <a16:creationId xmlns:a16="http://schemas.microsoft.com/office/drawing/2014/main" id="{56174704-A930-8935-C539-F2A241DB506F}"/>
              </a:ext>
            </a:extLst>
          </p:cNvPr>
          <p:cNvSpPr txBox="1"/>
          <p:nvPr/>
        </p:nvSpPr>
        <p:spPr>
          <a:xfrm>
            <a:off x="670560" y="6096318"/>
            <a:ext cx="8010284" cy="683264"/>
          </a:xfrm>
          <a:prstGeom prst="rect">
            <a:avLst/>
          </a:prstGeom>
          <a:noFill/>
        </p:spPr>
        <p:txBody>
          <a:bodyPr wrap="square">
            <a:spAutoFit/>
          </a:bodyPr>
          <a:lstStyle/>
          <a:p>
            <a:r>
              <a:rPr lang="en-US" sz="1920">
                <a:hlinkClick r:id="rId2"/>
              </a:rPr>
              <a:t>https://assets.publishing.service.gov.uk/government/uploads/system/uploads/attachment_data/file/1069687/Mental_health_and_behaviour_in_schools.pdf</a:t>
            </a:r>
            <a:r>
              <a:rPr lang="en-US" sz="1920"/>
              <a:t> </a:t>
            </a:r>
          </a:p>
        </p:txBody>
      </p:sp>
      <p:pic>
        <p:nvPicPr>
          <p:cNvPr id="4" name="Picture 2">
            <a:extLst>
              <a:ext uri="{FF2B5EF4-FFF2-40B4-BE49-F238E27FC236}">
                <a16:creationId xmlns:a16="http://schemas.microsoft.com/office/drawing/2014/main" id="{BCC8D8D5-AEA6-937E-26BA-3F45DF8A3361}"/>
              </a:ext>
            </a:extLst>
          </p:cNvPr>
          <p:cNvPicPr>
            <a:picLocks noChangeAspect="1"/>
          </p:cNvPicPr>
          <p:nvPr/>
        </p:nvPicPr>
        <p:blipFill>
          <a:blip r:embed="rId3"/>
          <a:srcRect/>
          <a:stretch>
            <a:fillRect/>
          </a:stretch>
        </p:blipFill>
        <p:spPr>
          <a:xfrm>
            <a:off x="6477000" y="403669"/>
            <a:ext cx="2872415" cy="886858"/>
          </a:xfrm>
          <a:prstGeom prst="rect">
            <a:avLst/>
          </a:prstGeom>
        </p:spPr>
      </p:pic>
    </p:spTree>
    <p:extLst>
      <p:ext uri="{BB962C8B-B14F-4D97-AF65-F5344CB8AC3E}">
        <p14:creationId xmlns:p14="http://schemas.microsoft.com/office/powerpoint/2010/main" val="3373576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0D31A2-DBE8-58D8-1FC1-AA8A89F5D2B9}"/>
              </a:ext>
            </a:extLst>
          </p:cNvPr>
          <p:cNvSpPr>
            <a:spLocks noGrp="1"/>
          </p:cNvSpPr>
          <p:nvPr>
            <p:ph idx="1"/>
          </p:nvPr>
        </p:nvSpPr>
        <p:spPr/>
        <p:txBody>
          <a:bodyPr vert="horz" lIns="91440" tIns="45720" rIns="91440" bIns="45720" rtlCol="0" anchor="t">
            <a:normAutofit fontScale="92500" lnSpcReduction="10000"/>
          </a:bodyPr>
          <a:lstStyle/>
          <a:p>
            <a:r>
              <a:rPr lang="en-GB" sz="2800">
                <a:latin typeface="Arial" panose="020B0604020202020204" pitchFamily="34" charset="0"/>
                <a:cs typeface="Arial" panose="020B0604020202020204" pitchFamily="34" charset="0"/>
              </a:rPr>
              <a:t>Designed to focus more on assessing targeted and specialist mental health needs. </a:t>
            </a:r>
          </a:p>
          <a:p>
            <a:r>
              <a:rPr lang="en-GB" sz="2800">
                <a:effectLst/>
                <a:latin typeface="Arial" panose="020B0604020202020204" pitchFamily="34" charset="0"/>
                <a:cs typeface="Arial" panose="020B0604020202020204" pitchFamily="34" charset="0"/>
              </a:rPr>
              <a:t>Can also </a:t>
            </a:r>
            <a:r>
              <a:rPr lang="en-GB" sz="2800">
                <a:latin typeface="Arial" panose="020B0604020202020204" pitchFamily="34" charset="0"/>
                <a:cs typeface="Arial" panose="020B0604020202020204" pitchFamily="34" charset="0"/>
              </a:rPr>
              <a:t>be used to measure the effectiveness of intervention. </a:t>
            </a:r>
          </a:p>
          <a:p>
            <a:pPr marL="0" indent="0">
              <a:buNone/>
            </a:pPr>
            <a:endParaRPr lang="en-GB" sz="2800">
              <a:latin typeface="Arial" panose="020B0604020202020204" pitchFamily="34" charset="0"/>
              <a:cs typeface="Arial" panose="020B0604020202020204" pitchFamily="34" charset="0"/>
            </a:endParaRPr>
          </a:p>
          <a:p>
            <a:pPr marL="0" indent="0">
              <a:buNone/>
            </a:pPr>
            <a:r>
              <a:rPr lang="en-GB" sz="2800">
                <a:latin typeface="Arial" panose="020B0604020202020204" pitchFamily="34" charset="0"/>
                <a:cs typeface="Arial" panose="020B0604020202020204" pitchFamily="34" charset="0"/>
              </a:rPr>
              <a:t>Examples: Could you do a survey before and after your staff training sessions? (this is called a pre-post measures approach)</a:t>
            </a:r>
          </a:p>
          <a:p>
            <a:pPr marL="0" indent="0">
              <a:buNone/>
            </a:pPr>
            <a:r>
              <a:rPr lang="en-GB" sz="2800">
                <a:latin typeface="Arial"/>
                <a:cs typeface="Arial"/>
              </a:rPr>
              <a:t>Measuring pupil wellbeing through something like the Stirling Children’s Wellbeing Scale? When would be appropriate to do that?</a:t>
            </a:r>
          </a:p>
          <a:p>
            <a:endParaRPr lang="en-GB" sz="4400">
              <a:effectLst/>
              <a:latin typeface="Arial" panose="020B0604020202020204" pitchFamily="34" charset="0"/>
              <a:cs typeface="Arial" panose="020B0604020202020204" pitchFamily="34" charset="0"/>
            </a:endParaRPr>
          </a:p>
          <a:p>
            <a:pPr marL="0" indent="0">
              <a:buNone/>
            </a:pPr>
            <a:endParaRPr lang="en-US" sz="44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86F8756-7E7A-4242-B539-E0BD08F146D0}"/>
              </a:ext>
            </a:extLst>
          </p:cNvPr>
          <p:cNvSpPr txBox="1"/>
          <p:nvPr/>
        </p:nvSpPr>
        <p:spPr>
          <a:xfrm>
            <a:off x="457200" y="358040"/>
            <a:ext cx="6781799" cy="830997"/>
          </a:xfrm>
          <a:prstGeom prst="rect">
            <a:avLst/>
          </a:prstGeom>
          <a:noFill/>
        </p:spPr>
        <p:txBody>
          <a:bodyPr wrap="square">
            <a:spAutoFit/>
          </a:bodyPr>
          <a:lstStyle/>
          <a:p>
            <a:r>
              <a:rPr lang="en-US" sz="2400">
                <a:solidFill>
                  <a:srgbClr val="2651A0"/>
                </a:solidFill>
                <a:latin typeface="League Spartan"/>
              </a:rPr>
              <a:t>Using Evidence Based Measures/Measuring Outcomes</a:t>
            </a:r>
            <a:endParaRPr lang="en-US" sz="2400"/>
          </a:p>
        </p:txBody>
      </p:sp>
      <p:pic>
        <p:nvPicPr>
          <p:cNvPr id="6" name="Picture 2">
            <a:extLst>
              <a:ext uri="{FF2B5EF4-FFF2-40B4-BE49-F238E27FC236}">
                <a16:creationId xmlns:a16="http://schemas.microsoft.com/office/drawing/2014/main" id="{9E57167A-8295-3ACC-80C4-6BAC2BC5A408}"/>
              </a:ext>
            </a:extLst>
          </p:cNvPr>
          <p:cNvPicPr>
            <a:picLocks noChangeAspect="1"/>
          </p:cNvPicPr>
          <p:nvPr/>
        </p:nvPicPr>
        <p:blipFill>
          <a:blip r:embed="rId3"/>
          <a:srcRect/>
          <a:stretch>
            <a:fillRect/>
          </a:stretch>
        </p:blipFill>
        <p:spPr>
          <a:xfrm>
            <a:off x="6477000" y="403669"/>
            <a:ext cx="2872415" cy="886858"/>
          </a:xfrm>
          <a:prstGeom prst="rect">
            <a:avLst/>
          </a:prstGeom>
        </p:spPr>
      </p:pic>
    </p:spTree>
    <p:extLst>
      <p:ext uri="{BB962C8B-B14F-4D97-AF65-F5344CB8AC3E}">
        <p14:creationId xmlns:p14="http://schemas.microsoft.com/office/powerpoint/2010/main" val="2554885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392B4B-BD7C-9E0E-0B34-DABB186A3BA4}"/>
              </a:ext>
            </a:extLst>
          </p:cNvPr>
          <p:cNvSpPr>
            <a:spLocks noGrp="1"/>
          </p:cNvSpPr>
          <p:nvPr>
            <p:ph idx="1"/>
          </p:nvPr>
        </p:nvSpPr>
        <p:spPr>
          <a:xfrm>
            <a:off x="457993" y="2209404"/>
            <a:ext cx="5370842" cy="4393783"/>
          </a:xfrm>
        </p:spPr>
        <p:txBody>
          <a:bodyPr anchor="t">
            <a:normAutofit/>
          </a:bodyPr>
          <a:lstStyle/>
          <a:p>
            <a:r>
              <a:rPr lang="en-GB" sz="1707">
                <a:latin typeface="Verdana" panose="020B0604030504040204" pitchFamily="34" charset="0"/>
              </a:rPr>
              <a:t>The Wellbeing Measurement Framework (WMF) is a suite of measurement booklets for primary school, secondary school and college students. </a:t>
            </a:r>
            <a:endParaRPr lang="en-GB" sz="1707"/>
          </a:p>
          <a:p>
            <a:r>
              <a:rPr lang="en-GB" sz="1707">
                <a:latin typeface="Verdana" panose="020B0604030504040204" pitchFamily="34" charset="0"/>
              </a:rPr>
              <a:t>Each booklet contains a set of validated questionnaires that assess constructs such as positive wellbeing, behavioural or emotional difficulties, the presence and strength of protective factors and ability to deal with stress and manage emotions. </a:t>
            </a:r>
            <a:endParaRPr lang="en-GB" sz="1707"/>
          </a:p>
          <a:p>
            <a:pPr marL="0" indent="0">
              <a:buNone/>
            </a:pPr>
            <a:endParaRPr lang="en-US" sz="1707"/>
          </a:p>
          <a:p>
            <a:pPr marL="0" indent="0">
              <a:buNone/>
            </a:pPr>
            <a:endParaRPr lang="en-US" sz="1707"/>
          </a:p>
        </p:txBody>
      </p:sp>
      <p:pic>
        <p:nvPicPr>
          <p:cNvPr id="5" name="Picture 4" descr="A picture containing chart&#10;&#10;Description automatically generated">
            <a:extLst>
              <a:ext uri="{FF2B5EF4-FFF2-40B4-BE49-F238E27FC236}">
                <a16:creationId xmlns:a16="http://schemas.microsoft.com/office/drawing/2014/main" id="{854C606C-FA52-4809-E0F9-710674547C2C}"/>
              </a:ext>
            </a:extLst>
          </p:cNvPr>
          <p:cNvPicPr>
            <a:picLocks noChangeAspect="1"/>
          </p:cNvPicPr>
          <p:nvPr/>
        </p:nvPicPr>
        <p:blipFill rotWithShape="1">
          <a:blip r:embed="rId2"/>
          <a:srcRect l="789" r="4268" b="-3"/>
          <a:stretch/>
        </p:blipFill>
        <p:spPr>
          <a:xfrm>
            <a:off x="6140526" y="2233574"/>
            <a:ext cx="3152851" cy="4369613"/>
          </a:xfrm>
          <a:prstGeom prst="rect">
            <a:avLst/>
          </a:prstGeom>
        </p:spPr>
      </p:pic>
      <p:sp>
        <p:nvSpPr>
          <p:cNvPr id="6" name="TextBox 5">
            <a:extLst>
              <a:ext uri="{FF2B5EF4-FFF2-40B4-BE49-F238E27FC236}">
                <a16:creationId xmlns:a16="http://schemas.microsoft.com/office/drawing/2014/main" id="{1590E1B3-15B2-E9BE-65F6-876B8B7F1F62}"/>
              </a:ext>
            </a:extLst>
          </p:cNvPr>
          <p:cNvSpPr txBox="1"/>
          <p:nvPr/>
        </p:nvSpPr>
        <p:spPr>
          <a:xfrm>
            <a:off x="457993" y="533400"/>
            <a:ext cx="4881966" cy="954107"/>
          </a:xfrm>
          <a:prstGeom prst="rect">
            <a:avLst/>
          </a:prstGeom>
          <a:noFill/>
        </p:spPr>
        <p:txBody>
          <a:bodyPr wrap="square">
            <a:spAutoFit/>
          </a:bodyPr>
          <a:lstStyle/>
          <a:p>
            <a:r>
              <a:rPr lang="en-US" sz="2800">
                <a:solidFill>
                  <a:srgbClr val="2651A0"/>
                </a:solidFill>
                <a:latin typeface="League Spartan"/>
              </a:rPr>
              <a:t>Wellbeing Measurement Framework</a:t>
            </a:r>
            <a:endParaRPr lang="en-US" sz="2800"/>
          </a:p>
        </p:txBody>
      </p:sp>
      <p:pic>
        <p:nvPicPr>
          <p:cNvPr id="7" name="Picture 2">
            <a:extLst>
              <a:ext uri="{FF2B5EF4-FFF2-40B4-BE49-F238E27FC236}">
                <a16:creationId xmlns:a16="http://schemas.microsoft.com/office/drawing/2014/main" id="{02A30E8F-2A78-47DE-6F64-A6926BFA2D9B}"/>
              </a:ext>
            </a:extLst>
          </p:cNvPr>
          <p:cNvPicPr>
            <a:picLocks noChangeAspect="1"/>
          </p:cNvPicPr>
          <p:nvPr/>
        </p:nvPicPr>
        <p:blipFill>
          <a:blip r:embed="rId3"/>
          <a:srcRect/>
          <a:stretch>
            <a:fillRect/>
          </a:stretch>
        </p:blipFill>
        <p:spPr>
          <a:xfrm>
            <a:off x="6477000" y="403669"/>
            <a:ext cx="2872415" cy="886858"/>
          </a:xfrm>
          <a:prstGeom prst="rect">
            <a:avLst/>
          </a:prstGeom>
        </p:spPr>
      </p:pic>
      <p:sp>
        <p:nvSpPr>
          <p:cNvPr id="9" name="TextBox 8">
            <a:extLst>
              <a:ext uri="{FF2B5EF4-FFF2-40B4-BE49-F238E27FC236}">
                <a16:creationId xmlns:a16="http://schemas.microsoft.com/office/drawing/2014/main" id="{6DE344F0-84F1-E648-D219-DCC726EDDD5B}"/>
              </a:ext>
            </a:extLst>
          </p:cNvPr>
          <p:cNvSpPr txBox="1"/>
          <p:nvPr/>
        </p:nvSpPr>
        <p:spPr>
          <a:xfrm>
            <a:off x="424413" y="5679857"/>
            <a:ext cx="4881966" cy="1200329"/>
          </a:xfrm>
          <a:prstGeom prst="rect">
            <a:avLst/>
          </a:prstGeom>
          <a:noFill/>
        </p:spPr>
        <p:txBody>
          <a:bodyPr wrap="square">
            <a:spAutoFit/>
          </a:bodyPr>
          <a:lstStyle/>
          <a:p>
            <a:r>
              <a:rPr lang="en-US">
                <a:hlinkClick r:id="rId4"/>
              </a:rPr>
              <a:t>https://www.annafreud.org/schools-and-colleges/resources/wellbeing-measurement-framework-for-schools/</a:t>
            </a:r>
            <a:endParaRPr lang="en-US"/>
          </a:p>
          <a:p>
            <a:endParaRPr lang="en-US"/>
          </a:p>
        </p:txBody>
      </p:sp>
    </p:spTree>
    <p:extLst>
      <p:ext uri="{BB962C8B-B14F-4D97-AF65-F5344CB8AC3E}">
        <p14:creationId xmlns:p14="http://schemas.microsoft.com/office/powerpoint/2010/main" val="292019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sp>
        <p:nvSpPr>
          <p:cNvPr id="3" name="TextBox 3"/>
          <p:cNvSpPr txBox="1"/>
          <p:nvPr/>
        </p:nvSpPr>
        <p:spPr>
          <a:xfrm>
            <a:off x="1374416" y="2741905"/>
            <a:ext cx="7004768" cy="3166110"/>
          </a:xfrm>
          <a:prstGeom prst="rect">
            <a:avLst/>
          </a:prstGeom>
        </p:spPr>
        <p:txBody>
          <a:bodyPr lIns="0" tIns="0" rIns="0" bIns="0" rtlCol="0" anchor="t">
            <a:spAutoFit/>
          </a:bodyPr>
          <a:lstStyle/>
          <a:p>
            <a:pPr algn="ctr">
              <a:lnSpc>
                <a:spcPts val="5040"/>
              </a:lnSpc>
            </a:pPr>
            <a:r>
              <a:rPr lang="en-US" sz="3600">
                <a:solidFill>
                  <a:srgbClr val="000000"/>
                </a:solidFill>
                <a:latin typeface="League Spartan"/>
              </a:rPr>
              <a:t>What does it mean to have mental wellbeing and how can we support?</a:t>
            </a:r>
          </a:p>
          <a:p>
            <a:pPr algn="ctr">
              <a:lnSpc>
                <a:spcPts val="5040"/>
              </a:lnSpc>
            </a:pPr>
            <a:endParaRPr lang="en-US" sz="3600">
              <a:solidFill>
                <a:srgbClr val="000000"/>
              </a:solidFill>
              <a:latin typeface="League Spartan"/>
            </a:endParaRPr>
          </a:p>
          <a:p>
            <a:pPr algn="ctr">
              <a:lnSpc>
                <a:spcPts val="5040"/>
              </a:lnSpc>
            </a:pPr>
            <a:r>
              <a:rPr lang="en-US" sz="3600">
                <a:solidFill>
                  <a:srgbClr val="000000"/>
                </a:solidFill>
                <a:latin typeface="League Spartan"/>
              </a:rPr>
              <a:t>Train The Trainer</a:t>
            </a:r>
          </a:p>
        </p:txBody>
      </p:sp>
      <p:sp>
        <p:nvSpPr>
          <p:cNvPr id="4" name="TextBox 4"/>
          <p:cNvSpPr txBox="1"/>
          <p:nvPr/>
        </p:nvSpPr>
        <p:spPr>
          <a:xfrm>
            <a:off x="422105" y="783391"/>
            <a:ext cx="5639454" cy="5295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Pupil Mental Health</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a:stretch>
            <a:fillRect/>
          </a:stretch>
        </p:blipFill>
        <p:spPr>
          <a:xfrm>
            <a:off x="6678049" y="4375175"/>
            <a:ext cx="2656261" cy="2575328"/>
          </a:xfrm>
          <a:prstGeom prst="rect">
            <a:avLst/>
          </a:prstGeom>
        </p:spPr>
      </p:pic>
      <p:sp>
        <p:nvSpPr>
          <p:cNvPr id="4" name="TextBox 4"/>
          <p:cNvSpPr txBox="1"/>
          <p:nvPr/>
        </p:nvSpPr>
        <p:spPr>
          <a:xfrm>
            <a:off x="445722" y="2644053"/>
            <a:ext cx="5744193" cy="3070193"/>
          </a:xfrm>
          <a:prstGeom prst="rect">
            <a:avLst/>
          </a:prstGeom>
        </p:spPr>
        <p:txBody>
          <a:bodyPr lIns="0" tIns="0" rIns="0" bIns="0" rtlCol="0" anchor="t">
            <a:spAutoFit/>
          </a:bodyPr>
          <a:lstStyle/>
          <a:p>
            <a:pPr marL="540023" lvl="1" indent="-270012">
              <a:lnSpc>
                <a:spcPts val="3501"/>
              </a:lnSpc>
              <a:buFont typeface="Arial"/>
              <a:buChar char="•"/>
            </a:pPr>
            <a:r>
              <a:rPr lang="en-US" sz="2501">
                <a:solidFill>
                  <a:srgbClr val="000000"/>
                </a:solidFill>
                <a:latin typeface="Arialle"/>
              </a:rPr>
              <a:t>To identify what wellbeing refers to</a:t>
            </a:r>
          </a:p>
          <a:p>
            <a:pPr marL="540023" lvl="1" indent="-270012">
              <a:lnSpc>
                <a:spcPts val="3501"/>
              </a:lnSpc>
              <a:buFont typeface="Arial"/>
              <a:buChar char="•"/>
            </a:pPr>
            <a:r>
              <a:rPr lang="en-US" sz="2501">
                <a:solidFill>
                  <a:srgbClr val="000000"/>
                </a:solidFill>
                <a:latin typeface="Arialle"/>
              </a:rPr>
              <a:t>To explain the mental health continuum </a:t>
            </a:r>
          </a:p>
          <a:p>
            <a:pPr marL="540023" lvl="1" indent="-270012">
              <a:lnSpc>
                <a:spcPts val="3501"/>
              </a:lnSpc>
              <a:buFont typeface="Arial"/>
              <a:buChar char="•"/>
            </a:pPr>
            <a:r>
              <a:rPr lang="en-US" sz="2501">
                <a:solidFill>
                  <a:srgbClr val="000000"/>
                </a:solidFill>
                <a:latin typeface="Arialle"/>
              </a:rPr>
              <a:t>To outline vulnerability</a:t>
            </a:r>
          </a:p>
          <a:p>
            <a:pPr marL="540023" lvl="1" indent="-270012">
              <a:lnSpc>
                <a:spcPts val="3501"/>
              </a:lnSpc>
              <a:buFont typeface="Arial"/>
              <a:buChar char="•"/>
            </a:pPr>
            <a:r>
              <a:rPr lang="en-US" sz="2501">
                <a:solidFill>
                  <a:srgbClr val="000000"/>
                </a:solidFill>
                <a:latin typeface="Arialle"/>
              </a:rPr>
              <a:t>To consider some simple ways to promote mental wellbeing</a:t>
            </a:r>
          </a:p>
          <a:p>
            <a:pPr marL="540023" lvl="1" indent="-270012">
              <a:lnSpc>
                <a:spcPts val="3501"/>
              </a:lnSpc>
              <a:buFont typeface="Arial"/>
              <a:buChar char="•"/>
            </a:pPr>
            <a:r>
              <a:rPr lang="en-US" sz="2501">
                <a:solidFill>
                  <a:srgbClr val="000000"/>
                </a:solidFill>
                <a:latin typeface="Arialle"/>
              </a:rPr>
              <a:t>To identify when to intervene</a:t>
            </a:r>
          </a:p>
        </p:txBody>
      </p:sp>
      <p:sp>
        <p:nvSpPr>
          <p:cNvPr id="5" name="TextBox 5"/>
          <p:cNvSpPr txBox="1"/>
          <p:nvPr/>
        </p:nvSpPr>
        <p:spPr>
          <a:xfrm>
            <a:off x="445722" y="783391"/>
            <a:ext cx="5639454" cy="5295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Aims of the Session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alphaModFix amt="40000"/>
          </a:blip>
          <a:srcRect/>
          <a:stretch>
            <a:fillRect/>
          </a:stretch>
        </p:blipFill>
        <p:spPr>
          <a:xfrm>
            <a:off x="1303167" y="1901527"/>
            <a:ext cx="7147267" cy="4766334"/>
          </a:xfrm>
          <a:prstGeom prst="rect">
            <a:avLst/>
          </a:prstGeom>
        </p:spPr>
      </p:pic>
      <p:sp>
        <p:nvSpPr>
          <p:cNvPr id="4" name="TextBox 4"/>
          <p:cNvSpPr txBox="1"/>
          <p:nvPr/>
        </p:nvSpPr>
        <p:spPr>
          <a:xfrm>
            <a:off x="1874813" y="3472544"/>
            <a:ext cx="6003974" cy="1519524"/>
          </a:xfrm>
          <a:prstGeom prst="rect">
            <a:avLst/>
          </a:prstGeom>
        </p:spPr>
        <p:txBody>
          <a:bodyPr lIns="0" tIns="0" rIns="0" bIns="0" rtlCol="0" anchor="t">
            <a:spAutoFit/>
          </a:bodyPr>
          <a:lstStyle/>
          <a:p>
            <a:pPr algn="ctr">
              <a:lnSpc>
                <a:spcPts val="6021"/>
              </a:lnSpc>
            </a:pPr>
            <a:r>
              <a:rPr lang="en-US" sz="4301">
                <a:solidFill>
                  <a:srgbClr val="000000"/>
                </a:solidFill>
                <a:latin typeface="Arialle"/>
              </a:rPr>
              <a:t>What does the word wellbeing encompass?</a:t>
            </a:r>
          </a:p>
        </p:txBody>
      </p:sp>
      <p:sp>
        <p:nvSpPr>
          <p:cNvPr id="5" name="TextBox 5"/>
          <p:cNvSpPr txBox="1"/>
          <p:nvPr/>
        </p:nvSpPr>
        <p:spPr>
          <a:xfrm>
            <a:off x="445722" y="783391"/>
            <a:ext cx="5639454" cy="5295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Group Discussion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569036" y="288091"/>
            <a:ext cx="2872415" cy="886858"/>
          </a:xfrm>
          <a:prstGeom prst="rect">
            <a:avLst/>
          </a:prstGeom>
        </p:spPr>
      </p:pic>
      <p:pic>
        <p:nvPicPr>
          <p:cNvPr id="3" name="Picture 3"/>
          <p:cNvPicPr>
            <a:picLocks noChangeAspect="1"/>
          </p:cNvPicPr>
          <p:nvPr/>
        </p:nvPicPr>
        <p:blipFill>
          <a:blip r:embed="rId3"/>
          <a:srcRect l="32047"/>
          <a:stretch>
            <a:fillRect/>
          </a:stretch>
        </p:blipFill>
        <p:spPr>
          <a:xfrm>
            <a:off x="558923" y="2266851"/>
            <a:ext cx="3918354" cy="3826587"/>
          </a:xfrm>
          <a:prstGeom prst="rect">
            <a:avLst/>
          </a:prstGeom>
        </p:spPr>
      </p:pic>
      <p:sp>
        <p:nvSpPr>
          <p:cNvPr id="4" name="TextBox 4"/>
          <p:cNvSpPr txBox="1"/>
          <p:nvPr/>
        </p:nvSpPr>
        <p:spPr>
          <a:xfrm>
            <a:off x="5334330" y="2588851"/>
            <a:ext cx="3902699" cy="2344388"/>
          </a:xfrm>
          <a:prstGeom prst="rect">
            <a:avLst/>
          </a:prstGeom>
        </p:spPr>
        <p:txBody>
          <a:bodyPr lIns="0" tIns="0" rIns="0" bIns="0" rtlCol="0" anchor="t">
            <a:spAutoFit/>
          </a:bodyPr>
          <a:lstStyle/>
          <a:p>
            <a:pPr>
              <a:lnSpc>
                <a:spcPts val="3081"/>
              </a:lnSpc>
            </a:pPr>
            <a:r>
              <a:rPr lang="en-US" sz="2201">
                <a:solidFill>
                  <a:srgbClr val="000000"/>
                </a:solidFill>
                <a:latin typeface="Arialle"/>
              </a:rPr>
              <a:t>We will be talking openly about mental health. </a:t>
            </a:r>
          </a:p>
          <a:p>
            <a:pPr>
              <a:lnSpc>
                <a:spcPts val="3081"/>
              </a:lnSpc>
            </a:pPr>
            <a:endParaRPr lang="en-US" sz="2201">
              <a:solidFill>
                <a:srgbClr val="000000"/>
              </a:solidFill>
              <a:latin typeface="Arialle"/>
            </a:endParaRPr>
          </a:p>
          <a:p>
            <a:pPr>
              <a:lnSpc>
                <a:spcPts val="3081"/>
              </a:lnSpc>
            </a:pPr>
            <a:r>
              <a:rPr lang="en-US" sz="2201">
                <a:solidFill>
                  <a:srgbClr val="000000"/>
                </a:solidFill>
                <a:latin typeface="Arialle"/>
              </a:rPr>
              <a:t>Do take time out and let us know if we can support you in anyway.​</a:t>
            </a:r>
          </a:p>
        </p:txBody>
      </p:sp>
      <p:sp>
        <p:nvSpPr>
          <p:cNvPr id="5" name="TextBox 5"/>
          <p:cNvSpPr txBox="1"/>
          <p:nvPr/>
        </p:nvSpPr>
        <p:spPr>
          <a:xfrm>
            <a:off x="508699" y="438150"/>
            <a:ext cx="3498503" cy="5295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Trigger Warning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a:stretch>
            <a:fillRect/>
          </a:stretch>
        </p:blipFill>
        <p:spPr>
          <a:xfrm>
            <a:off x="1282486" y="1788865"/>
            <a:ext cx="7188629" cy="4794815"/>
          </a:xfrm>
          <a:prstGeom prst="rect">
            <a:avLst/>
          </a:prstGeom>
        </p:spPr>
      </p:pic>
      <p:sp>
        <p:nvSpPr>
          <p:cNvPr id="4" name="TextBox 4"/>
          <p:cNvSpPr txBox="1"/>
          <p:nvPr/>
        </p:nvSpPr>
        <p:spPr>
          <a:xfrm>
            <a:off x="445722" y="783391"/>
            <a:ext cx="5639454" cy="5295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What is Wellbeing?</a:t>
            </a:r>
          </a:p>
        </p:txBody>
      </p:sp>
      <p:sp>
        <p:nvSpPr>
          <p:cNvPr id="5" name="TextBox 5"/>
          <p:cNvSpPr txBox="1"/>
          <p:nvPr/>
        </p:nvSpPr>
        <p:spPr>
          <a:xfrm>
            <a:off x="606677" y="6802755"/>
            <a:ext cx="8540245" cy="349218"/>
          </a:xfrm>
          <a:prstGeom prst="rect">
            <a:avLst/>
          </a:prstGeom>
        </p:spPr>
        <p:txBody>
          <a:bodyPr lIns="0" tIns="0" rIns="0" bIns="0" rtlCol="0" anchor="t">
            <a:spAutoFit/>
          </a:bodyPr>
          <a:lstStyle/>
          <a:p>
            <a:pPr algn="ctr">
              <a:lnSpc>
                <a:spcPts val="2801"/>
              </a:lnSpc>
            </a:pPr>
            <a:r>
              <a:rPr lang="en-US" sz="2001">
                <a:solidFill>
                  <a:srgbClr val="000000"/>
                </a:solidFill>
                <a:latin typeface="Arialle"/>
              </a:rPr>
              <a:t>There is no health without mental health.</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a:stretch>
            <a:fillRect/>
          </a:stretch>
        </p:blipFill>
        <p:spPr>
          <a:xfrm>
            <a:off x="731520" y="5554222"/>
            <a:ext cx="1191442" cy="1191442"/>
          </a:xfrm>
          <a:prstGeom prst="rect">
            <a:avLst/>
          </a:prstGeom>
        </p:spPr>
      </p:pic>
      <p:sp>
        <p:nvSpPr>
          <p:cNvPr id="4" name="TextBox 4"/>
          <p:cNvSpPr txBox="1"/>
          <p:nvPr/>
        </p:nvSpPr>
        <p:spPr>
          <a:xfrm>
            <a:off x="445722" y="783391"/>
            <a:ext cx="5639454" cy="5295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What is Wellbeing?</a:t>
            </a:r>
          </a:p>
        </p:txBody>
      </p:sp>
      <p:sp>
        <p:nvSpPr>
          <p:cNvPr id="5" name="TextBox 5"/>
          <p:cNvSpPr txBox="1"/>
          <p:nvPr/>
        </p:nvSpPr>
        <p:spPr>
          <a:xfrm>
            <a:off x="606677" y="2401904"/>
            <a:ext cx="8540245" cy="2463768"/>
          </a:xfrm>
          <a:prstGeom prst="rect">
            <a:avLst/>
          </a:prstGeom>
        </p:spPr>
        <p:txBody>
          <a:bodyPr lIns="0" tIns="0" rIns="0" bIns="0" rtlCol="0" anchor="t">
            <a:spAutoFit/>
          </a:bodyPr>
          <a:lstStyle/>
          <a:p>
            <a:pPr marL="432076" lvl="1" indent="-216038">
              <a:lnSpc>
                <a:spcPts val="2801"/>
              </a:lnSpc>
              <a:buFont typeface="Arial"/>
              <a:buChar char="•"/>
            </a:pPr>
            <a:r>
              <a:rPr lang="en-US" sz="2001">
                <a:solidFill>
                  <a:srgbClr val="000000"/>
                </a:solidFill>
                <a:latin typeface="Arialle"/>
              </a:rPr>
              <a:t>Mental wellbeing does not refer to people who do not have mental illnesses. </a:t>
            </a:r>
          </a:p>
          <a:p>
            <a:pPr marL="432076" lvl="1" indent="-216038">
              <a:lnSpc>
                <a:spcPts val="2801"/>
              </a:lnSpc>
              <a:buFont typeface="Arial"/>
              <a:buChar char="•"/>
            </a:pPr>
            <a:r>
              <a:rPr lang="en-US" sz="2001">
                <a:solidFill>
                  <a:srgbClr val="000000"/>
                </a:solidFill>
                <a:latin typeface="Arialle"/>
              </a:rPr>
              <a:t>Mental wellbeing is an indication of how well a person is from a social, emotional and physical perspective.</a:t>
            </a:r>
          </a:p>
          <a:p>
            <a:pPr marL="432076" lvl="1" indent="-216038">
              <a:lnSpc>
                <a:spcPts val="2801"/>
              </a:lnSpc>
              <a:buFont typeface="Arial"/>
              <a:buChar char="•"/>
            </a:pPr>
            <a:r>
              <a:rPr lang="en-US" sz="2001">
                <a:solidFill>
                  <a:srgbClr val="000000"/>
                </a:solidFill>
                <a:latin typeface="Arialle"/>
              </a:rPr>
              <a:t>Many things impact our mental wellbeing.</a:t>
            </a:r>
          </a:p>
          <a:p>
            <a:pPr marL="432076" lvl="1" indent="-216038">
              <a:lnSpc>
                <a:spcPts val="2801"/>
              </a:lnSpc>
              <a:buFont typeface="Arial"/>
              <a:buChar char="•"/>
            </a:pPr>
            <a:r>
              <a:rPr lang="en-US" sz="2001">
                <a:solidFill>
                  <a:srgbClr val="000000"/>
                </a:solidFill>
                <a:latin typeface="Arialle"/>
              </a:rPr>
              <a:t>Mental wellbeing can be defined as feeling good, feeling that life is going well, and feeling able to get on with daily life.</a:t>
            </a:r>
          </a:p>
        </p:txBody>
      </p:sp>
      <p:sp>
        <p:nvSpPr>
          <p:cNvPr id="6" name="TextBox 6"/>
          <p:cNvSpPr txBox="1"/>
          <p:nvPr/>
        </p:nvSpPr>
        <p:spPr>
          <a:xfrm>
            <a:off x="2780504" y="5951521"/>
            <a:ext cx="5840096" cy="349218"/>
          </a:xfrm>
          <a:prstGeom prst="rect">
            <a:avLst/>
          </a:prstGeom>
        </p:spPr>
        <p:txBody>
          <a:bodyPr lIns="0" tIns="0" rIns="0" bIns="0" rtlCol="0" anchor="t">
            <a:spAutoFit/>
          </a:bodyPr>
          <a:lstStyle/>
          <a:p>
            <a:pPr>
              <a:lnSpc>
                <a:spcPts val="2801"/>
              </a:lnSpc>
            </a:pPr>
            <a:r>
              <a:rPr lang="en-US" sz="2001">
                <a:solidFill>
                  <a:srgbClr val="2651A0"/>
                </a:solidFill>
                <a:latin typeface="Arialle Bold"/>
              </a:rPr>
              <a:t> What might influence our wellbeing?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a:stretch>
            <a:fillRect/>
          </a:stretch>
        </p:blipFill>
        <p:spPr>
          <a:xfrm>
            <a:off x="222162" y="1924295"/>
            <a:ext cx="9309277" cy="5123550"/>
          </a:xfrm>
          <a:prstGeom prst="rect">
            <a:avLst/>
          </a:prstGeom>
        </p:spPr>
      </p:pic>
      <p:sp>
        <p:nvSpPr>
          <p:cNvPr id="4" name="TextBox 4"/>
          <p:cNvSpPr txBox="1"/>
          <p:nvPr/>
        </p:nvSpPr>
        <p:spPr>
          <a:xfrm>
            <a:off x="461466" y="507166"/>
            <a:ext cx="5639454" cy="108204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Four influences of our Wellbeing</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a:stretch>
            <a:fillRect/>
          </a:stretch>
        </p:blipFill>
        <p:spPr>
          <a:xfrm>
            <a:off x="938131" y="1987543"/>
            <a:ext cx="7767341" cy="5041056"/>
          </a:xfrm>
          <a:prstGeom prst="rect">
            <a:avLst/>
          </a:prstGeom>
        </p:spPr>
      </p:pic>
      <p:sp>
        <p:nvSpPr>
          <p:cNvPr id="4" name="TextBox 4"/>
          <p:cNvSpPr txBox="1"/>
          <p:nvPr/>
        </p:nvSpPr>
        <p:spPr>
          <a:xfrm>
            <a:off x="461466" y="507166"/>
            <a:ext cx="5639454" cy="108204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Why is mental wellbeing important?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a:stretch>
            <a:fillRect/>
          </a:stretch>
        </p:blipFill>
        <p:spPr>
          <a:xfrm>
            <a:off x="461466" y="3308373"/>
            <a:ext cx="8924880" cy="1779624"/>
          </a:xfrm>
          <a:prstGeom prst="rect">
            <a:avLst/>
          </a:prstGeom>
        </p:spPr>
      </p:pic>
      <p:sp>
        <p:nvSpPr>
          <p:cNvPr id="4" name="TextBox 4"/>
          <p:cNvSpPr txBox="1"/>
          <p:nvPr/>
        </p:nvSpPr>
        <p:spPr>
          <a:xfrm>
            <a:off x="461466" y="507166"/>
            <a:ext cx="5639454" cy="108204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Mental Wellbeing Continuum</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a:stretch>
            <a:fillRect/>
          </a:stretch>
        </p:blipFill>
        <p:spPr>
          <a:xfrm>
            <a:off x="509796" y="2337988"/>
            <a:ext cx="8734008" cy="4381248"/>
          </a:xfrm>
          <a:prstGeom prst="rect">
            <a:avLst/>
          </a:prstGeom>
        </p:spPr>
      </p:pic>
      <p:sp>
        <p:nvSpPr>
          <p:cNvPr id="4" name="TextBox 4"/>
          <p:cNvSpPr txBox="1"/>
          <p:nvPr/>
        </p:nvSpPr>
        <p:spPr>
          <a:xfrm>
            <a:off x="461466" y="507166"/>
            <a:ext cx="5639454" cy="108204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How do we move on the continuum?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sp>
        <p:nvSpPr>
          <p:cNvPr id="3" name="TextBox 3"/>
          <p:cNvSpPr txBox="1"/>
          <p:nvPr/>
        </p:nvSpPr>
        <p:spPr>
          <a:xfrm>
            <a:off x="926218" y="2340345"/>
            <a:ext cx="7901163" cy="4080478"/>
          </a:xfrm>
          <a:prstGeom prst="rect">
            <a:avLst/>
          </a:prstGeom>
        </p:spPr>
        <p:txBody>
          <a:bodyPr lIns="0" tIns="0" rIns="0" bIns="0" rtlCol="0" anchor="t">
            <a:spAutoFit/>
          </a:bodyPr>
          <a:lstStyle/>
          <a:p>
            <a:pPr marL="453665" lvl="1" indent="-226833">
              <a:lnSpc>
                <a:spcPts val="2941"/>
              </a:lnSpc>
              <a:buFont typeface="Arial"/>
              <a:buChar char="•"/>
            </a:pPr>
            <a:r>
              <a:rPr lang="en-US" sz="2101">
                <a:solidFill>
                  <a:srgbClr val="000000"/>
                </a:solidFill>
                <a:latin typeface="Arialle"/>
              </a:rPr>
              <a:t>Mental health is everyone’s responsibility.</a:t>
            </a:r>
          </a:p>
          <a:p>
            <a:pPr marL="453665" lvl="1" indent="-226833">
              <a:lnSpc>
                <a:spcPts val="2941"/>
              </a:lnSpc>
              <a:buFont typeface="Arial"/>
              <a:buChar char="•"/>
            </a:pPr>
            <a:r>
              <a:rPr lang="en-US" sz="2101">
                <a:solidFill>
                  <a:srgbClr val="000000"/>
                </a:solidFill>
                <a:latin typeface="Arialle"/>
              </a:rPr>
              <a:t>We need to remember that some fluctuations in moods, emotions and feelings is normal. </a:t>
            </a:r>
          </a:p>
          <a:p>
            <a:pPr marL="453665" lvl="1" indent="-226833">
              <a:lnSpc>
                <a:spcPts val="2941"/>
              </a:lnSpc>
              <a:buFont typeface="Arial"/>
              <a:buChar char="•"/>
            </a:pPr>
            <a:r>
              <a:rPr lang="en-US" sz="2101">
                <a:solidFill>
                  <a:srgbClr val="000000"/>
                </a:solidFill>
                <a:latin typeface="Arialle"/>
              </a:rPr>
              <a:t>It is also normal to experience the full range of emotions especially when faced with significant life events. </a:t>
            </a:r>
          </a:p>
          <a:p>
            <a:pPr marL="453665" lvl="1" indent="-226833">
              <a:lnSpc>
                <a:spcPts val="2941"/>
              </a:lnSpc>
              <a:buFont typeface="Arial"/>
              <a:buChar char="•"/>
            </a:pPr>
            <a:r>
              <a:rPr lang="en-US" sz="2101">
                <a:solidFill>
                  <a:srgbClr val="000000"/>
                </a:solidFill>
                <a:latin typeface="Arialle"/>
              </a:rPr>
              <a:t>Early intervention is key to keep as many people as close to the green side of the continuum as possible. This might be through providing support in school or signposting to external support services such as Kooth or The Mix. </a:t>
            </a:r>
          </a:p>
          <a:p>
            <a:pPr marL="453665" lvl="1" indent="-226833">
              <a:lnSpc>
                <a:spcPts val="2941"/>
              </a:lnSpc>
              <a:buFont typeface="Arial"/>
              <a:buChar char="•"/>
            </a:pPr>
            <a:r>
              <a:rPr lang="en-US" sz="2101">
                <a:solidFill>
                  <a:srgbClr val="000000"/>
                </a:solidFill>
                <a:latin typeface="Arialle"/>
              </a:rPr>
              <a:t>Individuals who are experiencing a deterioration in their day-to-day functioning will need professional support. </a:t>
            </a:r>
          </a:p>
        </p:txBody>
      </p:sp>
      <p:sp>
        <p:nvSpPr>
          <p:cNvPr id="4" name="TextBox 4"/>
          <p:cNvSpPr txBox="1"/>
          <p:nvPr/>
        </p:nvSpPr>
        <p:spPr>
          <a:xfrm>
            <a:off x="445722" y="783391"/>
            <a:ext cx="5639454" cy="5295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Summary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l="1413"/>
          <a:stretch>
            <a:fillRect/>
          </a:stretch>
        </p:blipFill>
        <p:spPr>
          <a:xfrm>
            <a:off x="6085176" y="5181077"/>
            <a:ext cx="3490591" cy="1993566"/>
          </a:xfrm>
          <a:prstGeom prst="rect">
            <a:avLst/>
          </a:prstGeom>
        </p:spPr>
      </p:pic>
      <p:pic>
        <p:nvPicPr>
          <p:cNvPr id="4" name="Picture 4"/>
          <p:cNvPicPr>
            <a:picLocks noChangeAspect="1"/>
          </p:cNvPicPr>
          <p:nvPr/>
        </p:nvPicPr>
        <p:blipFill>
          <a:blip r:embed="rId5"/>
          <a:srcRect/>
          <a:stretch>
            <a:fillRect/>
          </a:stretch>
        </p:blipFill>
        <p:spPr>
          <a:xfrm>
            <a:off x="629450" y="3145723"/>
            <a:ext cx="1519054" cy="1519054"/>
          </a:xfrm>
          <a:prstGeom prst="rect">
            <a:avLst/>
          </a:prstGeom>
        </p:spPr>
      </p:pic>
      <p:sp>
        <p:nvSpPr>
          <p:cNvPr id="5" name="TextBox 5"/>
          <p:cNvSpPr txBox="1"/>
          <p:nvPr/>
        </p:nvSpPr>
        <p:spPr>
          <a:xfrm>
            <a:off x="2988723" y="3121676"/>
            <a:ext cx="5838659" cy="1490948"/>
          </a:xfrm>
          <a:prstGeom prst="rect">
            <a:avLst/>
          </a:prstGeom>
        </p:spPr>
        <p:txBody>
          <a:bodyPr lIns="0" tIns="0" rIns="0" bIns="0" rtlCol="0" anchor="t">
            <a:spAutoFit/>
          </a:bodyPr>
          <a:lstStyle/>
          <a:p>
            <a:pPr algn="ctr">
              <a:lnSpc>
                <a:spcPts val="3921"/>
              </a:lnSpc>
            </a:pPr>
            <a:r>
              <a:rPr lang="en-US" sz="2801">
                <a:solidFill>
                  <a:srgbClr val="000000"/>
                </a:solidFill>
                <a:latin typeface="Arialle"/>
              </a:rPr>
              <a:t>How can we help those around us to stay in the healthy and coping section as much as possible? </a:t>
            </a:r>
          </a:p>
        </p:txBody>
      </p:sp>
      <p:sp>
        <p:nvSpPr>
          <p:cNvPr id="6" name="TextBox 6"/>
          <p:cNvSpPr txBox="1"/>
          <p:nvPr/>
        </p:nvSpPr>
        <p:spPr>
          <a:xfrm>
            <a:off x="445722" y="783391"/>
            <a:ext cx="5639454" cy="5295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Pause for thought!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7776" y="4560798"/>
            <a:ext cx="2959224" cy="544380"/>
          </a:xfrm>
          <a:prstGeom prst="rect">
            <a:avLst/>
          </a:prstGeom>
        </p:spPr>
        <p:txBody>
          <a:bodyPr wrap="square" lIns="0" tIns="0" rIns="0" bIns="0" rtlCol="0" anchor="t">
            <a:spAutoFit/>
          </a:bodyPr>
          <a:lstStyle/>
          <a:p>
            <a:pPr algn="ctr">
              <a:lnSpc>
                <a:spcPts val="4409"/>
              </a:lnSpc>
            </a:pPr>
            <a:r>
              <a:rPr lang="en-US" sz="3150">
                <a:solidFill>
                  <a:srgbClr val="2651A0"/>
                </a:solidFill>
                <a:latin typeface="League Spartan"/>
              </a:rPr>
              <a:t>Vulnerability</a:t>
            </a:r>
          </a:p>
        </p:txBody>
      </p:sp>
      <p:pic>
        <p:nvPicPr>
          <p:cNvPr id="3" name="Picture 3"/>
          <p:cNvPicPr>
            <a:picLocks noChangeAspect="1"/>
          </p:cNvPicPr>
          <p:nvPr/>
        </p:nvPicPr>
        <p:blipFill>
          <a:blip r:embed="rId2"/>
          <a:srcRect/>
          <a:stretch>
            <a:fillRect/>
          </a:stretch>
        </p:blipFill>
        <p:spPr>
          <a:xfrm>
            <a:off x="3845273" y="731520"/>
            <a:ext cx="2063055" cy="203468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sp>
        <p:nvSpPr>
          <p:cNvPr id="3" name="TextBox 3"/>
          <p:cNvSpPr txBox="1"/>
          <p:nvPr/>
        </p:nvSpPr>
        <p:spPr>
          <a:xfrm>
            <a:off x="445722" y="783391"/>
            <a:ext cx="5639454" cy="5295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What is Vulnerability?</a:t>
            </a:r>
          </a:p>
        </p:txBody>
      </p:sp>
      <p:sp>
        <p:nvSpPr>
          <p:cNvPr id="4" name="TextBox 4"/>
          <p:cNvSpPr txBox="1"/>
          <p:nvPr/>
        </p:nvSpPr>
        <p:spPr>
          <a:xfrm>
            <a:off x="606677" y="3385923"/>
            <a:ext cx="8540245" cy="1758918"/>
          </a:xfrm>
          <a:prstGeom prst="rect">
            <a:avLst/>
          </a:prstGeom>
        </p:spPr>
        <p:txBody>
          <a:bodyPr lIns="0" tIns="0" rIns="0" bIns="0" rtlCol="0" anchor="t">
            <a:spAutoFit/>
          </a:bodyPr>
          <a:lstStyle/>
          <a:p>
            <a:pPr marL="432076" lvl="1" indent="-216038">
              <a:lnSpc>
                <a:spcPts val="2801"/>
              </a:lnSpc>
              <a:buFont typeface="Arial"/>
              <a:buChar char="•"/>
            </a:pPr>
            <a:r>
              <a:rPr lang="en-US" sz="2001">
                <a:solidFill>
                  <a:srgbClr val="000000"/>
                </a:solidFill>
                <a:latin typeface="Arialle"/>
              </a:rPr>
              <a:t>Vulnerability within the mental health context refers to the likelihood of an individual developing a mental illness.</a:t>
            </a:r>
          </a:p>
          <a:p>
            <a:pPr>
              <a:lnSpc>
                <a:spcPts val="2801"/>
              </a:lnSpc>
            </a:pPr>
            <a:endParaRPr lang="en-US" sz="2001">
              <a:solidFill>
                <a:srgbClr val="000000"/>
              </a:solidFill>
              <a:latin typeface="Arialle"/>
            </a:endParaRPr>
          </a:p>
          <a:p>
            <a:pPr marL="432076" lvl="1" indent="-216038">
              <a:lnSpc>
                <a:spcPts val="2801"/>
              </a:lnSpc>
              <a:buFont typeface="Arial"/>
              <a:buChar char="•"/>
            </a:pPr>
            <a:r>
              <a:rPr lang="en-US" sz="2001">
                <a:solidFill>
                  <a:srgbClr val="000000"/>
                </a:solidFill>
                <a:latin typeface="Arialle"/>
              </a:rPr>
              <a:t>Exposure to risk factors can increase an individual’s vulnerability whereas protective factors can minimise the effect that risk factors.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a:stretch>
            <a:fillRect/>
          </a:stretch>
        </p:blipFill>
        <p:spPr>
          <a:xfrm>
            <a:off x="1893793" y="5319992"/>
            <a:ext cx="5966015" cy="1741389"/>
          </a:xfrm>
          <a:prstGeom prst="rect">
            <a:avLst/>
          </a:prstGeom>
        </p:spPr>
      </p:pic>
      <p:sp>
        <p:nvSpPr>
          <p:cNvPr id="4" name="TextBox 4"/>
          <p:cNvSpPr txBox="1"/>
          <p:nvPr/>
        </p:nvSpPr>
        <p:spPr>
          <a:xfrm>
            <a:off x="461466" y="2396019"/>
            <a:ext cx="8560614" cy="2111343"/>
          </a:xfrm>
          <a:prstGeom prst="rect">
            <a:avLst/>
          </a:prstGeom>
        </p:spPr>
        <p:txBody>
          <a:bodyPr lIns="0" tIns="0" rIns="0" bIns="0" rtlCol="0" anchor="t">
            <a:spAutoFit/>
          </a:bodyPr>
          <a:lstStyle/>
          <a:p>
            <a:pPr marL="432076" lvl="1" indent="-216038">
              <a:lnSpc>
                <a:spcPts val="2801"/>
              </a:lnSpc>
              <a:buFont typeface="Arial"/>
              <a:buChar char="•"/>
            </a:pPr>
            <a:r>
              <a:rPr lang="en-US" sz="2001">
                <a:solidFill>
                  <a:srgbClr val="000000"/>
                </a:solidFill>
                <a:latin typeface="Arialle"/>
              </a:rPr>
              <a:t>2017 Green Paper, ‘Transforming children and young people’s mental health provision’</a:t>
            </a:r>
          </a:p>
          <a:p>
            <a:pPr marL="432076" lvl="1" indent="-216038">
              <a:lnSpc>
                <a:spcPts val="2801"/>
              </a:lnSpc>
              <a:buFont typeface="Arial"/>
              <a:buChar char="•"/>
            </a:pPr>
            <a:r>
              <a:rPr lang="en-US" sz="2001">
                <a:solidFill>
                  <a:srgbClr val="000000"/>
                </a:solidFill>
                <a:latin typeface="Arialle"/>
              </a:rPr>
              <a:t>Subsequent consultation response from the Department for Education and Department of Health and Social Care (DfE &amp; DHSC, 2018).</a:t>
            </a:r>
          </a:p>
          <a:p>
            <a:pPr marL="432076" lvl="1" indent="-216038">
              <a:lnSpc>
                <a:spcPts val="2801"/>
              </a:lnSpc>
              <a:buFont typeface="Arial"/>
              <a:buChar char="•"/>
            </a:pPr>
            <a:r>
              <a:rPr lang="en-US" sz="2001">
                <a:solidFill>
                  <a:srgbClr val="000000"/>
                </a:solidFill>
                <a:latin typeface="Arialle"/>
              </a:rPr>
              <a:t>Our </a:t>
            </a:r>
            <a:r>
              <a:rPr lang="en-US" sz="2001" err="1">
                <a:solidFill>
                  <a:srgbClr val="000000"/>
                </a:solidFill>
                <a:latin typeface="Arialle"/>
              </a:rPr>
              <a:t>programme</a:t>
            </a:r>
            <a:r>
              <a:rPr lang="en-US" sz="2001">
                <a:solidFill>
                  <a:srgbClr val="000000"/>
                </a:solidFill>
                <a:latin typeface="Arialle"/>
              </a:rPr>
              <a:t> sits around the 8 Learning Outcomes set by the DfE (See next slide)</a:t>
            </a:r>
          </a:p>
        </p:txBody>
      </p:sp>
      <p:sp>
        <p:nvSpPr>
          <p:cNvPr id="5" name="TextBox 5"/>
          <p:cNvSpPr txBox="1"/>
          <p:nvPr/>
        </p:nvSpPr>
        <p:spPr>
          <a:xfrm>
            <a:off x="461466" y="230941"/>
            <a:ext cx="5639454" cy="16344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Department for Education Learning Outcomes and Policy Background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a:stretch>
            <a:fillRect/>
          </a:stretch>
        </p:blipFill>
        <p:spPr>
          <a:xfrm>
            <a:off x="731520" y="5554222"/>
            <a:ext cx="1191442" cy="1191442"/>
          </a:xfrm>
          <a:prstGeom prst="rect">
            <a:avLst/>
          </a:prstGeom>
        </p:spPr>
      </p:pic>
      <p:sp>
        <p:nvSpPr>
          <p:cNvPr id="4" name="TextBox 4"/>
          <p:cNvSpPr txBox="1"/>
          <p:nvPr/>
        </p:nvSpPr>
        <p:spPr>
          <a:xfrm>
            <a:off x="445722" y="783391"/>
            <a:ext cx="5639454" cy="5295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Risk Factors</a:t>
            </a:r>
          </a:p>
        </p:txBody>
      </p:sp>
      <p:sp>
        <p:nvSpPr>
          <p:cNvPr id="5" name="TextBox 5"/>
          <p:cNvSpPr txBox="1"/>
          <p:nvPr/>
        </p:nvSpPr>
        <p:spPr>
          <a:xfrm>
            <a:off x="606677" y="2401904"/>
            <a:ext cx="8540245" cy="2111343"/>
          </a:xfrm>
          <a:prstGeom prst="rect">
            <a:avLst/>
          </a:prstGeom>
        </p:spPr>
        <p:txBody>
          <a:bodyPr lIns="0" tIns="0" rIns="0" bIns="0" rtlCol="0" anchor="t">
            <a:spAutoFit/>
          </a:bodyPr>
          <a:lstStyle/>
          <a:p>
            <a:pPr>
              <a:lnSpc>
                <a:spcPts val="2801"/>
              </a:lnSpc>
            </a:pPr>
            <a:r>
              <a:rPr lang="en-US" sz="2001">
                <a:solidFill>
                  <a:srgbClr val="000000"/>
                </a:solidFill>
                <a:latin typeface="Arialle"/>
              </a:rPr>
              <a:t>The risk factors of each mental illness do differ and there are many but here are some of the main ones to look out for:</a:t>
            </a:r>
          </a:p>
          <a:p>
            <a:pPr>
              <a:lnSpc>
                <a:spcPts val="2801"/>
              </a:lnSpc>
            </a:pPr>
            <a:endParaRPr lang="en-US" sz="2001">
              <a:solidFill>
                <a:srgbClr val="000000"/>
              </a:solidFill>
              <a:latin typeface="Arialle"/>
            </a:endParaRPr>
          </a:p>
          <a:p>
            <a:pPr marL="432076" lvl="1" indent="-216038">
              <a:lnSpc>
                <a:spcPts val="2801"/>
              </a:lnSpc>
              <a:buFont typeface="Arial"/>
              <a:buChar char="•"/>
            </a:pPr>
            <a:r>
              <a:rPr lang="en-US" sz="2001">
                <a:solidFill>
                  <a:srgbClr val="000000"/>
                </a:solidFill>
                <a:latin typeface="Arialle"/>
              </a:rPr>
              <a:t>Environmental risks</a:t>
            </a:r>
          </a:p>
          <a:p>
            <a:pPr marL="432076" lvl="1" indent="-216038">
              <a:lnSpc>
                <a:spcPts val="2801"/>
              </a:lnSpc>
              <a:buFont typeface="Arial"/>
              <a:buChar char="•"/>
            </a:pPr>
            <a:r>
              <a:rPr lang="en-US" sz="2001">
                <a:solidFill>
                  <a:srgbClr val="000000"/>
                </a:solidFill>
                <a:latin typeface="Arialle"/>
              </a:rPr>
              <a:t>Family risks</a:t>
            </a:r>
          </a:p>
          <a:p>
            <a:pPr marL="432076" lvl="1" indent="-216038">
              <a:lnSpc>
                <a:spcPts val="2801"/>
              </a:lnSpc>
              <a:buFont typeface="Arial"/>
              <a:buChar char="•"/>
            </a:pPr>
            <a:r>
              <a:rPr lang="en-US" sz="2001">
                <a:solidFill>
                  <a:srgbClr val="000000"/>
                </a:solidFill>
                <a:latin typeface="Arialle"/>
              </a:rPr>
              <a:t>Individual risks</a:t>
            </a:r>
          </a:p>
        </p:txBody>
      </p:sp>
      <p:sp>
        <p:nvSpPr>
          <p:cNvPr id="6" name="TextBox 6"/>
          <p:cNvSpPr txBox="1"/>
          <p:nvPr/>
        </p:nvSpPr>
        <p:spPr>
          <a:xfrm>
            <a:off x="2780504" y="5951521"/>
            <a:ext cx="5840096" cy="701643"/>
          </a:xfrm>
          <a:prstGeom prst="rect">
            <a:avLst/>
          </a:prstGeom>
        </p:spPr>
        <p:txBody>
          <a:bodyPr lIns="0" tIns="0" rIns="0" bIns="0" rtlCol="0" anchor="t">
            <a:spAutoFit/>
          </a:bodyPr>
          <a:lstStyle/>
          <a:p>
            <a:pPr>
              <a:lnSpc>
                <a:spcPts val="2801"/>
              </a:lnSpc>
            </a:pPr>
            <a:r>
              <a:rPr lang="en-US" sz="2001">
                <a:solidFill>
                  <a:srgbClr val="2651A0"/>
                </a:solidFill>
                <a:latin typeface="Arialle Bold"/>
              </a:rPr>
              <a:t>What might be included in these three categories?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a:stretch>
            <a:fillRect/>
          </a:stretch>
        </p:blipFill>
        <p:spPr>
          <a:xfrm>
            <a:off x="396588" y="1733421"/>
            <a:ext cx="9099969" cy="5404678"/>
          </a:xfrm>
          <a:prstGeom prst="rect">
            <a:avLst/>
          </a:prstGeom>
        </p:spPr>
      </p:pic>
      <p:sp>
        <p:nvSpPr>
          <p:cNvPr id="4" name="TextBox 4"/>
          <p:cNvSpPr txBox="1"/>
          <p:nvPr/>
        </p:nvSpPr>
        <p:spPr>
          <a:xfrm>
            <a:off x="445722" y="550981"/>
            <a:ext cx="5639454" cy="994410"/>
          </a:xfrm>
          <a:prstGeom prst="rect">
            <a:avLst/>
          </a:prstGeom>
        </p:spPr>
        <p:txBody>
          <a:bodyPr lIns="0" tIns="0" rIns="0" bIns="0" rtlCol="0" anchor="t">
            <a:spAutoFit/>
          </a:bodyPr>
          <a:lstStyle/>
          <a:p>
            <a:pPr>
              <a:lnSpc>
                <a:spcPts val="3990"/>
              </a:lnSpc>
            </a:pPr>
            <a:r>
              <a:rPr lang="en-US" sz="2850">
                <a:solidFill>
                  <a:srgbClr val="2651A0"/>
                </a:solidFill>
                <a:latin typeface="League Spartan"/>
              </a:rPr>
              <a:t>Positive organisation cultures can reduce vulnerability</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a:stretch>
            <a:fillRect/>
          </a:stretch>
        </p:blipFill>
        <p:spPr>
          <a:xfrm>
            <a:off x="678152" y="2398656"/>
            <a:ext cx="8397296" cy="4323053"/>
          </a:xfrm>
          <a:prstGeom prst="rect">
            <a:avLst/>
          </a:prstGeom>
        </p:spPr>
      </p:pic>
      <p:sp>
        <p:nvSpPr>
          <p:cNvPr id="4" name="TextBox 4"/>
          <p:cNvSpPr txBox="1"/>
          <p:nvPr/>
        </p:nvSpPr>
        <p:spPr>
          <a:xfrm>
            <a:off x="445722" y="550981"/>
            <a:ext cx="5639454" cy="994410"/>
          </a:xfrm>
          <a:prstGeom prst="rect">
            <a:avLst/>
          </a:prstGeom>
        </p:spPr>
        <p:txBody>
          <a:bodyPr lIns="0" tIns="0" rIns="0" bIns="0" rtlCol="0" anchor="t">
            <a:spAutoFit/>
          </a:bodyPr>
          <a:lstStyle/>
          <a:p>
            <a:pPr>
              <a:lnSpc>
                <a:spcPts val="3990"/>
              </a:lnSpc>
            </a:pPr>
            <a:r>
              <a:rPr lang="en-US" sz="2850">
                <a:solidFill>
                  <a:srgbClr val="2651A0"/>
                </a:solidFill>
                <a:latin typeface="League Spartan"/>
              </a:rPr>
              <a:t>Simple ways to promote mental wellbeing (primary)</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sp>
        <p:nvSpPr>
          <p:cNvPr id="3" name="TextBox 3"/>
          <p:cNvSpPr txBox="1"/>
          <p:nvPr/>
        </p:nvSpPr>
        <p:spPr>
          <a:xfrm>
            <a:off x="445722" y="550981"/>
            <a:ext cx="5891363" cy="994410"/>
          </a:xfrm>
          <a:prstGeom prst="rect">
            <a:avLst/>
          </a:prstGeom>
        </p:spPr>
        <p:txBody>
          <a:bodyPr lIns="0" tIns="0" rIns="0" bIns="0" rtlCol="0" anchor="t">
            <a:spAutoFit/>
          </a:bodyPr>
          <a:lstStyle/>
          <a:p>
            <a:pPr>
              <a:lnSpc>
                <a:spcPts val="3990"/>
              </a:lnSpc>
            </a:pPr>
            <a:r>
              <a:rPr lang="en-US" sz="2850">
                <a:solidFill>
                  <a:srgbClr val="2651A0"/>
                </a:solidFill>
                <a:latin typeface="League Spartan"/>
              </a:rPr>
              <a:t>Simple ways to promote mental wellbeing (secondary+)</a:t>
            </a:r>
          </a:p>
        </p:txBody>
      </p:sp>
      <p:sp>
        <p:nvSpPr>
          <p:cNvPr id="4" name="TextBox 4"/>
          <p:cNvSpPr txBox="1"/>
          <p:nvPr/>
        </p:nvSpPr>
        <p:spPr>
          <a:xfrm>
            <a:off x="926218" y="3609975"/>
            <a:ext cx="7901163" cy="1480153"/>
          </a:xfrm>
          <a:prstGeom prst="rect">
            <a:avLst/>
          </a:prstGeom>
        </p:spPr>
        <p:txBody>
          <a:bodyPr lIns="0" tIns="0" rIns="0" bIns="0" rtlCol="0" anchor="t">
            <a:spAutoFit/>
          </a:bodyPr>
          <a:lstStyle/>
          <a:p>
            <a:pPr marL="453665" lvl="1" indent="-226833">
              <a:lnSpc>
                <a:spcPts val="2941"/>
              </a:lnSpc>
              <a:buFont typeface="Arial"/>
              <a:buChar char="•"/>
            </a:pPr>
            <a:r>
              <a:rPr lang="en-US" sz="2101">
                <a:solidFill>
                  <a:srgbClr val="000000"/>
                </a:solidFill>
                <a:latin typeface="Arialle"/>
              </a:rPr>
              <a:t>Peer mentoring/circle of friends</a:t>
            </a:r>
          </a:p>
          <a:p>
            <a:pPr marL="453665" lvl="1" indent="-226833">
              <a:lnSpc>
                <a:spcPts val="2941"/>
              </a:lnSpc>
              <a:buFont typeface="Arial"/>
              <a:buChar char="•"/>
            </a:pPr>
            <a:r>
              <a:rPr lang="en-US" sz="2101">
                <a:solidFill>
                  <a:srgbClr val="000000"/>
                </a:solidFill>
                <a:latin typeface="Arialle"/>
              </a:rPr>
              <a:t>Teaching resilience </a:t>
            </a:r>
          </a:p>
          <a:p>
            <a:pPr marL="453665" lvl="1" indent="-226833">
              <a:lnSpc>
                <a:spcPts val="2941"/>
              </a:lnSpc>
              <a:buFont typeface="Arial"/>
              <a:buChar char="•"/>
            </a:pPr>
            <a:r>
              <a:rPr lang="en-US" sz="2101">
                <a:solidFill>
                  <a:srgbClr val="000000"/>
                </a:solidFill>
                <a:latin typeface="Arialle"/>
              </a:rPr>
              <a:t>Consider calming strategies and key principles of self-care</a:t>
            </a:r>
          </a:p>
          <a:p>
            <a:pPr marL="453665" lvl="1" indent="-226833">
              <a:lnSpc>
                <a:spcPts val="2941"/>
              </a:lnSpc>
              <a:buFont typeface="Arial"/>
              <a:buChar char="•"/>
            </a:pPr>
            <a:r>
              <a:rPr lang="en-US" sz="2101">
                <a:solidFill>
                  <a:srgbClr val="000000"/>
                </a:solidFill>
                <a:latin typeface="Arialle"/>
              </a:rPr>
              <a:t>Teach help-seeking</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45273" y="731520"/>
            <a:ext cx="2063055" cy="2034688"/>
          </a:xfrm>
          <a:prstGeom prst="rect">
            <a:avLst/>
          </a:prstGeom>
        </p:spPr>
      </p:pic>
      <p:sp>
        <p:nvSpPr>
          <p:cNvPr id="3" name="TextBox 3"/>
          <p:cNvSpPr txBox="1"/>
          <p:nvPr/>
        </p:nvSpPr>
        <p:spPr>
          <a:xfrm>
            <a:off x="2954536" y="4293144"/>
            <a:ext cx="3844528" cy="529590"/>
          </a:xfrm>
          <a:prstGeom prst="rect">
            <a:avLst/>
          </a:prstGeom>
        </p:spPr>
        <p:txBody>
          <a:bodyPr lIns="0" tIns="0" rIns="0" bIns="0" rtlCol="0" anchor="t">
            <a:spAutoFit/>
          </a:bodyPr>
          <a:lstStyle/>
          <a:p>
            <a:pPr algn="ctr">
              <a:lnSpc>
                <a:spcPts val="4409"/>
              </a:lnSpc>
            </a:pPr>
            <a:r>
              <a:rPr lang="en-US" sz="3150">
                <a:solidFill>
                  <a:srgbClr val="2651A0"/>
                </a:solidFill>
                <a:latin typeface="League Spartan"/>
              </a:rPr>
              <a:t>When to Intervene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sp>
        <p:nvSpPr>
          <p:cNvPr id="3" name="TextBox 3"/>
          <p:cNvSpPr txBox="1"/>
          <p:nvPr/>
        </p:nvSpPr>
        <p:spPr>
          <a:xfrm>
            <a:off x="926218" y="2893609"/>
            <a:ext cx="7901163" cy="2594578"/>
          </a:xfrm>
          <a:prstGeom prst="rect">
            <a:avLst/>
          </a:prstGeom>
        </p:spPr>
        <p:txBody>
          <a:bodyPr lIns="0" tIns="0" rIns="0" bIns="0" rtlCol="0" anchor="t">
            <a:spAutoFit/>
          </a:bodyPr>
          <a:lstStyle/>
          <a:p>
            <a:pPr marL="453665" lvl="1" indent="-226833">
              <a:lnSpc>
                <a:spcPts val="2941"/>
              </a:lnSpc>
              <a:buFont typeface="Arial"/>
              <a:buChar char="•"/>
            </a:pPr>
            <a:r>
              <a:rPr lang="en-US" sz="2101">
                <a:solidFill>
                  <a:srgbClr val="000000"/>
                </a:solidFill>
                <a:latin typeface="Arialle"/>
              </a:rPr>
              <a:t>We need to spot change within a young person and be curious about those changes.</a:t>
            </a:r>
          </a:p>
          <a:p>
            <a:pPr marL="453665" lvl="1" indent="-226833">
              <a:lnSpc>
                <a:spcPts val="2941"/>
              </a:lnSpc>
              <a:buFont typeface="Arial"/>
              <a:buChar char="•"/>
            </a:pPr>
            <a:r>
              <a:rPr lang="en-US" sz="2101">
                <a:solidFill>
                  <a:srgbClr val="000000"/>
                </a:solidFill>
                <a:latin typeface="Arialle"/>
              </a:rPr>
              <a:t>We need to decipher where a young person might be on the continuum and the level or risk they are in.</a:t>
            </a:r>
          </a:p>
          <a:p>
            <a:pPr marL="453665" lvl="1" indent="-226833">
              <a:lnSpc>
                <a:spcPts val="2941"/>
              </a:lnSpc>
              <a:buFont typeface="Arial"/>
              <a:buChar char="•"/>
            </a:pPr>
            <a:r>
              <a:rPr lang="en-US" sz="2101">
                <a:solidFill>
                  <a:srgbClr val="000000"/>
                </a:solidFill>
                <a:latin typeface="Arialle"/>
              </a:rPr>
              <a:t>There is lots that we can do in school for young people experiencing difficulties such as loss and bereavement, exam stress and more. </a:t>
            </a:r>
          </a:p>
        </p:txBody>
      </p:sp>
      <p:pic>
        <p:nvPicPr>
          <p:cNvPr id="4" name="Picture 4"/>
          <p:cNvPicPr>
            <a:picLocks noChangeAspect="1"/>
          </p:cNvPicPr>
          <p:nvPr/>
        </p:nvPicPr>
        <p:blipFill>
          <a:blip r:embed="rId4"/>
          <a:srcRect/>
          <a:stretch>
            <a:fillRect/>
          </a:stretch>
        </p:blipFill>
        <p:spPr>
          <a:xfrm>
            <a:off x="3899272" y="6036036"/>
            <a:ext cx="5487074" cy="1095288"/>
          </a:xfrm>
          <a:prstGeom prst="rect">
            <a:avLst/>
          </a:prstGeom>
        </p:spPr>
      </p:pic>
      <p:sp>
        <p:nvSpPr>
          <p:cNvPr id="5" name="TextBox 5"/>
          <p:cNvSpPr txBox="1"/>
          <p:nvPr/>
        </p:nvSpPr>
        <p:spPr>
          <a:xfrm>
            <a:off x="445722" y="550981"/>
            <a:ext cx="5891363" cy="994410"/>
          </a:xfrm>
          <a:prstGeom prst="rect">
            <a:avLst/>
          </a:prstGeom>
        </p:spPr>
        <p:txBody>
          <a:bodyPr lIns="0" tIns="0" rIns="0" bIns="0" rtlCol="0" anchor="t">
            <a:spAutoFit/>
          </a:bodyPr>
          <a:lstStyle/>
          <a:p>
            <a:pPr>
              <a:lnSpc>
                <a:spcPts val="3990"/>
              </a:lnSpc>
            </a:pPr>
            <a:r>
              <a:rPr lang="en-US" sz="2850">
                <a:solidFill>
                  <a:srgbClr val="2651A0"/>
                </a:solidFill>
                <a:latin typeface="League Spartan"/>
              </a:rPr>
              <a:t>When to intervene, </a:t>
            </a:r>
          </a:p>
          <a:p>
            <a:pPr>
              <a:lnSpc>
                <a:spcPts val="3990"/>
              </a:lnSpc>
            </a:pPr>
            <a:r>
              <a:rPr lang="en-US" sz="2850">
                <a:solidFill>
                  <a:srgbClr val="2651A0"/>
                </a:solidFill>
                <a:latin typeface="League Spartan"/>
              </a:rPr>
              <a:t>and what to do next...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sp>
        <p:nvSpPr>
          <p:cNvPr id="3" name="TextBox 3"/>
          <p:cNvSpPr txBox="1"/>
          <p:nvPr/>
        </p:nvSpPr>
        <p:spPr>
          <a:xfrm>
            <a:off x="926218" y="2082777"/>
            <a:ext cx="7901163" cy="3709003"/>
          </a:xfrm>
          <a:prstGeom prst="rect">
            <a:avLst/>
          </a:prstGeom>
        </p:spPr>
        <p:txBody>
          <a:bodyPr lIns="0" tIns="0" rIns="0" bIns="0" rtlCol="0" anchor="t">
            <a:spAutoFit/>
          </a:bodyPr>
          <a:lstStyle/>
          <a:p>
            <a:pPr marL="453665" lvl="1" indent="-226833">
              <a:lnSpc>
                <a:spcPts val="2941"/>
              </a:lnSpc>
              <a:buFont typeface="Arial"/>
              <a:buChar char="•"/>
            </a:pPr>
            <a:r>
              <a:rPr lang="en-US" sz="2101">
                <a:solidFill>
                  <a:srgbClr val="000000"/>
                </a:solidFill>
                <a:latin typeface="Arialle"/>
              </a:rPr>
              <a:t>We need to ‘watchfully support’ all young people that we have concerns about, monitoring their day-to-day coping and how long they are experiencing the difficulties.</a:t>
            </a:r>
          </a:p>
          <a:p>
            <a:pPr marL="453665" lvl="1" indent="-226833">
              <a:lnSpc>
                <a:spcPts val="2941"/>
              </a:lnSpc>
              <a:buFont typeface="Arial"/>
              <a:buChar char="•"/>
            </a:pPr>
            <a:r>
              <a:rPr lang="en-US" sz="2101">
                <a:solidFill>
                  <a:srgbClr val="000000"/>
                </a:solidFill>
                <a:latin typeface="Arialle"/>
              </a:rPr>
              <a:t>In situations of medium risk or individuals in the orange zone of the continuum, we will want to start to use a range of voluntary/specialist organisations to provide further support, making use of in-school counselling or other in house offers.</a:t>
            </a:r>
          </a:p>
          <a:p>
            <a:pPr marL="453665" lvl="1" indent="-226833">
              <a:lnSpc>
                <a:spcPts val="2941"/>
              </a:lnSpc>
              <a:buFont typeface="Arial"/>
              <a:buChar char="•"/>
            </a:pPr>
            <a:r>
              <a:rPr lang="en-US" sz="2101">
                <a:solidFill>
                  <a:srgbClr val="000000"/>
                </a:solidFill>
                <a:latin typeface="Arialle"/>
              </a:rPr>
              <a:t>For individuals in high risk, showing the signs of mental illness, significant self-harming or suicidal thoughts/intention, we will need to refer to CAHMS.</a:t>
            </a:r>
          </a:p>
        </p:txBody>
      </p:sp>
      <p:pic>
        <p:nvPicPr>
          <p:cNvPr id="4" name="Picture 4"/>
          <p:cNvPicPr>
            <a:picLocks noChangeAspect="1"/>
          </p:cNvPicPr>
          <p:nvPr/>
        </p:nvPicPr>
        <p:blipFill>
          <a:blip r:embed="rId4"/>
          <a:srcRect/>
          <a:stretch>
            <a:fillRect/>
          </a:stretch>
        </p:blipFill>
        <p:spPr>
          <a:xfrm>
            <a:off x="3899272" y="6036036"/>
            <a:ext cx="5487074" cy="1095288"/>
          </a:xfrm>
          <a:prstGeom prst="rect">
            <a:avLst/>
          </a:prstGeom>
        </p:spPr>
      </p:pic>
      <p:sp>
        <p:nvSpPr>
          <p:cNvPr id="5" name="TextBox 5"/>
          <p:cNvSpPr txBox="1"/>
          <p:nvPr/>
        </p:nvSpPr>
        <p:spPr>
          <a:xfrm>
            <a:off x="445722" y="550981"/>
            <a:ext cx="5891363" cy="994410"/>
          </a:xfrm>
          <a:prstGeom prst="rect">
            <a:avLst/>
          </a:prstGeom>
        </p:spPr>
        <p:txBody>
          <a:bodyPr lIns="0" tIns="0" rIns="0" bIns="0" rtlCol="0" anchor="t">
            <a:spAutoFit/>
          </a:bodyPr>
          <a:lstStyle/>
          <a:p>
            <a:pPr>
              <a:lnSpc>
                <a:spcPts val="3990"/>
              </a:lnSpc>
            </a:pPr>
            <a:r>
              <a:rPr lang="en-US" sz="2850">
                <a:solidFill>
                  <a:srgbClr val="2651A0"/>
                </a:solidFill>
                <a:latin typeface="League Spartan"/>
              </a:rPr>
              <a:t>When to intervene, </a:t>
            </a:r>
          </a:p>
          <a:p>
            <a:pPr>
              <a:lnSpc>
                <a:spcPts val="3990"/>
              </a:lnSpc>
            </a:pPr>
            <a:r>
              <a:rPr lang="en-US" sz="2850">
                <a:solidFill>
                  <a:srgbClr val="2651A0"/>
                </a:solidFill>
                <a:latin typeface="League Spartan"/>
              </a:rPr>
              <a:t>and what to do next...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sp>
        <p:nvSpPr>
          <p:cNvPr id="3" name="TextBox 3"/>
          <p:cNvSpPr txBox="1"/>
          <p:nvPr/>
        </p:nvSpPr>
        <p:spPr>
          <a:xfrm>
            <a:off x="926218" y="2514600"/>
            <a:ext cx="7901163" cy="3541098"/>
          </a:xfrm>
          <a:prstGeom prst="rect">
            <a:avLst/>
          </a:prstGeom>
        </p:spPr>
        <p:txBody>
          <a:bodyPr lIns="0" tIns="0" rIns="0" bIns="0" rtlCol="0" anchor="t">
            <a:spAutoFit/>
          </a:bodyPr>
          <a:lstStyle/>
          <a:p>
            <a:r>
              <a:rPr lang="en-GB" sz="2400" i="1">
                <a:latin typeface="Lato" panose="020F0502020204030203" pitchFamily="34" charset="0"/>
              </a:rPr>
              <a:t>“Safeguarding and promoting the welfare of children is everyone’s responsibility. Everyone who comes into contact</a:t>
            </a:r>
            <a:br>
              <a:rPr lang="en-GB" sz="2400" i="1">
                <a:latin typeface="Lato" panose="020F0502020204030203" pitchFamily="34" charset="0"/>
              </a:rPr>
            </a:br>
            <a:r>
              <a:rPr lang="en-GB" sz="2400" i="1">
                <a:latin typeface="Lato" panose="020F0502020204030203" pitchFamily="34" charset="0"/>
              </a:rPr>
              <a:t>with children and their families and carers has a role to play in safeguarding children. In order to fulfil this responsibility effectively, all professionals should make sure their approach is child-centred. This means that they should consider, at all times, what is in the best interests of the child.”</a:t>
            </a:r>
            <a:br>
              <a:rPr lang="en-GB" sz="2400" i="1">
                <a:latin typeface="Lato" panose="020F0502020204030203" pitchFamily="34" charset="0"/>
              </a:rPr>
            </a:br>
            <a:endParaRPr lang="en-US" sz="4000"/>
          </a:p>
          <a:p>
            <a:pPr marL="453665" lvl="1" indent="-226833">
              <a:lnSpc>
                <a:spcPts val="2941"/>
              </a:lnSpc>
              <a:buFont typeface="Arial"/>
              <a:buChar char="•"/>
            </a:pPr>
            <a:endParaRPr lang="en-US" sz="2101">
              <a:latin typeface="Arialle"/>
            </a:endParaRPr>
          </a:p>
        </p:txBody>
      </p:sp>
      <p:sp>
        <p:nvSpPr>
          <p:cNvPr id="5" name="TextBox 5"/>
          <p:cNvSpPr txBox="1"/>
          <p:nvPr/>
        </p:nvSpPr>
        <p:spPr>
          <a:xfrm>
            <a:off x="445722" y="550981"/>
            <a:ext cx="5891363" cy="990015"/>
          </a:xfrm>
          <a:prstGeom prst="rect">
            <a:avLst/>
          </a:prstGeom>
        </p:spPr>
        <p:txBody>
          <a:bodyPr lIns="0" tIns="0" rIns="0" bIns="0" rtlCol="0" anchor="t">
            <a:spAutoFit/>
          </a:bodyPr>
          <a:lstStyle/>
          <a:p>
            <a:pPr>
              <a:lnSpc>
                <a:spcPts val="3990"/>
              </a:lnSpc>
            </a:pPr>
            <a:r>
              <a:rPr lang="en-US" sz="2400">
                <a:solidFill>
                  <a:srgbClr val="2651A0"/>
                </a:solidFill>
                <a:latin typeface="League Spartan"/>
              </a:rPr>
              <a:t>Always remember safeguarding procedures and policies…</a:t>
            </a:r>
          </a:p>
        </p:txBody>
      </p:sp>
    </p:spTree>
    <p:extLst>
      <p:ext uri="{BB962C8B-B14F-4D97-AF65-F5344CB8AC3E}">
        <p14:creationId xmlns:p14="http://schemas.microsoft.com/office/powerpoint/2010/main" val="25826868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F8354A-57F6-D43D-2079-E57D08391030}"/>
              </a:ext>
            </a:extLst>
          </p:cNvPr>
          <p:cNvSpPr>
            <a:spLocks noGrp="1"/>
          </p:cNvSpPr>
          <p:nvPr>
            <p:ph idx="1"/>
          </p:nvPr>
        </p:nvSpPr>
        <p:spPr>
          <a:xfrm>
            <a:off x="447014" y="1981200"/>
            <a:ext cx="8382000" cy="4525963"/>
          </a:xfrm>
        </p:spPr>
        <p:txBody>
          <a:bodyPr>
            <a:normAutofit/>
          </a:bodyPr>
          <a:lstStyle/>
          <a:p>
            <a:r>
              <a:rPr lang="en-GB" sz="2000">
                <a:latin typeface="Lato" panose="020F0502020204030203" pitchFamily="34" charset="0"/>
              </a:rPr>
              <a:t>Do students understand that we have a duty to share when we are concerned about them?</a:t>
            </a:r>
          </a:p>
          <a:p>
            <a:r>
              <a:rPr lang="en-GB" sz="2000">
                <a:latin typeface="Lato" panose="020F0502020204030203" pitchFamily="34" charset="0"/>
              </a:rPr>
              <a:t>Don’t encourage students to disclose sensitive information in the classroom. Students should only share sensitive information in a suitable, one-to-one setting with an appropriate member of staff. </a:t>
            </a:r>
          </a:p>
          <a:p>
            <a:endParaRPr lang="en-US" sz="3600"/>
          </a:p>
        </p:txBody>
      </p:sp>
      <p:sp>
        <p:nvSpPr>
          <p:cNvPr id="4" name="TextBox 5">
            <a:extLst>
              <a:ext uri="{FF2B5EF4-FFF2-40B4-BE49-F238E27FC236}">
                <a16:creationId xmlns:a16="http://schemas.microsoft.com/office/drawing/2014/main" id="{C100611C-0E9C-611F-8D06-F094AE968043}"/>
              </a:ext>
            </a:extLst>
          </p:cNvPr>
          <p:cNvSpPr txBox="1"/>
          <p:nvPr/>
        </p:nvSpPr>
        <p:spPr>
          <a:xfrm>
            <a:off x="445722" y="550981"/>
            <a:ext cx="5891363" cy="477054"/>
          </a:xfrm>
          <a:prstGeom prst="rect">
            <a:avLst/>
          </a:prstGeom>
        </p:spPr>
        <p:txBody>
          <a:bodyPr lIns="0" tIns="0" rIns="0" bIns="0" rtlCol="0" anchor="t">
            <a:spAutoFit/>
          </a:bodyPr>
          <a:lstStyle/>
          <a:p>
            <a:pPr>
              <a:lnSpc>
                <a:spcPts val="3990"/>
              </a:lnSpc>
            </a:pPr>
            <a:r>
              <a:rPr lang="en-US" sz="2400">
                <a:solidFill>
                  <a:srgbClr val="2651A0"/>
                </a:solidFill>
                <a:latin typeface="League Spartan"/>
              </a:rPr>
              <a:t>Nothing about me without me…</a:t>
            </a:r>
          </a:p>
        </p:txBody>
      </p:sp>
      <p:pic>
        <p:nvPicPr>
          <p:cNvPr id="5" name="Picture 2">
            <a:extLst>
              <a:ext uri="{FF2B5EF4-FFF2-40B4-BE49-F238E27FC236}">
                <a16:creationId xmlns:a16="http://schemas.microsoft.com/office/drawing/2014/main" id="{7EED7D54-E2AD-70CF-AFB6-BDF26F76CECF}"/>
              </a:ext>
            </a:extLst>
          </p:cNvPr>
          <p:cNvPicPr>
            <a:picLocks noChangeAspect="1"/>
          </p:cNvPicPr>
          <p:nvPr/>
        </p:nvPicPr>
        <p:blipFill>
          <a:blip r:embed="rId2"/>
          <a:srcRect/>
          <a:stretch>
            <a:fillRect/>
          </a:stretch>
        </p:blipFill>
        <p:spPr>
          <a:xfrm>
            <a:off x="6435463" y="346079"/>
            <a:ext cx="2872415" cy="886858"/>
          </a:xfrm>
          <a:prstGeom prst="rect">
            <a:avLst/>
          </a:prstGeom>
        </p:spPr>
      </p:pic>
    </p:spTree>
    <p:extLst>
      <p:ext uri="{BB962C8B-B14F-4D97-AF65-F5344CB8AC3E}">
        <p14:creationId xmlns:p14="http://schemas.microsoft.com/office/powerpoint/2010/main" val="2299997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a:stretch>
            <a:fillRect/>
          </a:stretch>
        </p:blipFill>
        <p:spPr>
          <a:xfrm>
            <a:off x="5193047" y="3077413"/>
            <a:ext cx="3913716" cy="2343507"/>
          </a:xfrm>
          <a:prstGeom prst="rect">
            <a:avLst/>
          </a:prstGeom>
        </p:spPr>
      </p:pic>
      <p:sp>
        <p:nvSpPr>
          <p:cNvPr id="4" name="TextBox 4"/>
          <p:cNvSpPr txBox="1"/>
          <p:nvPr/>
        </p:nvSpPr>
        <p:spPr>
          <a:xfrm>
            <a:off x="731520" y="2185115"/>
            <a:ext cx="3697432" cy="4080478"/>
          </a:xfrm>
          <a:prstGeom prst="rect">
            <a:avLst/>
          </a:prstGeom>
        </p:spPr>
        <p:txBody>
          <a:bodyPr lIns="0" tIns="0" rIns="0" bIns="0" rtlCol="0" anchor="t">
            <a:spAutoFit/>
          </a:bodyPr>
          <a:lstStyle/>
          <a:p>
            <a:pPr marL="453665" lvl="1" indent="-226833">
              <a:lnSpc>
                <a:spcPts val="2941"/>
              </a:lnSpc>
              <a:buFont typeface="Arial"/>
              <a:buChar char="•"/>
            </a:pPr>
            <a:r>
              <a:rPr lang="en-US" sz="2101">
                <a:solidFill>
                  <a:srgbClr val="000000"/>
                </a:solidFill>
                <a:latin typeface="Arialle"/>
              </a:rPr>
              <a:t>You may want to substitute the ‘promoting wellbeing’ slides for some of your own activities/strategies you have in your school… what could you include?</a:t>
            </a:r>
          </a:p>
          <a:p>
            <a:pPr marL="453665" lvl="1" indent="-226833">
              <a:lnSpc>
                <a:spcPts val="2941"/>
              </a:lnSpc>
              <a:buFont typeface="Arial"/>
              <a:buChar char="•"/>
            </a:pPr>
            <a:r>
              <a:rPr lang="en-US" sz="2101">
                <a:solidFill>
                  <a:srgbClr val="000000"/>
                </a:solidFill>
                <a:latin typeface="Arialle"/>
              </a:rPr>
              <a:t>Who needs this training in your school? </a:t>
            </a:r>
          </a:p>
          <a:p>
            <a:pPr marL="453665" lvl="1" indent="-226833">
              <a:lnSpc>
                <a:spcPts val="2941"/>
              </a:lnSpc>
              <a:buFont typeface="Arial"/>
              <a:buChar char="•"/>
            </a:pPr>
            <a:r>
              <a:rPr lang="en-US" sz="2101">
                <a:solidFill>
                  <a:srgbClr val="000000"/>
                </a:solidFill>
                <a:latin typeface="Arialle"/>
              </a:rPr>
              <a:t>Would your parents/carers benefit from an adapted version?</a:t>
            </a:r>
          </a:p>
        </p:txBody>
      </p:sp>
      <p:sp>
        <p:nvSpPr>
          <p:cNvPr id="5" name="TextBox 5"/>
          <p:cNvSpPr txBox="1"/>
          <p:nvPr/>
        </p:nvSpPr>
        <p:spPr>
          <a:xfrm>
            <a:off x="445722" y="550981"/>
            <a:ext cx="5891363" cy="994410"/>
          </a:xfrm>
          <a:prstGeom prst="rect">
            <a:avLst/>
          </a:prstGeom>
        </p:spPr>
        <p:txBody>
          <a:bodyPr lIns="0" tIns="0" rIns="0" bIns="0" rtlCol="0" anchor="t">
            <a:spAutoFit/>
          </a:bodyPr>
          <a:lstStyle/>
          <a:p>
            <a:pPr>
              <a:lnSpc>
                <a:spcPts val="3990"/>
              </a:lnSpc>
            </a:pPr>
            <a:r>
              <a:rPr lang="en-US" sz="2850">
                <a:solidFill>
                  <a:srgbClr val="2651A0"/>
                </a:solidFill>
                <a:latin typeface="League Spartan"/>
              </a:rPr>
              <a:t>Reflection:</a:t>
            </a:r>
          </a:p>
          <a:p>
            <a:pPr>
              <a:lnSpc>
                <a:spcPts val="3990"/>
              </a:lnSpc>
            </a:pPr>
            <a:r>
              <a:rPr lang="en-US" sz="2850">
                <a:solidFill>
                  <a:srgbClr val="2651A0"/>
                </a:solidFill>
                <a:latin typeface="League Spartan"/>
              </a:rPr>
              <a:t>Train the Trainer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513931" y="633332"/>
            <a:ext cx="2872415" cy="886858"/>
          </a:xfrm>
          <a:prstGeom prst="rect">
            <a:avLst/>
          </a:prstGeom>
        </p:spPr>
      </p:pic>
      <p:sp>
        <p:nvSpPr>
          <p:cNvPr id="3" name="TextBox 3"/>
          <p:cNvSpPr txBox="1"/>
          <p:nvPr/>
        </p:nvSpPr>
        <p:spPr>
          <a:xfrm>
            <a:off x="596493" y="2938451"/>
            <a:ext cx="8560614" cy="2133568"/>
          </a:xfrm>
          <a:prstGeom prst="rect">
            <a:avLst/>
          </a:prstGeom>
        </p:spPr>
        <p:txBody>
          <a:bodyPr lIns="0" tIns="0" rIns="0" bIns="0" rtlCol="0" anchor="t">
            <a:spAutoFit/>
          </a:bodyPr>
          <a:lstStyle/>
          <a:p>
            <a:pPr algn="ctr">
              <a:lnSpc>
                <a:spcPts val="4201"/>
              </a:lnSpc>
            </a:pPr>
            <a:r>
              <a:rPr lang="en-US" sz="3001">
                <a:solidFill>
                  <a:srgbClr val="000000"/>
                </a:solidFill>
                <a:latin typeface="Arialle"/>
              </a:rPr>
              <a:t>What does the role of an SMHL mean to you? </a:t>
            </a:r>
          </a:p>
          <a:p>
            <a:pPr algn="ctr">
              <a:lnSpc>
                <a:spcPts val="4201"/>
              </a:lnSpc>
            </a:pPr>
            <a:endParaRPr lang="en-US" sz="3001">
              <a:solidFill>
                <a:srgbClr val="000000"/>
              </a:solidFill>
              <a:latin typeface="Arialle"/>
            </a:endParaRPr>
          </a:p>
          <a:p>
            <a:pPr algn="ctr">
              <a:lnSpc>
                <a:spcPts val="4201"/>
              </a:lnSpc>
            </a:pPr>
            <a:r>
              <a:rPr lang="en-US" sz="3001">
                <a:solidFill>
                  <a:srgbClr val="000000"/>
                </a:solidFill>
                <a:latin typeface="Arialle"/>
              </a:rPr>
              <a:t>What experience do you have supporting the whole organisation approach to Mental Health?</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9DFFB-9582-E5F9-540D-D9B19529359B}"/>
              </a:ext>
            </a:extLst>
          </p:cNvPr>
          <p:cNvSpPr>
            <a:spLocks noGrp="1"/>
          </p:cNvSpPr>
          <p:nvPr>
            <p:ph type="title"/>
          </p:nvPr>
        </p:nvSpPr>
        <p:spPr>
          <a:xfrm>
            <a:off x="457200" y="274638"/>
            <a:ext cx="3505200" cy="1143000"/>
          </a:xfrm>
        </p:spPr>
        <p:txBody>
          <a:bodyPr>
            <a:normAutofit/>
          </a:bodyPr>
          <a:lstStyle/>
          <a:p>
            <a:pPr>
              <a:lnSpc>
                <a:spcPts val="3990"/>
              </a:lnSpc>
            </a:pPr>
            <a:r>
              <a:rPr lang="en-US" sz="3200">
                <a:solidFill>
                  <a:srgbClr val="2651A0"/>
                </a:solidFill>
                <a:latin typeface="League Spartan"/>
              </a:rPr>
              <a:t>Pupil Voice</a:t>
            </a:r>
            <a:endParaRPr lang="en-US" sz="3200"/>
          </a:p>
        </p:txBody>
      </p:sp>
      <p:sp>
        <p:nvSpPr>
          <p:cNvPr id="3" name="Content Placeholder 2">
            <a:extLst>
              <a:ext uri="{FF2B5EF4-FFF2-40B4-BE49-F238E27FC236}">
                <a16:creationId xmlns:a16="http://schemas.microsoft.com/office/drawing/2014/main" id="{F16E2869-B368-2378-C278-E75828EA6B62}"/>
              </a:ext>
            </a:extLst>
          </p:cNvPr>
          <p:cNvSpPr>
            <a:spLocks noGrp="1"/>
          </p:cNvSpPr>
          <p:nvPr>
            <p:ph idx="1"/>
          </p:nvPr>
        </p:nvSpPr>
        <p:spPr/>
        <p:txBody>
          <a:bodyPr>
            <a:normAutofit lnSpcReduction="10000"/>
          </a:bodyPr>
          <a:lstStyle/>
          <a:p>
            <a:r>
              <a:rPr lang="en-GB" sz="2400">
                <a:solidFill>
                  <a:srgbClr val="3F3F3F"/>
                </a:solidFill>
                <a:latin typeface="Arial" panose="020B0604020202020204" pitchFamily="34" charset="0"/>
                <a:cs typeface="Arial" panose="020B0604020202020204" pitchFamily="34" charset="0"/>
              </a:rPr>
              <a:t>A whole school or college approach means listening to the voices of everyone in the school community. </a:t>
            </a:r>
            <a:endParaRPr lang="en-GB" sz="4000">
              <a:effectLst/>
              <a:latin typeface="Arial" panose="020B0604020202020204" pitchFamily="34" charset="0"/>
              <a:cs typeface="Arial" panose="020B0604020202020204" pitchFamily="34" charset="0"/>
            </a:endParaRPr>
          </a:p>
          <a:p>
            <a:r>
              <a:rPr lang="en-GB" sz="2400">
                <a:solidFill>
                  <a:srgbClr val="3F3F3F"/>
                </a:solidFill>
                <a:latin typeface="Arial" panose="020B0604020202020204" pitchFamily="34" charset="0"/>
                <a:cs typeface="Arial" panose="020B0604020202020204" pitchFamily="34" charset="0"/>
              </a:rPr>
              <a:t>This includes children and young people as well as parents and carers, and school staff. </a:t>
            </a:r>
          </a:p>
          <a:p>
            <a:r>
              <a:rPr lang="en-GB" sz="2400">
                <a:latin typeface="Arial" panose="020B0604020202020204" pitchFamily="34" charset="0"/>
                <a:cs typeface="Arial" panose="020B0604020202020204" pitchFamily="34" charset="0"/>
              </a:rPr>
              <a:t>Involving students in decisions that impact on them can benefit their mental health and wellbeing by helping them to feel part of the school, college and wider community and to have some control over their lives. </a:t>
            </a:r>
            <a:endParaRPr lang="en-GB" sz="4000">
              <a:effectLst/>
              <a:latin typeface="Arial" panose="020B0604020202020204" pitchFamily="34" charset="0"/>
              <a:cs typeface="Arial" panose="020B0604020202020204" pitchFamily="34" charset="0"/>
            </a:endParaRPr>
          </a:p>
          <a:p>
            <a:endParaRPr lang="en-GB" sz="4000">
              <a:effectLst/>
              <a:latin typeface="Arial" panose="020B0604020202020204" pitchFamily="34" charset="0"/>
              <a:cs typeface="Arial" panose="020B0604020202020204" pitchFamily="34" charset="0"/>
            </a:endParaRPr>
          </a:p>
          <a:p>
            <a:pPr marL="0" indent="0" algn="ctr">
              <a:buNone/>
            </a:pPr>
            <a:r>
              <a:rPr lang="en-GB" sz="2400" b="1">
                <a:solidFill>
                  <a:srgbClr val="3F3F3F"/>
                </a:solidFill>
                <a:latin typeface="Arial" panose="020B0604020202020204" pitchFamily="34" charset="0"/>
                <a:cs typeface="Arial" panose="020B0604020202020204" pitchFamily="34" charset="0"/>
              </a:rPr>
              <a:t>How can you ensure the views of all pupils and students are heard?</a:t>
            </a:r>
            <a:endParaRPr lang="en-US" sz="2400" b="1">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5CB404F8-A4DB-6A32-DA49-55D983B78DE2}"/>
              </a:ext>
            </a:extLst>
          </p:cNvPr>
          <p:cNvPicPr>
            <a:picLocks noChangeAspect="1"/>
          </p:cNvPicPr>
          <p:nvPr/>
        </p:nvPicPr>
        <p:blipFill>
          <a:blip r:embed="rId2"/>
          <a:srcRect/>
          <a:stretch>
            <a:fillRect/>
          </a:stretch>
        </p:blipFill>
        <p:spPr>
          <a:xfrm>
            <a:off x="6447232" y="530780"/>
            <a:ext cx="2872415" cy="886858"/>
          </a:xfrm>
          <a:prstGeom prst="rect">
            <a:avLst/>
          </a:prstGeom>
        </p:spPr>
      </p:pic>
    </p:spTree>
    <p:extLst>
      <p:ext uri="{BB962C8B-B14F-4D97-AF65-F5344CB8AC3E}">
        <p14:creationId xmlns:p14="http://schemas.microsoft.com/office/powerpoint/2010/main" val="38691673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C6B971-1F74-D2EE-95A0-6ECFECE60BE8}"/>
              </a:ext>
            </a:extLst>
          </p:cNvPr>
          <p:cNvSpPr>
            <a:spLocks noGrp="1"/>
          </p:cNvSpPr>
          <p:nvPr>
            <p:ph idx="1"/>
          </p:nvPr>
        </p:nvSpPr>
        <p:spPr>
          <a:xfrm>
            <a:off x="457200" y="1600200"/>
            <a:ext cx="8382000" cy="5029200"/>
          </a:xfrm>
        </p:spPr>
        <p:txBody>
          <a:bodyPr>
            <a:normAutofit lnSpcReduction="10000"/>
          </a:bodyPr>
          <a:lstStyle/>
          <a:p>
            <a:r>
              <a:rPr lang="en-GB" sz="2400">
                <a:latin typeface="Arial" panose="020B0604020202020204" pitchFamily="34" charset="0"/>
                <a:cs typeface="Arial" panose="020B0604020202020204" pitchFamily="34" charset="0"/>
              </a:rPr>
              <a:t>It is important for SMHLs to support teaching staff to develop safe lessons which provide equal opportunities for children and young people to develop their skills and knowledge.</a:t>
            </a:r>
          </a:p>
          <a:p>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What is taught in PSHE should be supported by all staff and not be the only time mental health and wellbeing are discussed in school.</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Small group discussion:</a:t>
            </a:r>
          </a:p>
          <a:p>
            <a:pPr marL="457200" indent="-457200">
              <a:buAutoNum type="arabicPeriod"/>
            </a:pPr>
            <a:r>
              <a:rPr lang="en-GB" sz="2400">
                <a:latin typeface="Arial" panose="020B0604020202020204" pitchFamily="34" charset="0"/>
                <a:cs typeface="Arial" panose="020B0604020202020204" pitchFamily="34" charset="0"/>
              </a:rPr>
              <a:t>How can you support your teaching staff?</a:t>
            </a:r>
          </a:p>
          <a:p>
            <a:pPr marL="457200" indent="-457200">
              <a:buAutoNum type="arabicPeriod"/>
            </a:pPr>
            <a:r>
              <a:rPr lang="en-GB" sz="2400">
                <a:latin typeface="Arial" panose="020B0604020202020204" pitchFamily="34" charset="0"/>
                <a:cs typeface="Arial" panose="020B0604020202020204" pitchFamily="34" charset="0"/>
              </a:rPr>
              <a:t>What opportunities are there to get the whole school/college talking about mental health?</a:t>
            </a:r>
          </a:p>
          <a:p>
            <a:pPr marL="0" indent="0">
              <a:buNone/>
            </a:pPr>
            <a:endParaRPr lang="en-GB" sz="2400">
              <a:latin typeface="Arial" panose="020B0604020202020204" pitchFamily="34" charset="0"/>
              <a:cs typeface="Arial" panose="020B0604020202020204" pitchFamily="34" charset="0"/>
            </a:endParaRPr>
          </a:p>
          <a:p>
            <a:pPr marL="0" indent="0">
              <a:buNone/>
            </a:pPr>
            <a:endParaRPr lang="en-GB" sz="2400">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6D9C14F-4EF6-C1DB-76C6-DB879582A4D3}"/>
              </a:ext>
            </a:extLst>
          </p:cNvPr>
          <p:cNvSpPr txBox="1"/>
          <p:nvPr/>
        </p:nvSpPr>
        <p:spPr>
          <a:xfrm>
            <a:off x="457200" y="377413"/>
            <a:ext cx="4881966" cy="830997"/>
          </a:xfrm>
          <a:prstGeom prst="rect">
            <a:avLst/>
          </a:prstGeom>
          <a:noFill/>
        </p:spPr>
        <p:txBody>
          <a:bodyPr wrap="square">
            <a:spAutoFit/>
          </a:bodyPr>
          <a:lstStyle/>
          <a:p>
            <a:r>
              <a:rPr lang="en-US" sz="2400">
                <a:solidFill>
                  <a:srgbClr val="2651A0"/>
                </a:solidFill>
                <a:latin typeface="League Spartan"/>
              </a:rPr>
              <a:t>Teaching PSHE and Mental Health Safely</a:t>
            </a:r>
            <a:endParaRPr lang="en-US" sz="2400"/>
          </a:p>
        </p:txBody>
      </p:sp>
      <p:pic>
        <p:nvPicPr>
          <p:cNvPr id="8" name="Picture 2">
            <a:extLst>
              <a:ext uri="{FF2B5EF4-FFF2-40B4-BE49-F238E27FC236}">
                <a16:creationId xmlns:a16="http://schemas.microsoft.com/office/drawing/2014/main" id="{1AC94FEA-163D-B140-44C7-F62F117D3EAD}"/>
              </a:ext>
            </a:extLst>
          </p:cNvPr>
          <p:cNvPicPr>
            <a:picLocks noChangeAspect="1"/>
          </p:cNvPicPr>
          <p:nvPr/>
        </p:nvPicPr>
        <p:blipFill>
          <a:blip r:embed="rId3"/>
          <a:srcRect/>
          <a:stretch>
            <a:fillRect/>
          </a:stretch>
        </p:blipFill>
        <p:spPr>
          <a:xfrm>
            <a:off x="6447232" y="530780"/>
            <a:ext cx="2872415" cy="886858"/>
          </a:xfrm>
          <a:prstGeom prst="rect">
            <a:avLst/>
          </a:prstGeom>
        </p:spPr>
      </p:pic>
    </p:spTree>
    <p:extLst>
      <p:ext uri="{BB962C8B-B14F-4D97-AF65-F5344CB8AC3E}">
        <p14:creationId xmlns:p14="http://schemas.microsoft.com/office/powerpoint/2010/main" val="29085419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DC867-2CD1-43C1-878A-A3928753B513}"/>
              </a:ext>
            </a:extLst>
          </p:cNvPr>
          <p:cNvSpPr>
            <a:spLocks noGrp="1"/>
          </p:cNvSpPr>
          <p:nvPr>
            <p:ph type="title"/>
          </p:nvPr>
        </p:nvSpPr>
        <p:spPr>
          <a:xfrm>
            <a:off x="152400" y="477864"/>
            <a:ext cx="4267200" cy="1143000"/>
          </a:xfrm>
        </p:spPr>
        <p:txBody>
          <a:bodyPr>
            <a:noAutofit/>
          </a:bodyPr>
          <a:lstStyle/>
          <a:p>
            <a:pPr algn="l"/>
            <a:r>
              <a:rPr lang="en-US" sz="2400">
                <a:solidFill>
                  <a:srgbClr val="2651A0"/>
                </a:solidFill>
                <a:latin typeface="League Spartan"/>
              </a:rPr>
              <a:t>Teaching PSHE and Mental Health Safely</a:t>
            </a:r>
            <a:br>
              <a:rPr lang="en-US" sz="2400"/>
            </a:br>
            <a:endParaRPr lang="en-US" sz="2400"/>
          </a:p>
        </p:txBody>
      </p:sp>
      <p:sp>
        <p:nvSpPr>
          <p:cNvPr id="3" name="Content Placeholder 2">
            <a:extLst>
              <a:ext uri="{FF2B5EF4-FFF2-40B4-BE49-F238E27FC236}">
                <a16:creationId xmlns:a16="http://schemas.microsoft.com/office/drawing/2014/main" id="{D038B3A2-2E33-623A-D9BA-A452AFD6B95C}"/>
              </a:ext>
            </a:extLst>
          </p:cNvPr>
          <p:cNvSpPr>
            <a:spLocks noGrp="1"/>
          </p:cNvSpPr>
          <p:nvPr>
            <p:ph idx="1"/>
          </p:nvPr>
        </p:nvSpPr>
        <p:spPr/>
        <p:txBody>
          <a:bodyPr>
            <a:normAutofit fontScale="92500" lnSpcReduction="20000"/>
          </a:bodyPr>
          <a:lstStyle/>
          <a:p>
            <a:r>
              <a:rPr lang="en-US" sz="2987"/>
              <a:t>We need to particularly ensure we think about the needs of SEND learners as they may experience discussions differently.</a:t>
            </a:r>
          </a:p>
          <a:p>
            <a:r>
              <a:rPr lang="en-US" sz="2987"/>
              <a:t>How do you find ways to provide ‘bespoke’ curricula for this group?</a:t>
            </a:r>
          </a:p>
          <a:p>
            <a:r>
              <a:rPr lang="en-US" sz="2987"/>
              <a:t>Can these students be included into the typical class setting? – Should they be?</a:t>
            </a:r>
          </a:p>
          <a:p>
            <a:r>
              <a:rPr lang="en-US" sz="2987"/>
              <a:t>‘Puberty’ and ‘Adolescence’ have a significant impact on the delivery of this type of work; How will you consider framing that when considering the huge diverse spectrum of abilities in one classroom setting?</a:t>
            </a:r>
            <a:endParaRPr lang="en-GB" sz="2987"/>
          </a:p>
          <a:p>
            <a:endParaRPr lang="en-US"/>
          </a:p>
        </p:txBody>
      </p:sp>
      <p:pic>
        <p:nvPicPr>
          <p:cNvPr id="4" name="Picture 2">
            <a:extLst>
              <a:ext uri="{FF2B5EF4-FFF2-40B4-BE49-F238E27FC236}">
                <a16:creationId xmlns:a16="http://schemas.microsoft.com/office/drawing/2014/main" id="{E4BE9FA7-9473-EE53-7D91-E59032FEAFE3}"/>
              </a:ext>
            </a:extLst>
          </p:cNvPr>
          <p:cNvPicPr>
            <a:picLocks noChangeAspect="1"/>
          </p:cNvPicPr>
          <p:nvPr/>
        </p:nvPicPr>
        <p:blipFill>
          <a:blip r:embed="rId2"/>
          <a:srcRect/>
          <a:stretch>
            <a:fillRect/>
          </a:stretch>
        </p:blipFill>
        <p:spPr>
          <a:xfrm>
            <a:off x="6447232" y="530780"/>
            <a:ext cx="2872415" cy="886858"/>
          </a:xfrm>
          <a:prstGeom prst="rect">
            <a:avLst/>
          </a:prstGeom>
        </p:spPr>
      </p:pic>
    </p:spTree>
    <p:extLst>
      <p:ext uri="{BB962C8B-B14F-4D97-AF65-F5344CB8AC3E}">
        <p14:creationId xmlns:p14="http://schemas.microsoft.com/office/powerpoint/2010/main" val="32323278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DC867-2CD1-43C1-878A-A3928753B513}"/>
              </a:ext>
            </a:extLst>
          </p:cNvPr>
          <p:cNvSpPr>
            <a:spLocks noGrp="1"/>
          </p:cNvSpPr>
          <p:nvPr>
            <p:ph type="title"/>
          </p:nvPr>
        </p:nvSpPr>
        <p:spPr>
          <a:xfrm>
            <a:off x="585061" y="530780"/>
            <a:ext cx="4267200" cy="1143000"/>
          </a:xfrm>
        </p:spPr>
        <p:txBody>
          <a:bodyPr>
            <a:noAutofit/>
          </a:bodyPr>
          <a:lstStyle/>
          <a:p>
            <a:pPr algn="l"/>
            <a:r>
              <a:rPr lang="en-US" sz="2400">
                <a:solidFill>
                  <a:srgbClr val="2651A0"/>
                </a:solidFill>
                <a:latin typeface="League Spartan"/>
              </a:rPr>
              <a:t>What mental health and wellbeing topics should be covered?</a:t>
            </a:r>
            <a:endParaRPr lang="en-US" sz="2400"/>
          </a:p>
        </p:txBody>
      </p:sp>
      <p:pic>
        <p:nvPicPr>
          <p:cNvPr id="4" name="Picture 2">
            <a:extLst>
              <a:ext uri="{FF2B5EF4-FFF2-40B4-BE49-F238E27FC236}">
                <a16:creationId xmlns:a16="http://schemas.microsoft.com/office/drawing/2014/main" id="{E4BE9FA7-9473-EE53-7D91-E59032FEAFE3}"/>
              </a:ext>
            </a:extLst>
          </p:cNvPr>
          <p:cNvPicPr>
            <a:picLocks noChangeAspect="1"/>
          </p:cNvPicPr>
          <p:nvPr/>
        </p:nvPicPr>
        <p:blipFill>
          <a:blip r:embed="rId2"/>
          <a:srcRect/>
          <a:stretch>
            <a:fillRect/>
          </a:stretch>
        </p:blipFill>
        <p:spPr>
          <a:xfrm>
            <a:off x="6447232" y="530780"/>
            <a:ext cx="2872415" cy="886858"/>
          </a:xfrm>
          <a:prstGeom prst="rect">
            <a:avLst/>
          </a:prstGeom>
        </p:spPr>
      </p:pic>
      <p:sp>
        <p:nvSpPr>
          <p:cNvPr id="7" name="Content Placeholder 2">
            <a:extLst>
              <a:ext uri="{FF2B5EF4-FFF2-40B4-BE49-F238E27FC236}">
                <a16:creationId xmlns:a16="http://schemas.microsoft.com/office/drawing/2014/main" id="{1CE926F6-66EC-EA97-2D22-8B460BCDD5A0}"/>
              </a:ext>
            </a:extLst>
          </p:cNvPr>
          <p:cNvSpPr>
            <a:spLocks noGrp="1"/>
          </p:cNvSpPr>
          <p:nvPr>
            <p:ph idx="1"/>
          </p:nvPr>
        </p:nvSpPr>
        <p:spPr>
          <a:xfrm>
            <a:off x="381000" y="2057400"/>
            <a:ext cx="8229600" cy="4525963"/>
          </a:xfrm>
        </p:spPr>
        <p:txBody>
          <a:bodyPr>
            <a:normAutofit/>
          </a:bodyPr>
          <a:lstStyle/>
          <a:p>
            <a:pPr marL="0" indent="0">
              <a:buNone/>
            </a:pPr>
            <a:r>
              <a:rPr lang="en-US" sz="2800"/>
              <a:t>Working in phase specific groups e.g. primary, secondary </a:t>
            </a:r>
            <a:r>
              <a:rPr lang="en-US" sz="2800" err="1"/>
              <a:t>etc</a:t>
            </a:r>
            <a:r>
              <a:rPr lang="en-US" sz="2800"/>
              <a:t>, referring to the National Curriculum and PSHE Association guidance, what are the top priority topics for your young people?</a:t>
            </a:r>
          </a:p>
        </p:txBody>
      </p:sp>
    </p:spTree>
    <p:extLst>
      <p:ext uri="{BB962C8B-B14F-4D97-AF65-F5344CB8AC3E}">
        <p14:creationId xmlns:p14="http://schemas.microsoft.com/office/powerpoint/2010/main" val="42049398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669FC7-36C2-4505-4356-499CBE76D1F5}"/>
              </a:ext>
            </a:extLst>
          </p:cNvPr>
          <p:cNvSpPr>
            <a:spLocks noGrp="1"/>
          </p:cNvSpPr>
          <p:nvPr>
            <p:ph idx="1"/>
          </p:nvPr>
        </p:nvSpPr>
        <p:spPr>
          <a:xfrm>
            <a:off x="380999" y="1981200"/>
            <a:ext cx="8995475" cy="5334000"/>
          </a:xfrm>
        </p:spPr>
        <p:txBody>
          <a:bodyPr>
            <a:normAutofit/>
          </a:bodyPr>
          <a:lstStyle/>
          <a:p>
            <a:pPr>
              <a:buFont typeface="Arial" panose="020B0604020202020204" pitchFamily="34" charset="0"/>
              <a:buChar char="•"/>
            </a:pPr>
            <a:r>
              <a:rPr lang="en-GB" sz="2400">
                <a:latin typeface="ArialMT"/>
              </a:rPr>
              <a:t>Explaining that there is a normal range of emotions (e.g. happiness, sadness, anger, fear, surprise, nervousness) </a:t>
            </a:r>
          </a:p>
          <a:p>
            <a:pPr>
              <a:buFont typeface="Arial" panose="020B0604020202020204" pitchFamily="34" charset="0"/>
              <a:buChar char="•"/>
            </a:pPr>
            <a:r>
              <a:rPr lang="en-GB" sz="2400">
                <a:latin typeface="ArialMT"/>
              </a:rPr>
              <a:t>Recognise and talking about their emotions, </a:t>
            </a:r>
          </a:p>
          <a:p>
            <a:pPr>
              <a:buFont typeface="Arial" panose="020B0604020202020204" pitchFamily="34" charset="0"/>
              <a:buChar char="•"/>
            </a:pPr>
            <a:r>
              <a:rPr lang="en-GB" sz="2400">
                <a:latin typeface="ArialMT"/>
              </a:rPr>
              <a:t>how to judge whether what they are feeling and how they are behaving is appropriate and proportionate. </a:t>
            </a:r>
          </a:p>
          <a:p>
            <a:pPr>
              <a:buFont typeface="Arial" panose="020B0604020202020204" pitchFamily="34" charset="0"/>
              <a:buChar char="•"/>
            </a:pPr>
            <a:r>
              <a:rPr lang="en-GB" sz="2400">
                <a:latin typeface="ArialMT"/>
              </a:rPr>
              <a:t>the benefits of physical exercise, time outdoors, community participation, voluntary and service-based activity on mental wellbeing and happiness. </a:t>
            </a:r>
          </a:p>
          <a:p>
            <a:pPr marL="0" indent="0">
              <a:buNone/>
            </a:pPr>
            <a:endParaRPr lang="en-US"/>
          </a:p>
        </p:txBody>
      </p:sp>
      <p:sp>
        <p:nvSpPr>
          <p:cNvPr id="6" name="Title 1">
            <a:extLst>
              <a:ext uri="{FF2B5EF4-FFF2-40B4-BE49-F238E27FC236}">
                <a16:creationId xmlns:a16="http://schemas.microsoft.com/office/drawing/2014/main" id="{1CE6A249-0B49-E022-756D-F13E62F83474}"/>
              </a:ext>
            </a:extLst>
          </p:cNvPr>
          <p:cNvSpPr txBox="1">
            <a:spLocks/>
          </p:cNvSpPr>
          <p:nvPr/>
        </p:nvSpPr>
        <p:spPr>
          <a:xfrm>
            <a:off x="585061" y="530780"/>
            <a:ext cx="42672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a:solidFill>
                  <a:srgbClr val="2651A0"/>
                </a:solidFill>
                <a:latin typeface="League Spartan"/>
              </a:rPr>
              <a:t>What mental health and wellbeing topics should be covered? (Primary)</a:t>
            </a:r>
            <a:endParaRPr lang="en-US" sz="2400"/>
          </a:p>
        </p:txBody>
      </p:sp>
      <p:pic>
        <p:nvPicPr>
          <p:cNvPr id="7" name="Picture 2">
            <a:extLst>
              <a:ext uri="{FF2B5EF4-FFF2-40B4-BE49-F238E27FC236}">
                <a16:creationId xmlns:a16="http://schemas.microsoft.com/office/drawing/2014/main" id="{89A8B34E-77C5-2F6C-A69B-7EE16AE4A62A}"/>
              </a:ext>
            </a:extLst>
          </p:cNvPr>
          <p:cNvPicPr>
            <a:picLocks noChangeAspect="1"/>
          </p:cNvPicPr>
          <p:nvPr/>
        </p:nvPicPr>
        <p:blipFill>
          <a:blip r:embed="rId2"/>
          <a:srcRect/>
          <a:stretch>
            <a:fillRect/>
          </a:stretch>
        </p:blipFill>
        <p:spPr>
          <a:xfrm>
            <a:off x="6447232" y="530780"/>
            <a:ext cx="2872415" cy="886858"/>
          </a:xfrm>
          <a:prstGeom prst="rect">
            <a:avLst/>
          </a:prstGeom>
        </p:spPr>
      </p:pic>
      <p:pic>
        <p:nvPicPr>
          <p:cNvPr id="3076" name="Picture 4" descr="Concept of alternatives in a decision with face clippings stock photo">
            <a:extLst>
              <a:ext uri="{FF2B5EF4-FFF2-40B4-BE49-F238E27FC236}">
                <a16:creationId xmlns:a16="http://schemas.microsoft.com/office/drawing/2014/main" id="{5067C83D-C41C-8C27-002E-6129AAF70C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5089939"/>
            <a:ext cx="25146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2727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669FC7-36C2-4505-4356-499CBE76D1F5}"/>
              </a:ext>
            </a:extLst>
          </p:cNvPr>
          <p:cNvSpPr>
            <a:spLocks noGrp="1"/>
          </p:cNvSpPr>
          <p:nvPr>
            <p:ph idx="1"/>
          </p:nvPr>
        </p:nvSpPr>
        <p:spPr>
          <a:xfrm>
            <a:off x="381000" y="1981200"/>
            <a:ext cx="8229600" cy="5334000"/>
          </a:xfrm>
        </p:spPr>
        <p:txBody>
          <a:bodyPr>
            <a:normAutofit/>
          </a:bodyPr>
          <a:lstStyle/>
          <a:p>
            <a:pPr>
              <a:buFont typeface="Arial" panose="020B0604020202020204" pitchFamily="34" charset="0"/>
              <a:buChar char="•"/>
            </a:pPr>
            <a:r>
              <a:rPr lang="en-GB" sz="2400">
                <a:latin typeface="ArialMT"/>
              </a:rPr>
              <a:t>Provide simple self-care techniques to try</a:t>
            </a:r>
          </a:p>
          <a:p>
            <a:pPr>
              <a:buFont typeface="Arial" panose="020B0604020202020204" pitchFamily="34" charset="0"/>
              <a:buChar char="•"/>
            </a:pPr>
            <a:r>
              <a:rPr lang="en-GB" sz="2400">
                <a:latin typeface="ArialMT"/>
              </a:rPr>
              <a:t>How to seek support when we need to inside/outside of school</a:t>
            </a:r>
          </a:p>
          <a:p>
            <a:pPr>
              <a:buFont typeface="Arial" panose="020B0604020202020204" pitchFamily="34" charset="0"/>
              <a:buChar char="•"/>
            </a:pPr>
            <a:r>
              <a:rPr lang="en-GB" sz="2400">
                <a:latin typeface="ArialMT"/>
              </a:rPr>
              <a:t>Discuss the effects of bullying (including cyberbullying) on mental wellbeing. </a:t>
            </a:r>
          </a:p>
          <a:p>
            <a:pPr>
              <a:buFont typeface="Arial" panose="020B0604020202020204" pitchFamily="34" charset="0"/>
              <a:buChar char="•"/>
            </a:pPr>
            <a:r>
              <a:rPr lang="en-GB" sz="2400">
                <a:latin typeface="ArialMT"/>
              </a:rPr>
              <a:t>it is common for people to experience mental ill health but for many people who do, the problems can be resolved if the right support is made available, especially if accessed early enough. </a:t>
            </a:r>
          </a:p>
          <a:p>
            <a:pPr marL="0" indent="0">
              <a:buNone/>
            </a:pPr>
            <a:endParaRPr lang="en-US" sz="1600"/>
          </a:p>
        </p:txBody>
      </p:sp>
      <p:sp>
        <p:nvSpPr>
          <p:cNvPr id="6" name="Title 1">
            <a:extLst>
              <a:ext uri="{FF2B5EF4-FFF2-40B4-BE49-F238E27FC236}">
                <a16:creationId xmlns:a16="http://schemas.microsoft.com/office/drawing/2014/main" id="{1CE6A249-0B49-E022-756D-F13E62F83474}"/>
              </a:ext>
            </a:extLst>
          </p:cNvPr>
          <p:cNvSpPr txBox="1">
            <a:spLocks/>
          </p:cNvSpPr>
          <p:nvPr/>
        </p:nvSpPr>
        <p:spPr>
          <a:xfrm>
            <a:off x="585061" y="530780"/>
            <a:ext cx="42672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a:solidFill>
                  <a:srgbClr val="2651A0"/>
                </a:solidFill>
                <a:latin typeface="League Spartan"/>
              </a:rPr>
              <a:t>What mental health and wellbeing topics should be covered? (Primary)</a:t>
            </a:r>
            <a:endParaRPr lang="en-US" sz="2400"/>
          </a:p>
        </p:txBody>
      </p:sp>
      <p:pic>
        <p:nvPicPr>
          <p:cNvPr id="7" name="Picture 2">
            <a:extLst>
              <a:ext uri="{FF2B5EF4-FFF2-40B4-BE49-F238E27FC236}">
                <a16:creationId xmlns:a16="http://schemas.microsoft.com/office/drawing/2014/main" id="{89A8B34E-77C5-2F6C-A69B-7EE16AE4A62A}"/>
              </a:ext>
            </a:extLst>
          </p:cNvPr>
          <p:cNvPicPr>
            <a:picLocks noChangeAspect="1"/>
          </p:cNvPicPr>
          <p:nvPr/>
        </p:nvPicPr>
        <p:blipFill>
          <a:blip r:embed="rId3"/>
          <a:srcRect/>
          <a:stretch>
            <a:fillRect/>
          </a:stretch>
        </p:blipFill>
        <p:spPr>
          <a:xfrm>
            <a:off x="6447232" y="530780"/>
            <a:ext cx="2872415" cy="886858"/>
          </a:xfrm>
          <a:prstGeom prst="rect">
            <a:avLst/>
          </a:prstGeom>
        </p:spPr>
      </p:pic>
    </p:spTree>
    <p:extLst>
      <p:ext uri="{BB962C8B-B14F-4D97-AF65-F5344CB8AC3E}">
        <p14:creationId xmlns:p14="http://schemas.microsoft.com/office/powerpoint/2010/main" val="30432909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669FC7-36C2-4505-4356-499CBE76D1F5}"/>
              </a:ext>
            </a:extLst>
          </p:cNvPr>
          <p:cNvSpPr>
            <a:spLocks noGrp="1"/>
          </p:cNvSpPr>
          <p:nvPr>
            <p:ph idx="1"/>
          </p:nvPr>
        </p:nvSpPr>
        <p:spPr>
          <a:xfrm>
            <a:off x="381000" y="1981200"/>
            <a:ext cx="8229600" cy="5334000"/>
          </a:xfrm>
        </p:spPr>
        <p:txBody>
          <a:bodyPr vert="horz" lIns="91440" tIns="45720" rIns="91440" bIns="45720" rtlCol="0" anchor="t">
            <a:normAutofit/>
          </a:bodyPr>
          <a:lstStyle/>
          <a:p>
            <a:pPr>
              <a:buFont typeface="Arial" panose="020B0604020202020204" pitchFamily="34" charset="0"/>
              <a:buChar char="•"/>
            </a:pPr>
            <a:r>
              <a:rPr lang="en-GB" sz="2000">
                <a:latin typeface="ArialMT"/>
              </a:rPr>
              <a:t>how to talk about their emotions accurately and sensitively, using appropriate vocabulary. </a:t>
            </a:r>
          </a:p>
          <a:p>
            <a:pPr>
              <a:buFont typeface="Arial" panose="020B0604020202020204" pitchFamily="34" charset="0"/>
              <a:buChar char="•"/>
            </a:pPr>
            <a:r>
              <a:rPr lang="en-GB" sz="2000">
                <a:latin typeface="ArialMT"/>
              </a:rPr>
              <a:t>that happiness is linked to being connected to others. </a:t>
            </a:r>
          </a:p>
          <a:p>
            <a:pPr>
              <a:buFont typeface="Arial" panose="020B0604020202020204" pitchFamily="34" charset="0"/>
              <a:buChar char="•"/>
            </a:pPr>
            <a:r>
              <a:rPr lang="en-GB" sz="2000">
                <a:latin typeface="ArialMT"/>
              </a:rPr>
              <a:t>how to recognise the early signs of mental wellbeing concerns. </a:t>
            </a:r>
          </a:p>
          <a:p>
            <a:pPr>
              <a:buFont typeface="Arial" panose="020B0604020202020204" pitchFamily="34" charset="0"/>
              <a:buChar char="•"/>
            </a:pPr>
            <a:r>
              <a:rPr lang="en-GB" sz="2000">
                <a:latin typeface="ArialMT"/>
              </a:rPr>
              <a:t>common types of mental ill health (e.g. anxiety and depression). </a:t>
            </a:r>
          </a:p>
          <a:p>
            <a:r>
              <a:rPr lang="en-GB" sz="2000" dirty="0">
                <a:latin typeface="ArialMT"/>
              </a:rPr>
              <a:t>how to critically evaluate when something they do or are involved </a:t>
            </a:r>
            <a:r>
              <a:rPr lang="en-GB" sz="2000">
                <a:latin typeface="ArialMT"/>
              </a:rPr>
              <a:t>in has a positive or negative effect on their own or others’ mental health. </a:t>
            </a:r>
          </a:p>
          <a:p>
            <a:pPr>
              <a:buFont typeface="Arial" panose="020B0604020202020204" pitchFamily="34" charset="0"/>
              <a:buChar char="•"/>
            </a:pPr>
            <a:r>
              <a:rPr lang="en-GB" sz="2000">
                <a:latin typeface="ArialMT"/>
              </a:rPr>
              <a:t>the benefits and importance of physical exercise, time outdoors, </a:t>
            </a:r>
          </a:p>
          <a:p>
            <a:pPr>
              <a:buFont typeface="Arial" panose="020B0604020202020204" pitchFamily="34" charset="0"/>
              <a:buChar char="•"/>
            </a:pPr>
            <a:r>
              <a:rPr lang="en-GB" sz="2000">
                <a:latin typeface="ArialMT"/>
              </a:rPr>
              <a:t>community participation and voluntary and service-based activities on mental wellbeing and happiness. </a:t>
            </a:r>
          </a:p>
          <a:p>
            <a:pPr marL="0" indent="0">
              <a:buNone/>
            </a:pPr>
            <a:endParaRPr lang="en-US" sz="2000"/>
          </a:p>
          <a:p>
            <a:pPr marL="0" indent="0">
              <a:buNone/>
            </a:pPr>
            <a:endParaRPr lang="en-US" sz="2000"/>
          </a:p>
        </p:txBody>
      </p:sp>
      <p:sp>
        <p:nvSpPr>
          <p:cNvPr id="6" name="Title 1">
            <a:extLst>
              <a:ext uri="{FF2B5EF4-FFF2-40B4-BE49-F238E27FC236}">
                <a16:creationId xmlns:a16="http://schemas.microsoft.com/office/drawing/2014/main" id="{1CE6A249-0B49-E022-756D-F13E62F83474}"/>
              </a:ext>
            </a:extLst>
          </p:cNvPr>
          <p:cNvSpPr txBox="1">
            <a:spLocks/>
          </p:cNvSpPr>
          <p:nvPr/>
        </p:nvSpPr>
        <p:spPr>
          <a:xfrm>
            <a:off x="585061" y="530780"/>
            <a:ext cx="42672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a:solidFill>
                  <a:srgbClr val="2651A0"/>
                </a:solidFill>
                <a:latin typeface="League Spartan"/>
              </a:rPr>
              <a:t>What mental health and wellbeing topics should be covered? (Secondary)</a:t>
            </a:r>
            <a:endParaRPr lang="en-US" sz="2400"/>
          </a:p>
        </p:txBody>
      </p:sp>
      <p:pic>
        <p:nvPicPr>
          <p:cNvPr id="7" name="Picture 2">
            <a:extLst>
              <a:ext uri="{FF2B5EF4-FFF2-40B4-BE49-F238E27FC236}">
                <a16:creationId xmlns:a16="http://schemas.microsoft.com/office/drawing/2014/main" id="{89A8B34E-77C5-2F6C-A69B-7EE16AE4A62A}"/>
              </a:ext>
            </a:extLst>
          </p:cNvPr>
          <p:cNvPicPr>
            <a:picLocks noChangeAspect="1"/>
          </p:cNvPicPr>
          <p:nvPr/>
        </p:nvPicPr>
        <p:blipFill>
          <a:blip r:embed="rId3"/>
          <a:srcRect/>
          <a:stretch>
            <a:fillRect/>
          </a:stretch>
        </p:blipFill>
        <p:spPr>
          <a:xfrm>
            <a:off x="6447232" y="530780"/>
            <a:ext cx="2872415" cy="886858"/>
          </a:xfrm>
          <a:prstGeom prst="rect">
            <a:avLst/>
          </a:prstGeom>
        </p:spPr>
      </p:pic>
    </p:spTree>
    <p:extLst>
      <p:ext uri="{BB962C8B-B14F-4D97-AF65-F5344CB8AC3E}">
        <p14:creationId xmlns:p14="http://schemas.microsoft.com/office/powerpoint/2010/main" val="31720993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FEC920-7887-93BD-E5BC-A88C133D0469}"/>
              </a:ext>
            </a:extLst>
          </p:cNvPr>
          <p:cNvSpPr>
            <a:spLocks noGrp="1"/>
          </p:cNvSpPr>
          <p:nvPr>
            <p:ph idx="1"/>
          </p:nvPr>
        </p:nvSpPr>
        <p:spPr>
          <a:xfrm>
            <a:off x="457200" y="1543126"/>
            <a:ext cx="8229600" cy="5264085"/>
          </a:xfrm>
        </p:spPr>
        <p:txBody>
          <a:bodyPr>
            <a:normAutofit/>
          </a:bodyPr>
          <a:lstStyle/>
          <a:p>
            <a:pPr marL="0" indent="0">
              <a:buNone/>
            </a:pPr>
            <a:endParaRPr lang="en-US" sz="2400">
              <a:hlinkClick r:id="rId3"/>
            </a:endParaRPr>
          </a:p>
          <a:p>
            <a:pPr marL="0" indent="0">
              <a:buNone/>
            </a:pPr>
            <a:endParaRPr lang="en-US" sz="2400">
              <a:hlinkClick r:id="rId3"/>
            </a:endParaRPr>
          </a:p>
          <a:p>
            <a:pPr marL="0" indent="0">
              <a:buNone/>
            </a:pPr>
            <a:r>
              <a:rPr lang="en-US" sz="2400">
                <a:hlinkClick r:id="rId3"/>
              </a:rPr>
              <a:t>https://www.gov.uk/guidance/teaching-about-mental-wellbeing</a:t>
            </a:r>
            <a:endParaRPr lang="en-US" sz="2400"/>
          </a:p>
          <a:p>
            <a:pPr marL="0" indent="0">
              <a:buNone/>
            </a:pPr>
            <a:endParaRPr lang="en-US" sz="2400"/>
          </a:p>
          <a:p>
            <a:pPr marL="0" indent="0">
              <a:buNone/>
            </a:pPr>
            <a:endParaRPr lang="en-US" sz="2400"/>
          </a:p>
          <a:p>
            <a:pPr marL="0" indent="0">
              <a:buNone/>
            </a:pPr>
            <a:r>
              <a:rPr lang="en-US" sz="2400">
                <a:hlinkClick r:id="rId4"/>
              </a:rPr>
              <a:t>https://www.gov.uk/government/publications/relationships-education-relationships-and-sex-education-rse-and-health-education</a:t>
            </a:r>
            <a:r>
              <a:rPr lang="en-US" sz="2400"/>
              <a:t> </a:t>
            </a:r>
          </a:p>
          <a:p>
            <a:pPr marL="0" indent="0">
              <a:buNone/>
            </a:pPr>
            <a:endParaRPr lang="en-US" sz="2400"/>
          </a:p>
        </p:txBody>
      </p:sp>
      <p:pic>
        <p:nvPicPr>
          <p:cNvPr id="4" name="Picture 2">
            <a:extLst>
              <a:ext uri="{FF2B5EF4-FFF2-40B4-BE49-F238E27FC236}">
                <a16:creationId xmlns:a16="http://schemas.microsoft.com/office/drawing/2014/main" id="{DE14929E-FCC1-1316-9282-AF5DC3518FDE}"/>
              </a:ext>
            </a:extLst>
          </p:cNvPr>
          <p:cNvPicPr>
            <a:picLocks noChangeAspect="1"/>
          </p:cNvPicPr>
          <p:nvPr/>
        </p:nvPicPr>
        <p:blipFill>
          <a:blip r:embed="rId5"/>
          <a:srcRect/>
          <a:stretch>
            <a:fillRect/>
          </a:stretch>
        </p:blipFill>
        <p:spPr>
          <a:xfrm>
            <a:off x="6553200" y="528197"/>
            <a:ext cx="2872415" cy="886858"/>
          </a:xfrm>
          <a:prstGeom prst="rect">
            <a:avLst/>
          </a:prstGeom>
        </p:spPr>
      </p:pic>
      <p:sp>
        <p:nvSpPr>
          <p:cNvPr id="6" name="Title 5">
            <a:extLst>
              <a:ext uri="{FF2B5EF4-FFF2-40B4-BE49-F238E27FC236}">
                <a16:creationId xmlns:a16="http://schemas.microsoft.com/office/drawing/2014/main" id="{1C602E1D-F8E1-FF5C-4894-E3341AA439A3}"/>
              </a:ext>
            </a:extLst>
          </p:cNvPr>
          <p:cNvSpPr>
            <a:spLocks noGrp="1"/>
          </p:cNvSpPr>
          <p:nvPr>
            <p:ph type="title"/>
          </p:nvPr>
        </p:nvSpPr>
        <p:spPr>
          <a:xfrm>
            <a:off x="457200" y="400126"/>
            <a:ext cx="5867400" cy="1143000"/>
          </a:xfrm>
        </p:spPr>
        <p:txBody>
          <a:bodyPr>
            <a:noAutofit/>
          </a:bodyPr>
          <a:lstStyle/>
          <a:p>
            <a:pPr algn="l"/>
            <a:r>
              <a:rPr lang="en-US" sz="2400">
                <a:solidFill>
                  <a:srgbClr val="2651A0"/>
                </a:solidFill>
                <a:latin typeface="League Spartan"/>
              </a:rPr>
              <a:t>Supporting your teachers</a:t>
            </a:r>
            <a:endParaRPr lang="en-US" sz="2400"/>
          </a:p>
        </p:txBody>
      </p:sp>
      <p:sp>
        <p:nvSpPr>
          <p:cNvPr id="7" name="TextBox 6">
            <a:extLst>
              <a:ext uri="{FF2B5EF4-FFF2-40B4-BE49-F238E27FC236}">
                <a16:creationId xmlns:a16="http://schemas.microsoft.com/office/drawing/2014/main" id="{B3AB74F2-6FF9-2800-20BD-19106D828DD0}"/>
              </a:ext>
            </a:extLst>
          </p:cNvPr>
          <p:cNvSpPr txBox="1"/>
          <p:nvPr/>
        </p:nvSpPr>
        <p:spPr>
          <a:xfrm>
            <a:off x="712922" y="5656881"/>
            <a:ext cx="8229600" cy="1200329"/>
          </a:xfrm>
          <a:prstGeom prst="rect">
            <a:avLst/>
          </a:prstGeom>
          <a:noFill/>
        </p:spPr>
        <p:txBody>
          <a:bodyPr wrap="square" rtlCol="0">
            <a:spAutoFit/>
          </a:bodyPr>
          <a:lstStyle/>
          <a:p>
            <a:r>
              <a:rPr lang="en-US" sz="2400"/>
              <a:t>Provide support to teachers to ensure that they are empowered with the facts required to teach about mental health and wellbeing topics.</a:t>
            </a:r>
          </a:p>
        </p:txBody>
      </p:sp>
    </p:spTree>
    <p:extLst>
      <p:ext uri="{BB962C8B-B14F-4D97-AF65-F5344CB8AC3E}">
        <p14:creationId xmlns:p14="http://schemas.microsoft.com/office/powerpoint/2010/main" val="23087975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6418AC-CE55-DBBA-48EE-44ACD64BA4B3}"/>
              </a:ext>
            </a:extLst>
          </p:cNvPr>
          <p:cNvSpPr>
            <a:spLocks noGrp="1"/>
          </p:cNvSpPr>
          <p:nvPr>
            <p:ph idx="1"/>
          </p:nvPr>
        </p:nvSpPr>
        <p:spPr/>
        <p:txBody>
          <a:bodyPr>
            <a:normAutofit/>
          </a:bodyPr>
          <a:lstStyle/>
          <a:p>
            <a:pPr marL="0" indent="0">
              <a:buNone/>
            </a:pPr>
            <a:r>
              <a:rPr lang="en-GB" sz="2400">
                <a:latin typeface="Calibri" panose="020F0502020204030204" pitchFamily="34" charset="0"/>
              </a:rPr>
              <a:t>It is good practice to: </a:t>
            </a:r>
            <a:endParaRPr lang="en-GB" sz="4000"/>
          </a:p>
          <a:p>
            <a:pPr>
              <a:buFont typeface="Arial" panose="020B0604020202020204" pitchFamily="34" charset="0"/>
              <a:buChar char="•"/>
            </a:pPr>
            <a:r>
              <a:rPr lang="en-GB" sz="2400">
                <a:latin typeface="Calibri" panose="020F0502020204030204" pitchFamily="34" charset="0"/>
              </a:rPr>
              <a:t>Establish ground rules with classes for discussions</a:t>
            </a:r>
            <a:endParaRPr lang="en-GB" sz="2400">
              <a:latin typeface="SymbolMT"/>
            </a:endParaRPr>
          </a:p>
          <a:p>
            <a:pPr>
              <a:buFont typeface="Arial" panose="020B0604020202020204" pitchFamily="34" charset="0"/>
              <a:buChar char="•"/>
            </a:pPr>
            <a:r>
              <a:rPr lang="en-GB" sz="2400">
                <a:latin typeface="Calibri" panose="020F0502020204030204" pitchFamily="34" charset="0"/>
              </a:rPr>
              <a:t>Give plenty of opportunities for view sharing</a:t>
            </a:r>
            <a:endParaRPr lang="en-GB" sz="2400">
              <a:latin typeface="SymbolMT"/>
            </a:endParaRPr>
          </a:p>
          <a:p>
            <a:pPr>
              <a:buFont typeface="Arial" panose="020B0604020202020204" pitchFamily="34" charset="0"/>
              <a:buChar char="•"/>
            </a:pPr>
            <a:r>
              <a:rPr lang="en-GB" sz="2400">
                <a:latin typeface="Calibri" panose="020F0502020204030204" pitchFamily="34" charset="0"/>
              </a:rPr>
              <a:t>Ask it baskets or anonymous question boxes! (Some young people will be too afraid to task questions)</a:t>
            </a:r>
            <a:endParaRPr lang="en-GB" sz="2400">
              <a:latin typeface="SymbolMT"/>
            </a:endParaRPr>
          </a:p>
          <a:p>
            <a:pPr>
              <a:buFont typeface="Arial" panose="020B0604020202020204" pitchFamily="34" charset="0"/>
              <a:buChar char="•"/>
            </a:pPr>
            <a:r>
              <a:rPr lang="en-GB" sz="2400">
                <a:latin typeface="Calibri" panose="020F0502020204030204" pitchFamily="34" charset="0"/>
              </a:rPr>
              <a:t>provide access to balanced information and differing views to help pupils clarify their own opinions (whilst making clear that behaviours such as racism, homophobia, bi-phobia, transphobia, discrimination and bullying are never acceptable in any form) </a:t>
            </a:r>
            <a:endParaRPr lang="en-GB" sz="4000"/>
          </a:p>
          <a:p>
            <a:pPr marL="0" indent="0">
              <a:buNone/>
            </a:pPr>
            <a:endParaRPr lang="en-US"/>
          </a:p>
        </p:txBody>
      </p:sp>
      <p:sp>
        <p:nvSpPr>
          <p:cNvPr id="5" name="Title 4">
            <a:extLst>
              <a:ext uri="{FF2B5EF4-FFF2-40B4-BE49-F238E27FC236}">
                <a16:creationId xmlns:a16="http://schemas.microsoft.com/office/drawing/2014/main" id="{C1C0373D-886D-D8B1-9EA1-3E733B634146}"/>
              </a:ext>
            </a:extLst>
          </p:cNvPr>
          <p:cNvSpPr>
            <a:spLocks noGrp="1"/>
          </p:cNvSpPr>
          <p:nvPr>
            <p:ph type="title"/>
          </p:nvPr>
        </p:nvSpPr>
        <p:spPr>
          <a:xfrm>
            <a:off x="457200" y="457200"/>
            <a:ext cx="3733800" cy="1143000"/>
          </a:xfrm>
        </p:spPr>
        <p:txBody>
          <a:bodyPr>
            <a:noAutofit/>
          </a:bodyPr>
          <a:lstStyle/>
          <a:p>
            <a:pPr algn="l"/>
            <a:r>
              <a:rPr lang="en-US" sz="2800">
                <a:solidFill>
                  <a:srgbClr val="2651A0"/>
                </a:solidFill>
                <a:latin typeface="League Spartan"/>
              </a:rPr>
              <a:t>Supporting your teachers</a:t>
            </a:r>
            <a:endParaRPr lang="en-US" sz="2800"/>
          </a:p>
        </p:txBody>
      </p:sp>
      <p:pic>
        <p:nvPicPr>
          <p:cNvPr id="6" name="Picture 2">
            <a:extLst>
              <a:ext uri="{FF2B5EF4-FFF2-40B4-BE49-F238E27FC236}">
                <a16:creationId xmlns:a16="http://schemas.microsoft.com/office/drawing/2014/main" id="{D141A637-F6DD-DA95-597A-712A3AFA40C8}"/>
              </a:ext>
            </a:extLst>
          </p:cNvPr>
          <p:cNvPicPr>
            <a:picLocks noChangeAspect="1"/>
          </p:cNvPicPr>
          <p:nvPr/>
        </p:nvPicPr>
        <p:blipFill>
          <a:blip r:embed="rId2"/>
          <a:srcRect/>
          <a:stretch>
            <a:fillRect/>
          </a:stretch>
        </p:blipFill>
        <p:spPr>
          <a:xfrm>
            <a:off x="6553200" y="528197"/>
            <a:ext cx="2872415" cy="886858"/>
          </a:xfrm>
          <a:prstGeom prst="rect">
            <a:avLst/>
          </a:prstGeom>
        </p:spPr>
      </p:pic>
    </p:spTree>
    <p:extLst>
      <p:ext uri="{BB962C8B-B14F-4D97-AF65-F5344CB8AC3E}">
        <p14:creationId xmlns:p14="http://schemas.microsoft.com/office/powerpoint/2010/main" val="25136533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6418AC-CE55-DBBA-48EE-44ACD64BA4B3}"/>
              </a:ext>
            </a:extLst>
          </p:cNvPr>
          <p:cNvSpPr>
            <a:spLocks noGrp="1"/>
          </p:cNvSpPr>
          <p:nvPr>
            <p:ph idx="1"/>
          </p:nvPr>
        </p:nvSpPr>
        <p:spPr/>
        <p:txBody>
          <a:bodyPr vert="horz" lIns="91440" tIns="45720" rIns="91440" bIns="45720" rtlCol="0" anchor="t">
            <a:normAutofit/>
          </a:bodyPr>
          <a:lstStyle/>
          <a:p>
            <a:pPr>
              <a:buFont typeface="Arial" panose="020B0604020202020204" pitchFamily="34" charset="0"/>
              <a:buChar char="•"/>
            </a:pPr>
            <a:r>
              <a:rPr lang="en-GB" sz="1920">
                <a:latin typeface="Calibri" panose="020F0502020204030204" pitchFamily="34" charset="0"/>
              </a:rPr>
              <a:t>Teachers should proceed with caution when expressing their own views due and be aware of the power balance.</a:t>
            </a:r>
            <a:endParaRPr lang="en-GB" sz="1920">
              <a:latin typeface="SymbolMT"/>
            </a:endParaRPr>
          </a:p>
          <a:p>
            <a:pPr>
              <a:buFont typeface="Arial" panose="020B0604020202020204" pitchFamily="34" charset="0"/>
              <a:buChar char="•"/>
            </a:pPr>
            <a:r>
              <a:rPr lang="en-GB" sz="1920">
                <a:latin typeface="Calibri" panose="020F0502020204030204" pitchFamily="34" charset="0"/>
              </a:rPr>
              <a:t>Consider the school’s values, policies, law and ethos when planning lessons.</a:t>
            </a:r>
            <a:endParaRPr lang="en-GB" sz="1920">
              <a:latin typeface="SymbolMT"/>
            </a:endParaRPr>
          </a:p>
          <a:p>
            <a:pPr>
              <a:buFont typeface="Arial" panose="020B0604020202020204" pitchFamily="34" charset="0"/>
              <a:buChar char="•"/>
            </a:pPr>
            <a:r>
              <a:rPr lang="en-GB" sz="1920">
                <a:latin typeface="Calibri" panose="020F0502020204030204" pitchFamily="34" charset="0"/>
              </a:rPr>
              <a:t>Plan for student’s carefully who have experience personally with a topic.</a:t>
            </a:r>
            <a:endParaRPr lang="en-GB" sz="1920">
              <a:latin typeface="SymbolMT"/>
            </a:endParaRPr>
          </a:p>
          <a:p>
            <a:pPr>
              <a:buFont typeface="Arial" panose="020B0604020202020204" pitchFamily="34" charset="0"/>
              <a:buChar char="•"/>
            </a:pPr>
            <a:r>
              <a:rPr lang="en-GB" sz="1900">
                <a:latin typeface="Calibri"/>
                <a:cs typeface="Calibri"/>
              </a:rPr>
              <a:t>Ensure students understand the disclosure and safeguarding procedures and why they exist.</a:t>
            </a:r>
            <a:endParaRPr lang="en-GB" sz="1900">
              <a:latin typeface="SymbolMT"/>
              <a:cs typeface="Calibri"/>
            </a:endParaRPr>
          </a:p>
          <a:p>
            <a:pPr marL="0" indent="0">
              <a:buNone/>
            </a:pPr>
            <a:endParaRPr lang="en-US"/>
          </a:p>
          <a:p>
            <a:pPr marL="0" indent="0">
              <a:buNone/>
            </a:pPr>
            <a:r>
              <a:rPr lang="en-US" sz="2400"/>
              <a:t>Remember, PSHE should fit into the whole school approach!</a:t>
            </a:r>
          </a:p>
        </p:txBody>
      </p:sp>
      <p:sp>
        <p:nvSpPr>
          <p:cNvPr id="5" name="Title 4">
            <a:extLst>
              <a:ext uri="{FF2B5EF4-FFF2-40B4-BE49-F238E27FC236}">
                <a16:creationId xmlns:a16="http://schemas.microsoft.com/office/drawing/2014/main" id="{C1C0373D-886D-D8B1-9EA1-3E733B634146}"/>
              </a:ext>
            </a:extLst>
          </p:cNvPr>
          <p:cNvSpPr>
            <a:spLocks noGrp="1"/>
          </p:cNvSpPr>
          <p:nvPr>
            <p:ph type="title"/>
          </p:nvPr>
        </p:nvSpPr>
        <p:spPr>
          <a:xfrm>
            <a:off x="457200" y="457200"/>
            <a:ext cx="3733800" cy="1143000"/>
          </a:xfrm>
        </p:spPr>
        <p:txBody>
          <a:bodyPr>
            <a:noAutofit/>
          </a:bodyPr>
          <a:lstStyle/>
          <a:p>
            <a:pPr algn="l"/>
            <a:r>
              <a:rPr lang="en-US" sz="2800">
                <a:solidFill>
                  <a:srgbClr val="2651A0"/>
                </a:solidFill>
                <a:latin typeface="League Spartan"/>
              </a:rPr>
              <a:t>Supporting your teachers</a:t>
            </a:r>
            <a:endParaRPr lang="en-US" sz="2800"/>
          </a:p>
        </p:txBody>
      </p:sp>
      <p:pic>
        <p:nvPicPr>
          <p:cNvPr id="6" name="Picture 2">
            <a:extLst>
              <a:ext uri="{FF2B5EF4-FFF2-40B4-BE49-F238E27FC236}">
                <a16:creationId xmlns:a16="http://schemas.microsoft.com/office/drawing/2014/main" id="{D141A637-F6DD-DA95-597A-712A3AFA40C8}"/>
              </a:ext>
            </a:extLst>
          </p:cNvPr>
          <p:cNvPicPr>
            <a:picLocks noChangeAspect="1"/>
          </p:cNvPicPr>
          <p:nvPr/>
        </p:nvPicPr>
        <p:blipFill>
          <a:blip r:embed="rId2"/>
          <a:srcRect/>
          <a:stretch>
            <a:fillRect/>
          </a:stretch>
        </p:blipFill>
        <p:spPr>
          <a:xfrm>
            <a:off x="6553200" y="528197"/>
            <a:ext cx="2872415" cy="886858"/>
          </a:xfrm>
          <a:prstGeom prst="rect">
            <a:avLst/>
          </a:prstGeom>
        </p:spPr>
      </p:pic>
    </p:spTree>
    <p:extLst>
      <p:ext uri="{BB962C8B-B14F-4D97-AF65-F5344CB8AC3E}">
        <p14:creationId xmlns:p14="http://schemas.microsoft.com/office/powerpoint/2010/main" val="4228661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sp>
        <p:nvSpPr>
          <p:cNvPr id="5" name="TextBox 4">
            <a:extLst>
              <a:ext uri="{FF2B5EF4-FFF2-40B4-BE49-F238E27FC236}">
                <a16:creationId xmlns:a16="http://schemas.microsoft.com/office/drawing/2014/main" id="{5C6C5A38-2D9A-BE21-8AC9-369044735B5C}"/>
              </a:ext>
            </a:extLst>
          </p:cNvPr>
          <p:cNvSpPr txBox="1"/>
          <p:nvPr/>
        </p:nvSpPr>
        <p:spPr>
          <a:xfrm>
            <a:off x="533400" y="656208"/>
            <a:ext cx="4881966" cy="1172116"/>
          </a:xfrm>
          <a:prstGeom prst="rect">
            <a:avLst/>
          </a:prstGeom>
          <a:noFill/>
        </p:spPr>
        <p:txBody>
          <a:bodyPr wrap="square">
            <a:spAutoFit/>
          </a:bodyPr>
          <a:lstStyle/>
          <a:p>
            <a:pPr>
              <a:lnSpc>
                <a:spcPts val="4409"/>
              </a:lnSpc>
            </a:pPr>
            <a:r>
              <a:rPr lang="en-US" sz="2000">
                <a:solidFill>
                  <a:srgbClr val="2651A0"/>
                </a:solidFill>
                <a:latin typeface="League Spartan"/>
              </a:rPr>
              <a:t>What is the role of a Senior Mental Health Lead?</a:t>
            </a:r>
          </a:p>
        </p:txBody>
      </p:sp>
      <p:sp>
        <p:nvSpPr>
          <p:cNvPr id="7" name="TextBox 6">
            <a:extLst>
              <a:ext uri="{FF2B5EF4-FFF2-40B4-BE49-F238E27FC236}">
                <a16:creationId xmlns:a16="http://schemas.microsoft.com/office/drawing/2014/main" id="{E58EDD6C-A69F-8000-643A-9F241F507411}"/>
              </a:ext>
            </a:extLst>
          </p:cNvPr>
          <p:cNvSpPr txBox="1"/>
          <p:nvPr/>
        </p:nvSpPr>
        <p:spPr>
          <a:xfrm>
            <a:off x="381000" y="1828324"/>
            <a:ext cx="8991600" cy="5632311"/>
          </a:xfrm>
          <a:prstGeom prst="rect">
            <a:avLst/>
          </a:prstGeom>
          <a:noFill/>
        </p:spPr>
        <p:txBody>
          <a:bodyPr wrap="square" rtlCol="0">
            <a:spAutoFit/>
          </a:bodyPr>
          <a:lstStyle/>
          <a:p>
            <a:pPr marL="285750" indent="-285750">
              <a:buFont typeface="Arial" panose="020B0604020202020204" pitchFamily="34" charset="0"/>
              <a:buChar char="•"/>
            </a:pPr>
            <a:r>
              <a:rPr lang="en-GB" sz="2000" b="0" i="0" u="none" strike="noStrike">
                <a:solidFill>
                  <a:srgbClr val="202124"/>
                </a:solidFill>
                <a:effectLst/>
                <a:latin typeface="Helvetica" pitchFamily="2" charset="0"/>
              </a:rPr>
              <a:t>As an SMHL, you will be responsible for raising awareness and increasing capacity to ensure that mental health and wellbeing are key priorities.</a:t>
            </a:r>
          </a:p>
          <a:p>
            <a:pPr marL="285750" indent="-285750">
              <a:buFont typeface="Arial" panose="020B0604020202020204" pitchFamily="34" charset="0"/>
              <a:buChar char="•"/>
            </a:pPr>
            <a:endParaRPr lang="en-GB" sz="2000">
              <a:solidFill>
                <a:srgbClr val="202124"/>
              </a:solidFill>
              <a:latin typeface="Helvetica" pitchFamily="2" charset="0"/>
            </a:endParaRPr>
          </a:p>
          <a:p>
            <a:pPr marL="285750" indent="-285750">
              <a:buFont typeface="Arial" panose="020B0604020202020204" pitchFamily="34" charset="0"/>
              <a:buChar char="•"/>
            </a:pPr>
            <a:r>
              <a:rPr lang="en-GB" sz="2000" b="0" i="0" u="none" strike="noStrike">
                <a:solidFill>
                  <a:srgbClr val="202124"/>
                </a:solidFill>
                <a:effectLst/>
                <a:latin typeface="Helvetica" pitchFamily="2" charset="0"/>
              </a:rPr>
              <a:t>You will develop whole school mental health strategy which is a key aspect of organisational change initiative.</a:t>
            </a:r>
          </a:p>
          <a:p>
            <a:pPr marL="285750" indent="-285750">
              <a:buFont typeface="Arial" panose="020B0604020202020204" pitchFamily="34" charset="0"/>
              <a:buChar char="•"/>
            </a:pPr>
            <a:endParaRPr lang="en-GB" sz="2000">
              <a:solidFill>
                <a:srgbClr val="202124"/>
              </a:solidFill>
              <a:latin typeface="Helvetica" pitchFamily="2" charset="0"/>
            </a:endParaRPr>
          </a:p>
          <a:p>
            <a:pPr marL="285750" indent="-285750">
              <a:buFont typeface="Arial" panose="020B0604020202020204" pitchFamily="34" charset="0"/>
              <a:buChar char="•"/>
            </a:pPr>
            <a:r>
              <a:rPr lang="en-GB" sz="2000">
                <a:solidFill>
                  <a:srgbClr val="202124"/>
                </a:solidFill>
                <a:latin typeface="Helvetica" pitchFamily="2" charset="0"/>
              </a:rPr>
              <a:t>SMHLs will take a</a:t>
            </a:r>
            <a:r>
              <a:rPr lang="en-GB" sz="2000" b="0" i="0" u="none" strike="noStrike">
                <a:solidFill>
                  <a:srgbClr val="000000"/>
                </a:solidFill>
                <a:effectLst/>
                <a:latin typeface="Helvetica" pitchFamily="2" charset="0"/>
              </a:rPr>
              <a:t> coordinated and evidence-informed approach to mental health and to improve student mental wellbeing through early intervention.</a:t>
            </a:r>
          </a:p>
          <a:p>
            <a:pPr marL="285750" indent="-285750">
              <a:buFont typeface="Arial" panose="020B0604020202020204" pitchFamily="34" charset="0"/>
              <a:buChar char="•"/>
            </a:pPr>
            <a:endParaRPr lang="en-GB" sz="2000">
              <a:solidFill>
                <a:srgbClr val="000000"/>
              </a:solidFill>
              <a:latin typeface="Helvetica" pitchFamily="2" charset="0"/>
            </a:endParaRPr>
          </a:p>
          <a:p>
            <a:pPr marL="285750" indent="-285750">
              <a:buFont typeface="Arial" panose="020B0604020202020204" pitchFamily="34" charset="0"/>
              <a:buChar char="•"/>
            </a:pPr>
            <a:r>
              <a:rPr lang="en-GB" sz="2000" b="0" i="0" u="none" strike="noStrike">
                <a:solidFill>
                  <a:srgbClr val="000000"/>
                </a:solidFill>
                <a:effectLst/>
                <a:latin typeface="Helvetica" pitchFamily="2" charset="0"/>
              </a:rPr>
              <a:t>Develop cross curricular approaches that support pupils through the promotion and protection of wellbeing.</a:t>
            </a:r>
          </a:p>
          <a:p>
            <a:pPr marL="285750" indent="-285750">
              <a:buFont typeface="Arial" panose="020B0604020202020204" pitchFamily="34" charset="0"/>
              <a:buChar char="•"/>
            </a:pPr>
            <a:endParaRPr lang="en-GB" sz="2000">
              <a:solidFill>
                <a:srgbClr val="000000"/>
              </a:solidFill>
              <a:latin typeface="Helvetica" pitchFamily="2" charset="0"/>
            </a:endParaRPr>
          </a:p>
          <a:p>
            <a:pPr marL="285750" indent="-285750">
              <a:buFont typeface="Arial" panose="020B0604020202020204" pitchFamily="34" charset="0"/>
              <a:buChar char="•"/>
            </a:pPr>
            <a:r>
              <a:rPr lang="en-GB" sz="2000" b="0" i="0" u="none" strike="noStrike">
                <a:solidFill>
                  <a:srgbClr val="000000"/>
                </a:solidFill>
                <a:effectLst/>
                <a:latin typeface="Helvetica" pitchFamily="2" charset="0"/>
              </a:rPr>
              <a:t>Work collaboratively with a team of key staff members who can support the implementation of whole school mental health and wellbeing.</a:t>
            </a:r>
          </a:p>
          <a:p>
            <a:pPr marL="285750" indent="-285750">
              <a:buFont typeface="Arial" panose="020B0604020202020204" pitchFamily="34" charset="0"/>
              <a:buChar char="•"/>
            </a:pPr>
            <a:endParaRPr lang="en-GB" sz="2000">
              <a:solidFill>
                <a:srgbClr val="000000"/>
              </a:solidFill>
              <a:latin typeface="Helvetica" pitchFamily="2" charset="0"/>
            </a:endParaRPr>
          </a:p>
          <a:p>
            <a:pPr marL="285750" indent="-285750">
              <a:buFont typeface="Arial" panose="020B0604020202020204" pitchFamily="34" charset="0"/>
              <a:buChar char="•"/>
            </a:pPr>
            <a:r>
              <a:rPr lang="en-GB" sz="2000">
                <a:solidFill>
                  <a:srgbClr val="000000"/>
                </a:solidFill>
                <a:latin typeface="Helvetica" pitchFamily="2" charset="0"/>
              </a:rPr>
              <a:t>Promote mental health and wellbeing through visible policies and embedded processes. </a:t>
            </a:r>
          </a:p>
          <a:p>
            <a:pPr marL="285750" indent="-285750">
              <a:buFont typeface="Arial" panose="020B0604020202020204" pitchFamily="34" charset="0"/>
              <a:buChar char="•"/>
            </a:pPr>
            <a:endParaRPr lang="en-US" sz="2000">
              <a:latin typeface="Helvetica" pitchFamily="2" charset="0"/>
            </a:endParaRPr>
          </a:p>
        </p:txBody>
      </p:sp>
    </p:spTree>
    <p:extLst>
      <p:ext uri="{BB962C8B-B14F-4D97-AF65-F5344CB8AC3E}">
        <p14:creationId xmlns:p14="http://schemas.microsoft.com/office/powerpoint/2010/main" val="42104185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6418AC-CE55-DBBA-48EE-44ACD64BA4B3}"/>
              </a:ext>
            </a:extLst>
          </p:cNvPr>
          <p:cNvSpPr>
            <a:spLocks noGrp="1"/>
          </p:cNvSpPr>
          <p:nvPr>
            <p:ph idx="1"/>
          </p:nvPr>
        </p:nvSpPr>
        <p:spPr/>
        <p:txBody>
          <a:bodyPr>
            <a:normAutofit/>
          </a:bodyPr>
          <a:lstStyle/>
          <a:p>
            <a:pPr>
              <a:buFont typeface="Arial" panose="020B0604020202020204" pitchFamily="34" charset="0"/>
              <a:buChar char="•"/>
            </a:pPr>
            <a:r>
              <a:rPr lang="en-GB" sz="2400">
                <a:latin typeface="Calibri" panose="020F0502020204030204" pitchFamily="34" charset="0"/>
              </a:rPr>
              <a:t>What does your teaching team require to teach mental health confidently? </a:t>
            </a:r>
          </a:p>
          <a:p>
            <a:pPr>
              <a:buFont typeface="Arial" panose="020B0604020202020204" pitchFamily="34" charset="0"/>
              <a:buChar char="•"/>
            </a:pPr>
            <a:r>
              <a:rPr lang="en-GB" sz="2400">
                <a:latin typeface="Calibri" panose="020F0502020204030204" pitchFamily="34" charset="0"/>
              </a:rPr>
              <a:t>How can you increase buy in of other subject specialist to realise their importance in the whole school approach?</a:t>
            </a:r>
          </a:p>
          <a:p>
            <a:pPr>
              <a:buFont typeface="Arial" panose="020B0604020202020204" pitchFamily="34" charset="0"/>
              <a:buChar char="•"/>
            </a:pPr>
            <a:r>
              <a:rPr lang="en-GB" sz="2400">
                <a:latin typeface="Calibri" panose="020F0502020204030204" pitchFamily="34" charset="0"/>
              </a:rPr>
              <a:t>What are your top 3 priorities this term?</a:t>
            </a:r>
            <a:endParaRPr lang="en-US"/>
          </a:p>
        </p:txBody>
      </p:sp>
      <p:sp>
        <p:nvSpPr>
          <p:cNvPr id="5" name="Title 4">
            <a:extLst>
              <a:ext uri="{FF2B5EF4-FFF2-40B4-BE49-F238E27FC236}">
                <a16:creationId xmlns:a16="http://schemas.microsoft.com/office/drawing/2014/main" id="{C1C0373D-886D-D8B1-9EA1-3E733B634146}"/>
              </a:ext>
            </a:extLst>
          </p:cNvPr>
          <p:cNvSpPr>
            <a:spLocks noGrp="1"/>
          </p:cNvSpPr>
          <p:nvPr>
            <p:ph type="title"/>
          </p:nvPr>
        </p:nvSpPr>
        <p:spPr>
          <a:xfrm>
            <a:off x="457200" y="457200"/>
            <a:ext cx="3733800" cy="1143000"/>
          </a:xfrm>
        </p:spPr>
        <p:txBody>
          <a:bodyPr>
            <a:noAutofit/>
          </a:bodyPr>
          <a:lstStyle/>
          <a:p>
            <a:pPr algn="l"/>
            <a:r>
              <a:rPr lang="en-US" sz="2800">
                <a:solidFill>
                  <a:srgbClr val="2651A0"/>
                </a:solidFill>
                <a:latin typeface="League Spartan"/>
              </a:rPr>
              <a:t>Future Planning</a:t>
            </a:r>
            <a:endParaRPr lang="en-US" sz="2800"/>
          </a:p>
        </p:txBody>
      </p:sp>
      <p:pic>
        <p:nvPicPr>
          <p:cNvPr id="6" name="Picture 2">
            <a:extLst>
              <a:ext uri="{FF2B5EF4-FFF2-40B4-BE49-F238E27FC236}">
                <a16:creationId xmlns:a16="http://schemas.microsoft.com/office/drawing/2014/main" id="{D141A637-F6DD-DA95-597A-712A3AFA40C8}"/>
              </a:ext>
            </a:extLst>
          </p:cNvPr>
          <p:cNvPicPr>
            <a:picLocks noChangeAspect="1"/>
          </p:cNvPicPr>
          <p:nvPr/>
        </p:nvPicPr>
        <p:blipFill>
          <a:blip r:embed="rId2"/>
          <a:srcRect/>
          <a:stretch>
            <a:fillRect/>
          </a:stretch>
        </p:blipFill>
        <p:spPr>
          <a:xfrm>
            <a:off x="6553200" y="528197"/>
            <a:ext cx="2872415" cy="886858"/>
          </a:xfrm>
          <a:prstGeom prst="rect">
            <a:avLst/>
          </a:prstGeom>
        </p:spPr>
      </p:pic>
    </p:spTree>
    <p:extLst>
      <p:ext uri="{BB962C8B-B14F-4D97-AF65-F5344CB8AC3E}">
        <p14:creationId xmlns:p14="http://schemas.microsoft.com/office/powerpoint/2010/main" val="35481244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845273" y="731520"/>
            <a:ext cx="2063055" cy="2034688"/>
          </a:xfrm>
          <a:prstGeom prst="rect">
            <a:avLst/>
          </a:prstGeom>
        </p:spPr>
      </p:pic>
      <p:sp>
        <p:nvSpPr>
          <p:cNvPr id="3" name="TextBox 3"/>
          <p:cNvSpPr txBox="1"/>
          <p:nvPr/>
        </p:nvSpPr>
        <p:spPr>
          <a:xfrm>
            <a:off x="3757389" y="4293144"/>
            <a:ext cx="2238821" cy="529590"/>
          </a:xfrm>
          <a:prstGeom prst="rect">
            <a:avLst/>
          </a:prstGeom>
        </p:spPr>
        <p:txBody>
          <a:bodyPr lIns="0" tIns="0" rIns="0" bIns="0" rtlCol="0" anchor="t">
            <a:spAutoFit/>
          </a:bodyPr>
          <a:lstStyle/>
          <a:p>
            <a:pPr algn="ctr">
              <a:lnSpc>
                <a:spcPts val="4409"/>
              </a:lnSpc>
            </a:pPr>
            <a:r>
              <a:rPr lang="en-US" sz="3150">
                <a:solidFill>
                  <a:srgbClr val="2651A0"/>
                </a:solidFill>
                <a:latin typeface="League Spartan"/>
              </a:rPr>
              <a:t>Next Steps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a:stretch>
            <a:fillRect/>
          </a:stretch>
        </p:blipFill>
        <p:spPr>
          <a:xfrm>
            <a:off x="5243688" y="2372485"/>
            <a:ext cx="4087919" cy="4087919"/>
          </a:xfrm>
          <a:prstGeom prst="rect">
            <a:avLst/>
          </a:prstGeom>
        </p:spPr>
      </p:pic>
      <p:sp>
        <p:nvSpPr>
          <p:cNvPr id="4" name="TextBox 4"/>
          <p:cNvSpPr txBox="1"/>
          <p:nvPr/>
        </p:nvSpPr>
        <p:spPr>
          <a:xfrm>
            <a:off x="453594" y="507166"/>
            <a:ext cx="5639454" cy="108204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What to do before </a:t>
            </a:r>
          </a:p>
          <a:p>
            <a:pPr>
              <a:lnSpc>
                <a:spcPts val="4409"/>
              </a:lnSpc>
            </a:pPr>
            <a:r>
              <a:rPr lang="en-US" sz="3150">
                <a:solidFill>
                  <a:srgbClr val="2651A0"/>
                </a:solidFill>
                <a:latin typeface="League Spartan"/>
              </a:rPr>
              <a:t>next time...</a:t>
            </a:r>
          </a:p>
        </p:txBody>
      </p:sp>
      <p:sp>
        <p:nvSpPr>
          <p:cNvPr id="5" name="TextBox 5"/>
          <p:cNvSpPr txBox="1"/>
          <p:nvPr/>
        </p:nvSpPr>
        <p:spPr>
          <a:xfrm>
            <a:off x="606677" y="2754329"/>
            <a:ext cx="3777591" cy="3521043"/>
          </a:xfrm>
          <a:prstGeom prst="rect">
            <a:avLst/>
          </a:prstGeom>
        </p:spPr>
        <p:txBody>
          <a:bodyPr lIns="0" tIns="0" rIns="0" bIns="0" rtlCol="0" anchor="t">
            <a:spAutoFit/>
          </a:bodyPr>
          <a:lstStyle/>
          <a:p>
            <a:pPr marL="432076" lvl="1" indent="-216038">
              <a:lnSpc>
                <a:spcPts val="2801"/>
              </a:lnSpc>
              <a:buFont typeface="Arial"/>
              <a:buChar char="•"/>
            </a:pPr>
            <a:r>
              <a:rPr lang="en-US" sz="2001">
                <a:solidFill>
                  <a:srgbClr val="000000"/>
                </a:solidFill>
                <a:latin typeface="Arialle"/>
              </a:rPr>
              <a:t>Review your audit and action plan (you will be sending us this after day 2)</a:t>
            </a:r>
          </a:p>
          <a:p>
            <a:pPr marL="432076" lvl="1" indent="-216038">
              <a:lnSpc>
                <a:spcPts val="2801"/>
              </a:lnSpc>
              <a:buFont typeface="Arial"/>
              <a:buChar char="•"/>
            </a:pPr>
            <a:r>
              <a:rPr lang="en-US" sz="2001">
                <a:solidFill>
                  <a:srgbClr val="000000"/>
                </a:solidFill>
                <a:latin typeface="Arialle"/>
              </a:rPr>
              <a:t>Complete a draft provision map and bring it with you next time</a:t>
            </a:r>
          </a:p>
          <a:p>
            <a:pPr marL="432076" lvl="1" indent="-216038">
              <a:lnSpc>
                <a:spcPts val="2801"/>
              </a:lnSpc>
              <a:buFont typeface="Arial"/>
              <a:buChar char="•"/>
            </a:pPr>
            <a:r>
              <a:rPr lang="en-US" sz="2001">
                <a:solidFill>
                  <a:srgbClr val="000000"/>
                </a:solidFill>
                <a:latin typeface="Arialle"/>
              </a:rPr>
              <a:t>Consider an area of your audit to base your Small Intervention Project on. See how far you get before day 2.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sp>
        <p:nvSpPr>
          <p:cNvPr id="3" name="TextBox 3"/>
          <p:cNvSpPr txBox="1"/>
          <p:nvPr/>
        </p:nvSpPr>
        <p:spPr>
          <a:xfrm>
            <a:off x="453594" y="783391"/>
            <a:ext cx="5639454" cy="5295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Small Intervention Project</a:t>
            </a:r>
          </a:p>
        </p:txBody>
      </p:sp>
      <p:sp>
        <p:nvSpPr>
          <p:cNvPr id="4" name="TextBox 4"/>
          <p:cNvSpPr txBox="1"/>
          <p:nvPr/>
        </p:nvSpPr>
        <p:spPr>
          <a:xfrm>
            <a:off x="731520" y="2840922"/>
            <a:ext cx="8290560" cy="3168618"/>
          </a:xfrm>
          <a:prstGeom prst="rect">
            <a:avLst/>
          </a:prstGeom>
        </p:spPr>
        <p:txBody>
          <a:bodyPr lIns="0" tIns="0" rIns="0" bIns="0" rtlCol="0" anchor="t">
            <a:spAutoFit/>
          </a:bodyPr>
          <a:lstStyle/>
          <a:p>
            <a:pPr>
              <a:lnSpc>
                <a:spcPts val="2801"/>
              </a:lnSpc>
            </a:pPr>
            <a:r>
              <a:rPr lang="en-US" sz="2001" dirty="0">
                <a:solidFill>
                  <a:srgbClr val="000000"/>
                </a:solidFill>
                <a:latin typeface="Arialle"/>
              </a:rPr>
              <a:t>Using the areas identified on your settings audit as requiring improvement, select one area as your focus to conduct a small intervention that you can measure the effectiveness of. By the end of the </a:t>
            </a:r>
            <a:r>
              <a:rPr lang="en-US" sz="2001" dirty="0" err="1">
                <a:solidFill>
                  <a:srgbClr val="000000"/>
                </a:solidFill>
                <a:latin typeface="Arialle"/>
              </a:rPr>
              <a:t>programme</a:t>
            </a:r>
            <a:r>
              <a:rPr lang="en-US" sz="2001" dirty="0">
                <a:solidFill>
                  <a:srgbClr val="000000"/>
                </a:solidFill>
                <a:latin typeface="Arialle"/>
              </a:rPr>
              <a:t>, with the support of your coach, you will create and deliver a 5-7 minute presentation which will be recorded and sent to us. </a:t>
            </a:r>
          </a:p>
          <a:p>
            <a:pPr>
              <a:lnSpc>
                <a:spcPts val="2801"/>
              </a:lnSpc>
            </a:pPr>
            <a:endParaRPr lang="en-US" sz="2001" dirty="0">
              <a:solidFill>
                <a:srgbClr val="000000"/>
              </a:solidFill>
              <a:latin typeface="Arialle"/>
            </a:endParaRPr>
          </a:p>
          <a:p>
            <a:pPr marL="432076" lvl="1" indent="-216038">
              <a:lnSpc>
                <a:spcPts val="2801"/>
              </a:lnSpc>
              <a:buFont typeface="Arial"/>
              <a:buChar char="•"/>
            </a:pPr>
            <a:r>
              <a:rPr lang="en-US" sz="2001" dirty="0">
                <a:solidFill>
                  <a:srgbClr val="2651A0"/>
                </a:solidFill>
                <a:latin typeface="Arialle Bold"/>
              </a:rPr>
              <a:t>Step 1: Identify your area and clarify your outcome </a:t>
            </a:r>
          </a:p>
          <a:p>
            <a:pPr marL="432076" lvl="1" indent="-216038">
              <a:lnSpc>
                <a:spcPts val="2801"/>
              </a:lnSpc>
              <a:buFont typeface="Arial"/>
              <a:buChar char="•"/>
            </a:pPr>
            <a:r>
              <a:rPr lang="en-US" sz="2001" dirty="0">
                <a:solidFill>
                  <a:srgbClr val="2651A0"/>
                </a:solidFill>
                <a:latin typeface="Arialle Bold"/>
              </a:rPr>
              <a:t>Step 2: Choose your intervention (keep it simple!)</a:t>
            </a:r>
          </a:p>
          <a:p>
            <a:pPr marL="432076" lvl="1" indent="-216038">
              <a:lnSpc>
                <a:spcPts val="2801"/>
              </a:lnSpc>
              <a:buFont typeface="Arial"/>
              <a:buChar char="•"/>
            </a:pPr>
            <a:r>
              <a:rPr lang="en-US" sz="2001" dirty="0">
                <a:solidFill>
                  <a:srgbClr val="2651A0"/>
                </a:solidFill>
                <a:latin typeface="Arialle Bold"/>
              </a:rPr>
              <a:t>Step 3: Plan your intervention</a:t>
            </a:r>
            <a:r>
              <a:rPr lang="en-US" sz="2001" dirty="0">
                <a:solidFill>
                  <a:srgbClr val="2651A0"/>
                </a:solidFill>
                <a:latin typeface="Arialle"/>
              </a:rPr>
              <a:t>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l="22532" t="28218" r="22568" b="43709"/>
          <a:stretch>
            <a:fillRect/>
          </a:stretch>
        </p:blipFill>
        <p:spPr>
          <a:xfrm>
            <a:off x="4958370" y="5485758"/>
            <a:ext cx="4427976" cy="1505699"/>
          </a:xfrm>
          <a:prstGeom prst="rect">
            <a:avLst/>
          </a:prstGeom>
        </p:spPr>
      </p:pic>
      <p:sp>
        <p:nvSpPr>
          <p:cNvPr id="4" name="TextBox 4"/>
          <p:cNvSpPr txBox="1"/>
          <p:nvPr/>
        </p:nvSpPr>
        <p:spPr>
          <a:xfrm>
            <a:off x="453594" y="783391"/>
            <a:ext cx="5639454" cy="5295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Support Available</a:t>
            </a:r>
          </a:p>
        </p:txBody>
      </p:sp>
      <p:sp>
        <p:nvSpPr>
          <p:cNvPr id="5" name="TextBox 5"/>
          <p:cNvSpPr txBox="1"/>
          <p:nvPr/>
        </p:nvSpPr>
        <p:spPr>
          <a:xfrm>
            <a:off x="731520" y="2754329"/>
            <a:ext cx="8290560" cy="1404936"/>
          </a:xfrm>
          <a:prstGeom prst="rect">
            <a:avLst/>
          </a:prstGeom>
        </p:spPr>
        <p:txBody>
          <a:bodyPr lIns="0" tIns="0" rIns="0" bIns="0" rtlCol="0" anchor="t">
            <a:spAutoFit/>
          </a:bodyPr>
          <a:lstStyle/>
          <a:p>
            <a:pPr>
              <a:lnSpc>
                <a:spcPts val="2801"/>
              </a:lnSpc>
            </a:pPr>
            <a:r>
              <a:rPr lang="en-US" sz="2001" dirty="0">
                <a:solidFill>
                  <a:srgbClr val="000000"/>
                </a:solidFill>
                <a:latin typeface="Arialle"/>
              </a:rPr>
              <a:t>Email support is available from your Trainer.  </a:t>
            </a:r>
          </a:p>
          <a:p>
            <a:pPr>
              <a:lnSpc>
                <a:spcPts val="2801"/>
              </a:lnSpc>
            </a:pPr>
            <a:endParaRPr lang="en-US" sz="2001" dirty="0">
              <a:solidFill>
                <a:srgbClr val="FF0000"/>
              </a:solidFill>
              <a:latin typeface="Arialle"/>
            </a:endParaRPr>
          </a:p>
          <a:p>
            <a:pPr>
              <a:lnSpc>
                <a:spcPts val="2801"/>
              </a:lnSpc>
            </a:pPr>
            <a:r>
              <a:rPr lang="en-US" sz="2001" dirty="0">
                <a:latin typeface="Arialle"/>
              </a:rPr>
              <a:t>For general enquiries e.g. login issues, access to resources, email </a:t>
            </a:r>
          </a:p>
          <a:p>
            <a:pPr>
              <a:lnSpc>
                <a:spcPts val="2801"/>
              </a:lnSpc>
            </a:pPr>
            <a:r>
              <a:rPr lang="en-US" sz="2001" dirty="0">
                <a:solidFill>
                  <a:srgbClr val="FF0000"/>
                </a:solidFill>
                <a:latin typeface="Arialle"/>
                <a:hlinkClick r:id="rId5"/>
              </a:rPr>
              <a:t>happytohelp@creativeeducation.co.uk</a:t>
            </a:r>
            <a:r>
              <a:rPr lang="en-US" sz="2001" dirty="0">
                <a:solidFill>
                  <a:srgbClr val="FF0000"/>
                </a:solidFill>
                <a:latin typeface="Arialle"/>
              </a:rPr>
              <a:t> </a:t>
            </a:r>
            <a:endParaRPr lang="en-US" sz="2001" dirty="0">
              <a:latin typeface="Arialle Bo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a:stretch>
            <a:fillRect/>
          </a:stretch>
        </p:blipFill>
        <p:spPr>
          <a:xfrm>
            <a:off x="5763269" y="3042844"/>
            <a:ext cx="3437960" cy="2286788"/>
          </a:xfrm>
          <a:prstGeom prst="rect">
            <a:avLst/>
          </a:prstGeom>
        </p:spPr>
      </p:pic>
      <p:sp>
        <p:nvSpPr>
          <p:cNvPr id="4" name="TextBox 4"/>
          <p:cNvSpPr txBox="1"/>
          <p:nvPr/>
        </p:nvSpPr>
        <p:spPr>
          <a:xfrm>
            <a:off x="453594" y="783391"/>
            <a:ext cx="5639454" cy="52959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Goals!</a:t>
            </a:r>
          </a:p>
        </p:txBody>
      </p:sp>
      <p:sp>
        <p:nvSpPr>
          <p:cNvPr id="5" name="TextBox 5"/>
          <p:cNvSpPr txBox="1"/>
          <p:nvPr/>
        </p:nvSpPr>
        <p:spPr>
          <a:xfrm>
            <a:off x="453594" y="3282966"/>
            <a:ext cx="4220656" cy="1758918"/>
          </a:xfrm>
          <a:prstGeom prst="rect">
            <a:avLst/>
          </a:prstGeom>
        </p:spPr>
        <p:txBody>
          <a:bodyPr lIns="0" tIns="0" rIns="0" bIns="0" rtlCol="0" anchor="t">
            <a:spAutoFit/>
          </a:bodyPr>
          <a:lstStyle/>
          <a:p>
            <a:pPr marL="432076" lvl="1" indent="-216038">
              <a:lnSpc>
                <a:spcPts val="2801"/>
              </a:lnSpc>
              <a:buFont typeface="Arial"/>
              <a:buChar char="•"/>
            </a:pPr>
            <a:r>
              <a:rPr lang="en-US" sz="2001">
                <a:solidFill>
                  <a:srgbClr val="000000"/>
                </a:solidFill>
                <a:latin typeface="Arialle"/>
              </a:rPr>
              <a:t>Working independently, jot down four things that you are going to do as a result of this session. </a:t>
            </a:r>
          </a:p>
          <a:p>
            <a:pPr>
              <a:lnSpc>
                <a:spcPts val="2801"/>
              </a:lnSpc>
            </a:pPr>
            <a:endParaRPr lang="en-US" sz="2001">
              <a:solidFill>
                <a:srgbClr val="000000"/>
              </a:solidFill>
              <a:latin typeface="Arialle"/>
            </a:endParaRPr>
          </a:p>
          <a:p>
            <a:pPr marL="432076" lvl="1" indent="-216038">
              <a:lnSpc>
                <a:spcPts val="2801"/>
              </a:lnSpc>
              <a:buFont typeface="Arial"/>
              <a:buChar char="•"/>
            </a:pPr>
            <a:r>
              <a:rPr lang="en-US" sz="2001">
                <a:solidFill>
                  <a:srgbClr val="000000"/>
                </a:solidFill>
                <a:latin typeface="Arialle"/>
              </a:rPr>
              <a:t>We will share these when ready.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sp>
        <p:nvSpPr>
          <p:cNvPr id="4" name="TextBox 4"/>
          <p:cNvSpPr txBox="1"/>
          <p:nvPr/>
        </p:nvSpPr>
        <p:spPr>
          <a:xfrm>
            <a:off x="453594" y="783391"/>
            <a:ext cx="5639454" cy="1108637"/>
          </a:xfrm>
          <a:prstGeom prst="rect">
            <a:avLst/>
          </a:prstGeom>
        </p:spPr>
        <p:txBody>
          <a:bodyPr lIns="0" tIns="0" rIns="0" bIns="0" rtlCol="0" anchor="t">
            <a:spAutoFit/>
          </a:bodyPr>
          <a:lstStyle/>
          <a:p>
            <a:pPr>
              <a:lnSpc>
                <a:spcPts val="4409"/>
              </a:lnSpc>
            </a:pPr>
            <a:r>
              <a:rPr lang="en-US" sz="3150">
                <a:solidFill>
                  <a:srgbClr val="2651A0"/>
                </a:solidFill>
                <a:latin typeface="League Spartan"/>
              </a:rPr>
              <a:t>Your own wellbeing </a:t>
            </a:r>
          </a:p>
          <a:p>
            <a:pPr>
              <a:lnSpc>
                <a:spcPts val="4409"/>
              </a:lnSpc>
            </a:pPr>
            <a:r>
              <a:rPr lang="en-US" sz="3150">
                <a:solidFill>
                  <a:srgbClr val="2651A0"/>
                </a:solidFill>
                <a:latin typeface="League Spartan"/>
              </a:rPr>
              <a:t>Matters too!</a:t>
            </a:r>
          </a:p>
        </p:txBody>
      </p:sp>
      <p:sp>
        <p:nvSpPr>
          <p:cNvPr id="7" name="TextBox 6">
            <a:extLst>
              <a:ext uri="{FF2B5EF4-FFF2-40B4-BE49-F238E27FC236}">
                <a16:creationId xmlns:a16="http://schemas.microsoft.com/office/drawing/2014/main" id="{01BBA7E6-B6C6-8F31-45AD-C8C2E957DC60}"/>
              </a:ext>
            </a:extLst>
          </p:cNvPr>
          <p:cNvSpPr txBox="1"/>
          <p:nvPr/>
        </p:nvSpPr>
        <p:spPr>
          <a:xfrm>
            <a:off x="453594" y="2729429"/>
            <a:ext cx="8004606" cy="1497269"/>
          </a:xfrm>
          <a:prstGeom prst="rect">
            <a:avLst/>
          </a:prstGeom>
          <a:noFill/>
        </p:spPr>
        <p:txBody>
          <a:bodyPr wrap="square">
            <a:spAutoFit/>
          </a:bodyPr>
          <a:lstStyle/>
          <a:p>
            <a:pPr marL="216038" lvl="1">
              <a:lnSpc>
                <a:spcPts val="2801"/>
              </a:lnSpc>
            </a:pPr>
            <a:r>
              <a:rPr lang="en-US" sz="2001">
                <a:solidFill>
                  <a:srgbClr val="000000"/>
                </a:solidFill>
                <a:latin typeface="Arialle"/>
              </a:rPr>
              <a:t>Next time we will talking about staff wellbeing. </a:t>
            </a:r>
          </a:p>
          <a:p>
            <a:pPr marL="216038" lvl="1">
              <a:lnSpc>
                <a:spcPts val="2801"/>
              </a:lnSpc>
            </a:pPr>
            <a:endParaRPr lang="en-US" sz="2001">
              <a:solidFill>
                <a:srgbClr val="000000"/>
              </a:solidFill>
              <a:latin typeface="Arialle"/>
            </a:endParaRPr>
          </a:p>
          <a:p>
            <a:pPr marL="216038" lvl="1">
              <a:lnSpc>
                <a:spcPts val="2801"/>
              </a:lnSpc>
            </a:pPr>
            <a:r>
              <a:rPr lang="en-US" sz="2001">
                <a:solidFill>
                  <a:srgbClr val="000000"/>
                </a:solidFill>
                <a:latin typeface="Arialle"/>
              </a:rPr>
              <a:t>Before next time, have a think about what you can do for you to keep you batteries topped up so that you can safely support others.</a:t>
            </a:r>
          </a:p>
        </p:txBody>
      </p:sp>
      <p:pic>
        <p:nvPicPr>
          <p:cNvPr id="4098" name="Picture 2" descr="Five Ways to Wellbeing | BounceTogether">
            <a:extLst>
              <a:ext uri="{FF2B5EF4-FFF2-40B4-BE49-F238E27FC236}">
                <a16:creationId xmlns:a16="http://schemas.microsoft.com/office/drawing/2014/main" id="{F484E1FF-3BA5-A04B-B98E-3CA2D0315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4843" y="4495800"/>
            <a:ext cx="3606800" cy="226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3107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6115-4D55-0357-7637-40CE8ACED14A}"/>
              </a:ext>
            </a:extLst>
          </p:cNvPr>
          <p:cNvSpPr>
            <a:spLocks noGrp="1"/>
          </p:cNvSpPr>
          <p:nvPr>
            <p:ph type="title"/>
          </p:nvPr>
        </p:nvSpPr>
        <p:spPr/>
        <p:txBody>
          <a:bodyPr/>
          <a:lstStyle/>
          <a:p>
            <a:r>
              <a:rPr lang="en-US">
                <a:solidFill>
                  <a:srgbClr val="002060"/>
                </a:solidFill>
              </a:rPr>
              <a:t>Feedback Survey </a:t>
            </a:r>
          </a:p>
        </p:txBody>
      </p:sp>
      <p:sp>
        <p:nvSpPr>
          <p:cNvPr id="3" name="Content Placeholder 2">
            <a:extLst>
              <a:ext uri="{FF2B5EF4-FFF2-40B4-BE49-F238E27FC236}">
                <a16:creationId xmlns:a16="http://schemas.microsoft.com/office/drawing/2014/main" id="{579D5FB3-8220-ED77-C7F4-F71A265FD1DD}"/>
              </a:ext>
            </a:extLst>
          </p:cNvPr>
          <p:cNvSpPr>
            <a:spLocks noGrp="1"/>
          </p:cNvSpPr>
          <p:nvPr>
            <p:ph idx="1"/>
          </p:nvPr>
        </p:nvSpPr>
        <p:spPr/>
        <p:txBody>
          <a:bodyPr>
            <a:normAutofit/>
          </a:bodyPr>
          <a:lstStyle/>
          <a:p>
            <a:pPr marL="0" indent="0">
              <a:buNone/>
            </a:pPr>
            <a:r>
              <a:rPr lang="en-US" sz="2800" dirty="0">
                <a:solidFill>
                  <a:srgbClr val="002060"/>
                </a:solidFill>
              </a:rPr>
              <a:t>Please complete this short survey</a:t>
            </a:r>
          </a:p>
          <a:p>
            <a:pPr marL="0" indent="0">
              <a:buNone/>
            </a:pPr>
            <a:r>
              <a:rPr lang="en-US" sz="2800">
                <a:solidFill>
                  <a:srgbClr val="002060"/>
                </a:solidFill>
                <a:hlinkClick r:id="rId2"/>
              </a:rPr>
              <a:t>https://survey-eu1.hsforms.com/1n7KhqfzpRBOFyPM1QePZ4w5kw04</a:t>
            </a:r>
            <a:endParaRPr lang="en-US" sz="2800">
              <a:solidFill>
                <a:srgbClr val="002060"/>
              </a:solidFill>
            </a:endParaRPr>
          </a:p>
          <a:p>
            <a:pPr marL="0" indent="0">
              <a:buNone/>
            </a:pPr>
            <a:endParaRPr lang="en-US" sz="2800" dirty="0">
              <a:solidFill>
                <a:srgbClr val="002060"/>
              </a:solidFill>
            </a:endParaRPr>
          </a:p>
          <a:p>
            <a:pPr marL="0" indent="0">
              <a:buNone/>
            </a:pPr>
            <a:endParaRPr lang="en-US" sz="2800" dirty="0">
              <a:solidFill>
                <a:srgbClr val="002060"/>
              </a:solidFill>
            </a:endParaRPr>
          </a:p>
          <a:p>
            <a:pPr marL="0" indent="0">
              <a:buNone/>
            </a:pPr>
            <a:r>
              <a:rPr lang="en-US" sz="2800" b="1" dirty="0">
                <a:solidFill>
                  <a:srgbClr val="002060"/>
                </a:solidFill>
              </a:rPr>
              <a:t>We look forward to seeing you again on Wednesday 9</a:t>
            </a:r>
            <a:r>
              <a:rPr lang="en-US" sz="2800" b="1" baseline="30000" dirty="0">
                <a:solidFill>
                  <a:srgbClr val="002060"/>
                </a:solidFill>
              </a:rPr>
              <a:t>th</a:t>
            </a:r>
            <a:r>
              <a:rPr lang="en-US" sz="2800" b="1" dirty="0">
                <a:solidFill>
                  <a:srgbClr val="002060"/>
                </a:solidFill>
              </a:rPr>
              <a:t> July </a:t>
            </a:r>
            <a:r>
              <a:rPr lang="en-US" sz="2800" b="1" dirty="0">
                <a:solidFill>
                  <a:srgbClr val="002060"/>
                </a:solidFill>
                <a:sym typeface="Wingdings" panose="05000000000000000000" pitchFamily="2" charset="2"/>
              </a:rPr>
              <a:t></a:t>
            </a:r>
            <a:endParaRPr lang="en-US" sz="2800" b="1" dirty="0">
              <a:solidFill>
                <a:srgbClr val="002060"/>
              </a:solidFill>
            </a:endParaRPr>
          </a:p>
          <a:p>
            <a:pPr marL="0" indent="0">
              <a:buNone/>
            </a:pPr>
            <a:endParaRPr lang="en-US" sz="2800" dirty="0">
              <a:solidFill>
                <a:srgbClr val="002060"/>
              </a:solidFill>
            </a:endParaRPr>
          </a:p>
          <a:p>
            <a:pPr marL="0" indent="0">
              <a:buNone/>
            </a:pPr>
            <a:endParaRPr lang="en-US" sz="2800" dirty="0">
              <a:solidFill>
                <a:srgbClr val="002060"/>
              </a:solidFill>
            </a:endParaRPr>
          </a:p>
        </p:txBody>
      </p:sp>
    </p:spTree>
    <p:extLst>
      <p:ext uri="{BB962C8B-B14F-4D97-AF65-F5344CB8AC3E}">
        <p14:creationId xmlns:p14="http://schemas.microsoft.com/office/powerpoint/2010/main" val="2231232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sp>
        <p:nvSpPr>
          <p:cNvPr id="3" name="TextBox 3"/>
          <p:cNvSpPr txBox="1"/>
          <p:nvPr/>
        </p:nvSpPr>
        <p:spPr>
          <a:xfrm>
            <a:off x="596493" y="2518668"/>
            <a:ext cx="8560614" cy="3508343"/>
          </a:xfrm>
          <a:prstGeom prst="rect">
            <a:avLst/>
          </a:prstGeom>
        </p:spPr>
        <p:txBody>
          <a:bodyPr lIns="0" tIns="0" rIns="0" bIns="0" rtlCol="0" anchor="t">
            <a:spAutoFit/>
          </a:bodyPr>
          <a:lstStyle/>
          <a:p>
            <a:pPr marL="540023" lvl="1" indent="-270012">
              <a:lnSpc>
                <a:spcPts val="3501"/>
              </a:lnSpc>
              <a:buFont typeface="Arial"/>
              <a:buChar char="•"/>
            </a:pPr>
            <a:r>
              <a:rPr lang="en-US" sz="2501">
                <a:solidFill>
                  <a:srgbClr val="000000"/>
                </a:solidFill>
                <a:latin typeface="Arialle"/>
              </a:rPr>
              <a:t>Leadership and management</a:t>
            </a:r>
          </a:p>
          <a:p>
            <a:pPr marL="540023" lvl="1" indent="-270012">
              <a:lnSpc>
                <a:spcPts val="3501"/>
              </a:lnSpc>
              <a:buFont typeface="Arial"/>
              <a:buChar char="•"/>
            </a:pPr>
            <a:r>
              <a:rPr lang="en-US" sz="2501">
                <a:solidFill>
                  <a:srgbClr val="000000"/>
                </a:solidFill>
                <a:latin typeface="Arialle"/>
              </a:rPr>
              <a:t>Identifying need and monitoring impact of interventions</a:t>
            </a:r>
          </a:p>
          <a:p>
            <a:pPr marL="540023" lvl="1" indent="-270012">
              <a:lnSpc>
                <a:spcPts val="3501"/>
              </a:lnSpc>
              <a:buFont typeface="Arial"/>
              <a:buChar char="•"/>
            </a:pPr>
            <a:r>
              <a:rPr lang="en-US" sz="2501">
                <a:solidFill>
                  <a:srgbClr val="000000"/>
                </a:solidFill>
                <a:latin typeface="Arialle"/>
              </a:rPr>
              <a:t>Targeted support and appropriate referrals</a:t>
            </a:r>
          </a:p>
          <a:p>
            <a:pPr marL="540023" lvl="1" indent="-270012">
              <a:lnSpc>
                <a:spcPts val="3501"/>
              </a:lnSpc>
              <a:buFont typeface="Arial"/>
              <a:buChar char="•"/>
            </a:pPr>
            <a:r>
              <a:rPr lang="en-US" sz="2501">
                <a:solidFill>
                  <a:srgbClr val="000000"/>
                </a:solidFill>
                <a:latin typeface="Arialle"/>
              </a:rPr>
              <a:t>Staff development</a:t>
            </a:r>
          </a:p>
          <a:p>
            <a:pPr marL="540023" lvl="1" indent="-270012">
              <a:lnSpc>
                <a:spcPts val="3501"/>
              </a:lnSpc>
              <a:buFont typeface="Arial"/>
              <a:buChar char="•"/>
            </a:pPr>
            <a:r>
              <a:rPr lang="en-US" sz="2501">
                <a:solidFill>
                  <a:srgbClr val="000000"/>
                </a:solidFill>
                <a:latin typeface="Arialle"/>
              </a:rPr>
              <a:t>Creating an ethos and environment</a:t>
            </a:r>
          </a:p>
          <a:p>
            <a:pPr marL="540023" lvl="1" indent="-270012">
              <a:lnSpc>
                <a:spcPts val="3501"/>
              </a:lnSpc>
              <a:buFont typeface="Arial"/>
              <a:buChar char="•"/>
            </a:pPr>
            <a:r>
              <a:rPr lang="en-US" sz="2501">
                <a:solidFill>
                  <a:srgbClr val="000000"/>
                </a:solidFill>
                <a:latin typeface="Arialle"/>
              </a:rPr>
              <a:t>Enabling the Student Voice</a:t>
            </a:r>
          </a:p>
          <a:p>
            <a:pPr marL="540023" lvl="1" indent="-270012">
              <a:lnSpc>
                <a:spcPts val="3501"/>
              </a:lnSpc>
              <a:buFont typeface="Arial"/>
              <a:buChar char="•"/>
            </a:pPr>
            <a:r>
              <a:rPr lang="en-US" sz="2501">
                <a:solidFill>
                  <a:srgbClr val="000000"/>
                </a:solidFill>
                <a:latin typeface="Arialle"/>
              </a:rPr>
              <a:t>Working with parents, families and </a:t>
            </a:r>
            <a:r>
              <a:rPr lang="en-US" sz="2501" err="1">
                <a:solidFill>
                  <a:srgbClr val="000000"/>
                </a:solidFill>
                <a:latin typeface="Arialle"/>
              </a:rPr>
              <a:t>carers</a:t>
            </a:r>
            <a:r>
              <a:rPr lang="en-US" sz="2501">
                <a:solidFill>
                  <a:srgbClr val="000000"/>
                </a:solidFill>
                <a:latin typeface="Arialle"/>
              </a:rPr>
              <a:t> </a:t>
            </a:r>
          </a:p>
          <a:p>
            <a:pPr marL="540023" lvl="1" indent="-270012">
              <a:lnSpc>
                <a:spcPts val="3501"/>
              </a:lnSpc>
              <a:buFont typeface="Arial"/>
              <a:buChar char="•"/>
            </a:pPr>
            <a:r>
              <a:rPr lang="en-US" sz="2501">
                <a:solidFill>
                  <a:srgbClr val="000000"/>
                </a:solidFill>
                <a:latin typeface="Arialle"/>
              </a:rPr>
              <a:t>Curriculum, teaching and learning. </a:t>
            </a:r>
          </a:p>
        </p:txBody>
      </p:sp>
      <p:sp>
        <p:nvSpPr>
          <p:cNvPr id="4" name="TextBox 4"/>
          <p:cNvSpPr txBox="1"/>
          <p:nvPr/>
        </p:nvSpPr>
        <p:spPr>
          <a:xfrm>
            <a:off x="453594" y="507166"/>
            <a:ext cx="5639454" cy="108204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DfE’s Learning Outcomes for SMHLs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513931" y="633332"/>
            <a:ext cx="2872415" cy="886858"/>
          </a:xfrm>
          <a:prstGeom prst="rect">
            <a:avLst/>
          </a:prstGeom>
        </p:spPr>
      </p:pic>
      <p:pic>
        <p:nvPicPr>
          <p:cNvPr id="3" name="Picture 3"/>
          <p:cNvPicPr>
            <a:picLocks noChangeAspect="1"/>
          </p:cNvPicPr>
          <p:nvPr/>
        </p:nvPicPr>
        <p:blipFill>
          <a:blip r:embed="rId4"/>
          <a:srcRect l="9342" t="1924" r="13783" b="7767"/>
          <a:stretch>
            <a:fillRect/>
          </a:stretch>
        </p:blipFill>
        <p:spPr>
          <a:xfrm>
            <a:off x="2317396" y="1857996"/>
            <a:ext cx="5118808" cy="5200382"/>
          </a:xfrm>
          <a:prstGeom prst="rect">
            <a:avLst/>
          </a:prstGeom>
        </p:spPr>
      </p:pic>
      <p:sp>
        <p:nvSpPr>
          <p:cNvPr id="4" name="TextBox 4"/>
          <p:cNvSpPr txBox="1"/>
          <p:nvPr/>
        </p:nvSpPr>
        <p:spPr>
          <a:xfrm>
            <a:off x="500827" y="507166"/>
            <a:ext cx="5639454" cy="1082040"/>
          </a:xfrm>
          <a:prstGeom prst="rect">
            <a:avLst/>
          </a:prstGeom>
        </p:spPr>
        <p:txBody>
          <a:bodyPr lIns="0" tIns="0" rIns="0" bIns="0" rtlCol="0" anchor="t">
            <a:spAutoFit/>
          </a:bodyPr>
          <a:lstStyle/>
          <a:p>
            <a:pPr>
              <a:lnSpc>
                <a:spcPts val="4409"/>
              </a:lnSpc>
            </a:pPr>
            <a:r>
              <a:rPr lang="en-US" sz="3150">
                <a:solidFill>
                  <a:srgbClr val="2651A0"/>
                </a:solidFill>
                <a:latin typeface="League Spartan"/>
              </a:rPr>
              <a:t>Whole School/College approach to Mental Health</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16b5494-aa30-4efd-9a4f-718cec29b41b" xsi:nil="true"/>
    <lcf76f155ced4ddcb4097134ff3c332f xmlns="90a54a8e-81bd-4713-93c1-2dd2d4cecbc0">
      <Terms xmlns="http://schemas.microsoft.com/office/infopath/2007/PartnerControls"/>
    </lcf76f155ced4ddcb4097134ff3c332f>
    <SharedWithUsers xmlns="016b5494-aa30-4efd-9a4f-718cec29b41b">
      <UserInfo>
        <DisplayName>Tracey Wood</DisplayName>
        <AccountId>16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1EF3B776AF89846A4D01257565B165F" ma:contentTypeVersion="18" ma:contentTypeDescription="Create a new document." ma:contentTypeScope="" ma:versionID="068d2e838dc17bc95ec6487064a65a26">
  <xsd:schema xmlns:xsd="http://www.w3.org/2001/XMLSchema" xmlns:xs="http://www.w3.org/2001/XMLSchema" xmlns:p="http://schemas.microsoft.com/office/2006/metadata/properties" xmlns:ns2="90a54a8e-81bd-4713-93c1-2dd2d4cecbc0" xmlns:ns3="016b5494-aa30-4efd-9a4f-718cec29b41b" targetNamespace="http://schemas.microsoft.com/office/2006/metadata/properties" ma:root="true" ma:fieldsID="fc6c310bb6edce4817600e84c25ed914" ns2:_="" ns3:_="">
    <xsd:import namespace="90a54a8e-81bd-4713-93c1-2dd2d4cecbc0"/>
    <xsd:import namespace="016b5494-aa30-4efd-9a4f-718cec29b41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a54a8e-81bd-4713-93c1-2dd2d4cecb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6a64114-90be-4d93-9c1f-f5475ed80024"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6b5494-aa30-4efd-9a4f-718cec29b41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e414ddd-5cfc-4acf-a22f-e867fef1acc0}" ma:internalName="TaxCatchAll" ma:showField="CatchAllData" ma:web="016b5494-aa30-4efd-9a4f-718cec29b4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9B96E3-FB40-4EDF-8B57-23F1E9D19F85}">
  <ds:schemaRefs>
    <ds:schemaRef ds:uri="http://schemas.microsoft.com/office/2006/metadata/properties"/>
    <ds:schemaRef ds:uri="http://schemas.microsoft.com/office/infopath/2007/PartnerControls"/>
    <ds:schemaRef ds:uri="016b5494-aa30-4efd-9a4f-718cec29b41b"/>
    <ds:schemaRef ds:uri="90a54a8e-81bd-4713-93c1-2dd2d4cecbc0"/>
  </ds:schemaRefs>
</ds:datastoreItem>
</file>

<file path=customXml/itemProps2.xml><?xml version="1.0" encoding="utf-8"?>
<ds:datastoreItem xmlns:ds="http://schemas.openxmlformats.org/officeDocument/2006/customXml" ds:itemID="{96DAF1D6-D504-40D5-ADAF-4D5337854F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a54a8e-81bd-4713-93c1-2dd2d4cecbc0"/>
    <ds:schemaRef ds:uri="016b5494-aa30-4efd-9a4f-718cec29b4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33397D-6AC3-4C5F-B335-85D77BC53B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TotalTime>
  <Words>7114</Words>
  <Application>Microsoft Office PowerPoint</Application>
  <PresentationFormat>Custom</PresentationFormat>
  <Paragraphs>630</Paragraphs>
  <Slides>77</Slides>
  <Notes>57</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77</vt:i4>
      </vt:variant>
    </vt:vector>
  </HeadingPairs>
  <TitlesOfParts>
    <vt:vector size="95" baseType="lpstr">
      <vt:lpstr>Arialle Bold</vt:lpstr>
      <vt:lpstr>ArialMT</vt:lpstr>
      <vt:lpstr>Arial</vt:lpstr>
      <vt:lpstr>Glacial Indifference Bold</vt:lpstr>
      <vt:lpstr>League Spartan</vt:lpstr>
      <vt:lpstr>Helvetica Neue</vt:lpstr>
      <vt:lpstr>Wingdings</vt:lpstr>
      <vt:lpstr>Roboto</vt:lpstr>
      <vt:lpstr>Calibri</vt:lpstr>
      <vt:lpstr>GalanoClassic</vt:lpstr>
      <vt:lpstr>AgentOrange</vt:lpstr>
      <vt:lpstr>TrebuchetMS</vt:lpstr>
      <vt:lpstr>SymbolMT</vt:lpstr>
      <vt:lpstr>Arialle</vt:lpstr>
      <vt:lpstr>Verdana</vt:lpstr>
      <vt:lpstr>Lato</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Benefits of a Whole Organisation Approach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useful resources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Pupil Voice</vt:lpstr>
      <vt:lpstr>PowerPoint Presentation</vt:lpstr>
      <vt:lpstr>Teaching PSHE and Mental Health Safely </vt:lpstr>
      <vt:lpstr>What mental health and wellbeing topics should be covered?</vt:lpstr>
      <vt:lpstr>PowerPoint Presentation</vt:lpstr>
      <vt:lpstr>PowerPoint Presentation</vt:lpstr>
      <vt:lpstr>PowerPoint Presentation</vt:lpstr>
      <vt:lpstr>Supporting your teachers</vt:lpstr>
      <vt:lpstr>Supporting your teachers</vt:lpstr>
      <vt:lpstr>Supporting your teachers</vt:lpstr>
      <vt:lpstr>Future Planning</vt:lpstr>
      <vt:lpstr>PowerPoint Presentation</vt:lpstr>
      <vt:lpstr>PowerPoint Presentation</vt:lpstr>
      <vt:lpstr>PowerPoint Presentation</vt:lpstr>
      <vt:lpstr>PowerPoint Presentation</vt:lpstr>
      <vt:lpstr>PowerPoint Presentation</vt:lpstr>
      <vt:lpstr>PowerPoint Presentation</vt:lpstr>
      <vt:lpstr>Feedback Survey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 SMHL Training</dc:title>
  <dc:creator>Tracey Wood</dc:creator>
  <cp:lastModifiedBy>Tracey Wood</cp:lastModifiedBy>
  <cp:revision>9</cp:revision>
  <dcterms:created xsi:type="dcterms:W3CDTF">2006-08-16T00:00:00Z</dcterms:created>
  <dcterms:modified xsi:type="dcterms:W3CDTF">2025-04-09T09:36:03Z</dcterms:modified>
  <dc:identifier>DAFRkvc8J8A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0x010100E1EF3B776AF89846A4D01257565B165F</vt:lpwstr>
  </property>
  <property fmtid="{D5CDD505-2E9C-101B-9397-08002B2CF9AE}" pid="3" name="MediaServiceImageTags">
    <vt:lpwstr/>
  </property>
</Properties>
</file>