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10"/>
  </p:notesMasterIdLst>
  <p:sldIdLst>
    <p:sldId id="4200" r:id="rId5"/>
    <p:sldId id="4201" r:id="rId6"/>
    <p:sldId id="4202" r:id="rId7"/>
    <p:sldId id="4203" r:id="rId8"/>
    <p:sldId id="4347" r:id="rId9"/>
    <p:sldId id="4205" r:id="rId10"/>
    <p:sldId id="4348" r:id="rId11"/>
    <p:sldId id="4349" r:id="rId12"/>
    <p:sldId id="4341" r:id="rId13"/>
    <p:sldId id="4345" r:id="rId14"/>
    <p:sldId id="4350" r:id="rId15"/>
    <p:sldId id="4351" r:id="rId16"/>
    <p:sldId id="524" r:id="rId17"/>
    <p:sldId id="523" r:id="rId18"/>
    <p:sldId id="522" r:id="rId19"/>
    <p:sldId id="521" r:id="rId20"/>
    <p:sldId id="520" r:id="rId21"/>
    <p:sldId id="519" r:id="rId22"/>
    <p:sldId id="518" r:id="rId23"/>
    <p:sldId id="517" r:id="rId24"/>
    <p:sldId id="516" r:id="rId25"/>
    <p:sldId id="515" r:id="rId26"/>
    <p:sldId id="514" r:id="rId27"/>
    <p:sldId id="513" r:id="rId28"/>
    <p:sldId id="512" r:id="rId29"/>
    <p:sldId id="511" r:id="rId30"/>
    <p:sldId id="510" r:id="rId31"/>
    <p:sldId id="509" r:id="rId32"/>
    <p:sldId id="508" r:id="rId33"/>
    <p:sldId id="507" r:id="rId34"/>
    <p:sldId id="506" r:id="rId35"/>
    <p:sldId id="505" r:id="rId36"/>
    <p:sldId id="504" r:id="rId37"/>
    <p:sldId id="503" r:id="rId38"/>
    <p:sldId id="525" r:id="rId39"/>
    <p:sldId id="526" r:id="rId40"/>
    <p:sldId id="4206" r:id="rId41"/>
    <p:sldId id="4207" r:id="rId42"/>
    <p:sldId id="4340" r:id="rId43"/>
    <p:sldId id="4346" r:id="rId44"/>
    <p:sldId id="4208" r:id="rId45"/>
    <p:sldId id="4254" r:id="rId46"/>
    <p:sldId id="4342" r:id="rId47"/>
    <p:sldId id="270" r:id="rId48"/>
    <p:sldId id="271" r:id="rId49"/>
    <p:sldId id="272" r:id="rId50"/>
    <p:sldId id="273" r:id="rId51"/>
    <p:sldId id="274" r:id="rId52"/>
    <p:sldId id="527"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 id="288" r:id="rId66"/>
    <p:sldId id="289" r:id="rId67"/>
    <p:sldId id="4210" r:id="rId68"/>
    <p:sldId id="4211" r:id="rId69"/>
    <p:sldId id="4212" r:id="rId70"/>
    <p:sldId id="4213" r:id="rId71"/>
    <p:sldId id="4215" r:id="rId72"/>
    <p:sldId id="4216" r:id="rId73"/>
    <p:sldId id="4217" r:id="rId74"/>
    <p:sldId id="4218" r:id="rId75"/>
    <p:sldId id="4219" r:id="rId76"/>
    <p:sldId id="4220" r:id="rId77"/>
    <p:sldId id="4225" r:id="rId78"/>
    <p:sldId id="257" r:id="rId79"/>
    <p:sldId id="4226" r:id="rId80"/>
    <p:sldId id="567" r:id="rId81"/>
    <p:sldId id="568" r:id="rId82"/>
    <p:sldId id="569" r:id="rId83"/>
    <p:sldId id="570" r:id="rId84"/>
    <p:sldId id="571" r:id="rId85"/>
    <p:sldId id="572" r:id="rId86"/>
    <p:sldId id="573" r:id="rId87"/>
    <p:sldId id="574" r:id="rId88"/>
    <p:sldId id="575" r:id="rId89"/>
    <p:sldId id="576" r:id="rId90"/>
    <p:sldId id="577" r:id="rId91"/>
    <p:sldId id="578" r:id="rId92"/>
    <p:sldId id="579" r:id="rId93"/>
    <p:sldId id="580" r:id="rId94"/>
    <p:sldId id="452" r:id="rId95"/>
    <p:sldId id="454" r:id="rId96"/>
    <p:sldId id="455" r:id="rId97"/>
    <p:sldId id="581" r:id="rId98"/>
    <p:sldId id="461" r:id="rId99"/>
    <p:sldId id="468" r:id="rId100"/>
    <p:sldId id="582" r:id="rId101"/>
    <p:sldId id="583" r:id="rId102"/>
    <p:sldId id="584" r:id="rId103"/>
    <p:sldId id="4343" r:id="rId104"/>
    <p:sldId id="4344" r:id="rId105"/>
    <p:sldId id="585" r:id="rId106"/>
    <p:sldId id="589" r:id="rId107"/>
    <p:sldId id="586" r:id="rId108"/>
    <p:sldId id="587"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FBE7F-D13F-3AEA-BAD4-F6229168479A}" name="Gemma Fieldsend" initials="GF" userId="S::gemma.fieldsend@charliewaller.org::043243c8-70e3-45eb-8c25-0121049914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hard Parker" initials="RP" lastIdx="17" clrIdx="0">
    <p:extLst>
      <p:ext uri="{19B8F6BF-5375-455C-9EA6-DF929625EA0E}">
        <p15:presenceInfo xmlns:p15="http://schemas.microsoft.com/office/powerpoint/2012/main" userId="Richard Par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3226" autoAdjust="0"/>
  </p:normalViewPr>
  <p:slideViewPr>
    <p:cSldViewPr snapToGrid="0">
      <p:cViewPr varScale="1">
        <p:scale>
          <a:sx n="40" d="100"/>
          <a:sy n="40" d="100"/>
        </p:scale>
        <p:origin x="2040" y="3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8/10/relationships/authors" Targe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Wood" userId="f7538726-dda6-475f-b447-bc8874356d93" providerId="ADAL" clId="{D97D9EB9-8566-40E0-A0CF-6F6495137588}"/>
    <pc:docChg chg="modSld">
      <pc:chgData name="Tracey Wood" userId="f7538726-dda6-475f-b447-bc8874356d93" providerId="ADAL" clId="{D97D9EB9-8566-40E0-A0CF-6F6495137588}" dt="2024-09-05T11:19:59.017" v="15" actId="20577"/>
      <pc:docMkLst>
        <pc:docMk/>
      </pc:docMkLst>
      <pc:sldChg chg="modSp mod">
        <pc:chgData name="Tracey Wood" userId="f7538726-dda6-475f-b447-bc8874356d93" providerId="ADAL" clId="{D97D9EB9-8566-40E0-A0CF-6F6495137588}" dt="2024-09-05T11:19:59.017" v="15" actId="20577"/>
        <pc:sldMkLst>
          <pc:docMk/>
          <pc:sldMk cId="3929216305" sldId="589"/>
        </pc:sldMkLst>
      </pc:sldChg>
    </pc:docChg>
  </pc:docChgLst>
  <pc:docChgLst>
    <pc:chgData name="Tracey Wood" userId="f7538726-dda6-475f-b447-bc8874356d93" providerId="ADAL" clId="{B7729838-9878-4BEF-B971-9E9EC025B5AA}"/>
    <pc:docChg chg="modSld">
      <pc:chgData name="Tracey Wood" userId="f7538726-dda6-475f-b447-bc8874356d93" providerId="ADAL" clId="{B7729838-9878-4BEF-B971-9E9EC025B5AA}" dt="2024-01-15T15:13:05.272" v="10" actId="20577"/>
      <pc:docMkLst>
        <pc:docMk/>
      </pc:docMkLst>
      <pc:sldChg chg="modSp mod">
        <pc:chgData name="Tracey Wood" userId="f7538726-dda6-475f-b447-bc8874356d93" providerId="ADAL" clId="{B7729838-9878-4BEF-B971-9E9EC025B5AA}" dt="2024-01-15T15:13:05.272" v="10" actId="20577"/>
        <pc:sldMkLst>
          <pc:docMk/>
          <pc:sldMk cId="3929216305" sldId="589"/>
        </pc:sldMkLst>
      </pc:sldChg>
    </pc:docChg>
  </pc:docChgLst>
  <pc:docChgLst>
    <pc:chgData name="Tracey Wood" userId="f7538726-dda6-475f-b447-bc8874356d93" providerId="ADAL" clId="{FCA869E1-2473-40A7-9D36-0466FE1A69CB}"/>
    <pc:docChg chg="modSld">
      <pc:chgData name="Tracey Wood" userId="f7538726-dda6-475f-b447-bc8874356d93" providerId="ADAL" clId="{FCA869E1-2473-40A7-9D36-0466FE1A69CB}" dt="2025-01-16T17:13:03.213" v="62" actId="20577"/>
      <pc:docMkLst>
        <pc:docMk/>
      </pc:docMkLst>
      <pc:sldChg chg="modSp mod">
        <pc:chgData name="Tracey Wood" userId="f7538726-dda6-475f-b447-bc8874356d93" providerId="ADAL" clId="{FCA869E1-2473-40A7-9D36-0466FE1A69CB}" dt="2025-01-16T17:13:03.213" v="62" actId="20577"/>
        <pc:sldMkLst>
          <pc:docMk/>
          <pc:sldMk cId="3929216305" sldId="589"/>
        </pc:sldMkLst>
      </pc:sldChg>
      <pc:sldChg chg="modSp mod">
        <pc:chgData name="Tracey Wood" userId="f7538726-dda6-475f-b447-bc8874356d93" providerId="ADAL" clId="{FCA869E1-2473-40A7-9D36-0466FE1A69CB}" dt="2025-01-16T17:10:36.701" v="42" actId="20577"/>
        <pc:sldMkLst>
          <pc:docMk/>
          <pc:sldMk cId="2283601508" sldId="4200"/>
        </pc:sldMkLst>
      </pc:sldChg>
      <pc:sldChg chg="modSp mod">
        <pc:chgData name="Tracey Wood" userId="f7538726-dda6-475f-b447-bc8874356d93" providerId="ADAL" clId="{FCA869E1-2473-40A7-9D36-0466FE1A69CB}" dt="2025-01-16T17:12:05.140" v="45" actId="20577"/>
        <pc:sldMkLst>
          <pc:docMk/>
          <pc:sldMk cId="2610066076" sldId="4225"/>
        </pc:sldMkLst>
      </pc:sldChg>
    </pc:docChg>
  </pc:docChgLst>
  <pc:docChgLst>
    <pc:chgData name="Tracey Wood" userId="f7538726-dda6-475f-b447-bc8874356d93" providerId="ADAL" clId="{C6857945-FEFC-4638-88D7-6E3E4E84B52D}"/>
    <pc:docChg chg="custSel delSld modSld">
      <pc:chgData name="Tracey Wood" userId="f7538726-dda6-475f-b447-bc8874356d93" providerId="ADAL" clId="{C6857945-FEFC-4638-88D7-6E3E4E84B52D}" dt="2024-01-05T14:57:08.487" v="56" actId="6549"/>
      <pc:docMkLst>
        <pc:docMk/>
      </pc:docMkLst>
      <pc:sldChg chg="del">
        <pc:chgData name="Tracey Wood" userId="f7538726-dda6-475f-b447-bc8874356d93" providerId="ADAL" clId="{C6857945-FEFC-4638-88D7-6E3E4E84B52D}" dt="2023-12-12T15:31:03.182" v="39" actId="2696"/>
        <pc:sldMkLst>
          <pc:docMk/>
          <pc:sldMk cId="2231232366" sldId="313"/>
        </pc:sldMkLst>
      </pc:sldChg>
      <pc:sldChg chg="modSp mod">
        <pc:chgData name="Tracey Wood" userId="f7538726-dda6-475f-b447-bc8874356d93" providerId="ADAL" clId="{C6857945-FEFC-4638-88D7-6E3E4E84B52D}" dt="2023-12-12T15:30:56.321" v="38" actId="20577"/>
        <pc:sldMkLst>
          <pc:docMk/>
          <pc:sldMk cId="1491583675" sldId="585"/>
        </pc:sldMkLst>
      </pc:sldChg>
      <pc:sldChg chg="modSp mod">
        <pc:chgData name="Tracey Wood" userId="f7538726-dda6-475f-b447-bc8874356d93" providerId="ADAL" clId="{C6857945-FEFC-4638-88D7-6E3E4E84B52D}" dt="2024-01-05T14:57:08.487" v="56" actId="6549"/>
        <pc:sldMkLst>
          <pc:docMk/>
          <pc:sldMk cId="3929216305" sldId="589"/>
        </pc:sldMkLst>
      </pc:sldChg>
    </pc:docChg>
  </pc:docChgLst>
  <pc:docChgLst>
    <pc:chgData name="Tracey Wood" userId="f7538726-dda6-475f-b447-bc8874356d93" providerId="ADAL" clId="{055BCFC0-4133-4E48-B724-EA3AA7B586FE}"/>
    <pc:docChg chg="custSel modSld">
      <pc:chgData name="Tracey Wood" userId="f7538726-dda6-475f-b447-bc8874356d93" providerId="ADAL" clId="{055BCFC0-4133-4E48-B724-EA3AA7B586FE}" dt="2025-06-11T10:55:09.416" v="1" actId="27636"/>
      <pc:docMkLst>
        <pc:docMk/>
      </pc:docMkLst>
      <pc:sldChg chg="modSp mod">
        <pc:chgData name="Tracey Wood" userId="f7538726-dda6-475f-b447-bc8874356d93" providerId="ADAL" clId="{055BCFC0-4133-4E48-B724-EA3AA7B586FE}" dt="2025-06-11T10:55:09.416" v="1" actId="27636"/>
        <pc:sldMkLst>
          <pc:docMk/>
          <pc:sldMk cId="1491583675" sldId="585"/>
        </pc:sldMkLst>
        <pc:spChg chg="mod">
          <ac:chgData name="Tracey Wood" userId="f7538726-dda6-475f-b447-bc8874356d93" providerId="ADAL" clId="{055BCFC0-4133-4E48-B724-EA3AA7B586FE}" dt="2025-06-11T10:55:09.416" v="1" actId="27636"/>
          <ac:spMkLst>
            <pc:docMk/>
            <pc:sldMk cId="1491583675" sldId="585"/>
            <ac:spMk id="3" creationId="{BB5A65A5-754E-004E-B078-486FAB3BD0A5}"/>
          </ac:spMkLst>
        </pc:spChg>
      </pc:sldChg>
    </pc:docChg>
  </pc:docChgLst>
  <pc:docChgLst>
    <pc:chgData name="Tracey Wood" userId="f7538726-dda6-475f-b447-bc8874356d93" providerId="ADAL" clId="{059D8B81-0EDF-4ABB-9E23-FE97253B2C4A}"/>
    <pc:docChg chg="modSld">
      <pc:chgData name="Tracey Wood" userId="f7538726-dda6-475f-b447-bc8874356d93" providerId="ADAL" clId="{059D8B81-0EDF-4ABB-9E23-FE97253B2C4A}" dt="2024-05-09T11:18:51.054" v="19" actId="20577"/>
      <pc:docMkLst>
        <pc:docMk/>
      </pc:docMkLst>
      <pc:sldChg chg="modSp mod">
        <pc:chgData name="Tracey Wood" userId="f7538726-dda6-475f-b447-bc8874356d93" providerId="ADAL" clId="{059D8B81-0EDF-4ABB-9E23-FE97253B2C4A}" dt="2024-05-09T11:18:51.054" v="19" actId="20577"/>
        <pc:sldMkLst>
          <pc:docMk/>
          <pc:sldMk cId="3929216305" sldId="5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E35BF-D3B5-094C-92A5-09491D0BB89E}" type="datetimeFigureOut">
              <a:rPr lang="en-GB" smtClean="0"/>
              <a:t>11/06/2025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9334D-C4D0-1848-9347-2C6A9EA0008B}" type="slidenum">
              <a:rPr lang="en-GB" smtClean="0"/>
              <a:t>‹#›</a:t>
            </a:fld>
            <a:endParaRPr lang="en-GB"/>
          </a:p>
        </p:txBody>
      </p:sp>
    </p:spTree>
    <p:extLst>
      <p:ext uri="{BB962C8B-B14F-4D97-AF65-F5344CB8AC3E}">
        <p14:creationId xmlns:p14="http://schemas.microsoft.com/office/powerpoint/2010/main" val="127043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1</a:t>
            </a:fld>
            <a:endParaRPr lang="en-GB"/>
          </a:p>
        </p:txBody>
      </p:sp>
    </p:spTree>
    <p:extLst>
      <p:ext uri="{BB962C8B-B14F-4D97-AF65-F5344CB8AC3E}">
        <p14:creationId xmlns:p14="http://schemas.microsoft.com/office/powerpoint/2010/main" val="136235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 to raise: </a:t>
            </a:r>
          </a:p>
          <a:p>
            <a:endParaRPr lang="en-US" dirty="0"/>
          </a:p>
          <a:p>
            <a:r>
              <a:rPr lang="en-GB" b="0" i="1" u="none" strike="noStrike" dirty="0">
                <a:solidFill>
                  <a:srgbClr val="777777"/>
                </a:solidFill>
                <a:effectLst/>
                <a:latin typeface="Arial" panose="020B0604020202020204" pitchFamily="34" charset="0"/>
              </a:rPr>
              <a:t>“Schools have a central role to play in enabling their pupils to be resilient and to support good mental health and wellbeing. It is important that schools promote good mental wellbeing for all pupils.” </a:t>
            </a:r>
            <a:endParaRPr lang="en-US" b="0" i="1" u="none" strike="noStrike" dirty="0">
              <a:solidFill>
                <a:srgbClr val="777777"/>
              </a:solidFill>
              <a:effectLst/>
              <a:latin typeface="Arial" panose="020B0604020202020204" pitchFamily="34" charset="0"/>
            </a:endParaRPr>
          </a:p>
          <a:p>
            <a:endParaRPr lang="en-US" b="0" i="1" u="none" strike="noStrike" dirty="0">
              <a:solidFill>
                <a:srgbClr val="777777"/>
              </a:solidFill>
              <a:effectLst/>
              <a:latin typeface="Arial" panose="020B0604020202020204" pitchFamily="34" charset="0"/>
            </a:endParaRPr>
          </a:p>
          <a:p>
            <a:r>
              <a:rPr lang="en-GB" b="0" i="1" u="none" strike="noStrike" dirty="0">
                <a:solidFill>
                  <a:srgbClr val="777777"/>
                </a:solidFill>
                <a:effectLst/>
                <a:latin typeface="Arial" panose="020B0604020202020204" pitchFamily="34" charset="0"/>
              </a:rPr>
              <a:t>“A school’s approach to mental health and behaviour should be part of a consistent whole school approach to mental health and wellbeing. This should involve providing a structured school environment with clear expectations of behaviour, well communicated social norms and routines, which are reinforced with highly consistent consequence systems. This should be paired with an individualised graduated response when the behavioural issues might be a result of educational, mental health, other needs or vulnerabilities.” </a:t>
            </a:r>
            <a:endParaRPr lang="en-US" b="0" i="1" u="none" strike="noStrike" dirty="0">
              <a:solidFill>
                <a:srgbClr val="777777"/>
              </a:solidFill>
              <a:effectLst/>
              <a:latin typeface="Arial" panose="020B0604020202020204" pitchFamily="34" charset="0"/>
            </a:endParaRPr>
          </a:p>
          <a:p>
            <a:endParaRPr lang="en-US" b="0" i="1" u="none" strike="noStrike" dirty="0">
              <a:solidFill>
                <a:srgbClr val="777777"/>
              </a:solidFill>
              <a:effectLst/>
              <a:latin typeface="Arial" panose="020B0604020202020204" pitchFamily="34" charset="0"/>
            </a:endParaRPr>
          </a:p>
          <a:p>
            <a:r>
              <a:rPr lang="en-GB" b="0" i="1" u="none" strike="noStrike" dirty="0">
                <a:solidFill>
                  <a:srgbClr val="777777"/>
                </a:solidFill>
                <a:effectLst/>
                <a:latin typeface="Arial" panose="020B0604020202020204" pitchFamily="34" charset="0"/>
              </a:rPr>
              <a:t>“There are things that schools can do for all pupils, as well as those at risk of developing mental health problems, to intervene early to create a safe and calm educational environment and strengthen resilience before serious mental health problems occur.”</a:t>
            </a:r>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11</a:t>
            </a:fld>
            <a:endParaRPr lang="en-GB"/>
          </a:p>
        </p:txBody>
      </p:sp>
    </p:spTree>
    <p:extLst>
      <p:ext uri="{BB962C8B-B14F-4D97-AF65-F5344CB8AC3E}">
        <p14:creationId xmlns:p14="http://schemas.microsoft.com/office/powerpoint/2010/main" val="354985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rPr>
              <a:t>Building pupils’ sense of belonging and ensuring everyone feels safe within the school </a:t>
            </a:r>
          </a:p>
          <a:p>
            <a:endParaRPr lang="en-GB" sz="1200" dirty="0">
              <a:effectLst/>
              <a:latin typeface="SymbolMT"/>
            </a:endParaRPr>
          </a:p>
          <a:p>
            <a:r>
              <a:rPr lang="en-GB" sz="1200" dirty="0">
                <a:solidFill>
                  <a:srgbClr val="3F6607"/>
                </a:solidFill>
                <a:latin typeface="ArialMT"/>
              </a:rPr>
              <a:t>E</a:t>
            </a:r>
            <a:r>
              <a:rPr lang="en-GB" sz="1200" dirty="0">
                <a:solidFill>
                  <a:srgbClr val="3F6607"/>
                </a:solidFill>
                <a:effectLst/>
                <a:latin typeface="ArialMT"/>
              </a:rPr>
              <a:t>very child and young person must have an equal opportunity to develop the skills and knowledge they need to thrive and have resilience now and in the future</a:t>
            </a:r>
          </a:p>
          <a:p>
            <a:endParaRPr lang="en-GB" sz="1200" dirty="0">
              <a:solidFill>
                <a:srgbClr val="3F6607"/>
              </a:solidFill>
              <a:effectLst/>
              <a:latin typeface="ArialMT"/>
            </a:endParaRPr>
          </a:p>
          <a:p>
            <a:r>
              <a:rPr lang="en-GB" sz="1200" dirty="0">
                <a:effectLst/>
                <a:latin typeface="GillSansMT"/>
              </a:rPr>
              <a:t>Acknowledge and celebrate the positive impact of diversity within year groups </a:t>
            </a:r>
          </a:p>
          <a:p>
            <a:endParaRPr lang="en-GB" sz="1050" dirty="0">
              <a:effectLst/>
            </a:endParaRPr>
          </a:p>
          <a:p>
            <a:r>
              <a:rPr lang="en-GB" sz="1200" dirty="0">
                <a:effectLst/>
                <a:latin typeface="GillSansMT"/>
              </a:rPr>
              <a:t>Deliver dedicated assemblies and tutor time activities stressing the school’s shared values of inclusion, tolerance, kindness, care and unconditional respect for members of the school and wider community. </a:t>
            </a:r>
            <a:endParaRPr lang="en-GB" sz="1050" dirty="0">
              <a:effectLst/>
              <a:latin typeface="+mn-lt"/>
            </a:endParaRPr>
          </a:p>
          <a:p>
            <a:endParaRPr lang="en-GB" sz="1050" dirty="0">
              <a:effectLst/>
              <a:latin typeface="+mn-lt"/>
            </a:endParaRPr>
          </a:p>
          <a:p>
            <a:r>
              <a:rPr lang="en-GB" sz="1200" dirty="0">
                <a:effectLst/>
                <a:latin typeface="GillSansMT"/>
              </a:rPr>
              <a:t>Understand the impact of discrimination on pupil wellbeing and mental health, remaining alert to our own bias and the impact of power dynamics between dominant and minority groups. This includes having an awareness of how intersectionality</a:t>
            </a:r>
            <a:r>
              <a:rPr lang="en-GB" sz="1200" i="1" dirty="0">
                <a:effectLst/>
                <a:latin typeface="GillSansMT"/>
              </a:rPr>
              <a:t>(aspects of a person's social and political identities combine</a:t>
            </a:r>
            <a:r>
              <a:rPr lang="en-GB" sz="1200" dirty="0">
                <a:effectLst/>
                <a:latin typeface="GillSansMT"/>
              </a:rPr>
              <a:t>) can create different modes of discrimination and </a:t>
            </a:r>
            <a:r>
              <a:rPr lang="en-GB" sz="1200" dirty="0" err="1">
                <a:effectLst/>
                <a:latin typeface="GillSansMT"/>
              </a:rPr>
              <a:t>priviledge</a:t>
            </a:r>
            <a:r>
              <a:rPr lang="en-GB" sz="1200" dirty="0">
                <a:effectLst/>
                <a:latin typeface="GillSansMT"/>
              </a:rPr>
              <a:t>. </a:t>
            </a:r>
          </a:p>
          <a:p>
            <a:endParaRPr lang="en-GB" sz="1200" dirty="0">
              <a:effectLst/>
              <a:latin typeface="GillSansMT"/>
            </a:endParaRPr>
          </a:p>
          <a:p>
            <a:r>
              <a:rPr lang="en-GB" sz="1800" dirty="0">
                <a:effectLst/>
                <a:latin typeface="GillSansMT"/>
              </a:rPr>
              <a:t>Provide inclusive and accessible support systems, ensuring that access to counselling, mentoring and external agencies reflect the diversity within our community. </a:t>
            </a:r>
            <a:endParaRPr lang="en-GB" dirty="0">
              <a:effectLst/>
            </a:endParaRPr>
          </a:p>
          <a:p>
            <a:pPr>
              <a:buFont typeface="Arial" panose="020B0604020202020204" pitchFamily="34" charset="0"/>
              <a:buChar char="•"/>
            </a:pPr>
            <a:endParaRPr lang="en-GB" sz="1200" dirty="0">
              <a:solidFill>
                <a:srgbClr val="3F6607"/>
              </a:solidFill>
              <a:effectLst/>
              <a:latin typeface="ArialMT"/>
            </a:endParaRPr>
          </a:p>
          <a:p>
            <a:endParaRPr lang="en-GB"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12</a:t>
            </a:fld>
            <a:endParaRPr lang="en-GB"/>
          </a:p>
        </p:txBody>
      </p:sp>
    </p:spTree>
    <p:extLst>
      <p:ext uri="{BB962C8B-B14F-4D97-AF65-F5344CB8AC3E}">
        <p14:creationId xmlns:p14="http://schemas.microsoft.com/office/powerpoint/2010/main" val="179203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 prompt:</a:t>
            </a:r>
          </a:p>
          <a:p>
            <a:endParaRPr lang="en-US" dirty="0"/>
          </a:p>
          <a:p>
            <a:r>
              <a:rPr lang="en-US" dirty="0"/>
              <a:t>Hello and welcome to this train the trainer session. This presentation has been put together with the intention of you and your team developing  and adapting the content to meet your needs. The overarching message is that young people can not thrive, they can not reach their full potential or hit their target grades if they do not feel safe and valued in their environment. </a:t>
            </a:r>
          </a:p>
          <a:p>
            <a:endParaRPr lang="en-US" dirty="0"/>
          </a:p>
          <a:p>
            <a:r>
              <a:rPr lang="en-US" b="1" dirty="0"/>
              <a:t>Academic Base: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Arial" panose="020B0604020202020204" pitchFamily="34" charset="0"/>
              </a:rPr>
              <a:t>Promoting mental health and well-being in schools: examining mindfulness, relaxation and strategies for safety and well-being in English primary and secondary schools-study protocol for a multi-school, cluster randomised controlled trial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u="none" strike="noStrike" dirty="0" err="1">
                <a:solidFill>
                  <a:srgbClr val="222222"/>
                </a:solidFill>
                <a:effectLst/>
                <a:latin typeface="Arial" panose="020B0604020202020204" pitchFamily="34" charset="0"/>
              </a:rPr>
              <a:t>Jessiman</a:t>
            </a:r>
            <a:r>
              <a:rPr lang="en-GB" sz="2800" b="0" i="0" u="none" strike="noStrike" dirty="0">
                <a:solidFill>
                  <a:srgbClr val="222222"/>
                </a:solidFill>
                <a:effectLst/>
                <a:latin typeface="Arial" panose="020B0604020202020204" pitchFamily="34" charset="0"/>
              </a:rPr>
              <a:t>, P., </a:t>
            </a:r>
            <a:r>
              <a:rPr lang="en-GB" sz="2800" b="0" i="0" u="none" strike="noStrike" dirty="0" err="1">
                <a:solidFill>
                  <a:srgbClr val="222222"/>
                </a:solidFill>
                <a:effectLst/>
                <a:latin typeface="Arial" panose="020B0604020202020204" pitchFamily="34" charset="0"/>
              </a:rPr>
              <a:t>Kidger</a:t>
            </a:r>
            <a:r>
              <a:rPr lang="en-GB" sz="2800" b="0" i="0" u="none" strike="noStrike" dirty="0">
                <a:solidFill>
                  <a:srgbClr val="222222"/>
                </a:solidFill>
                <a:effectLst/>
                <a:latin typeface="Arial" panose="020B0604020202020204" pitchFamily="34" charset="0"/>
              </a:rPr>
              <a:t>, J., Spencer, L., </a:t>
            </a:r>
            <a:r>
              <a:rPr lang="en-GB" sz="2800" b="0" i="0" u="none" strike="noStrike" dirty="0" err="1">
                <a:solidFill>
                  <a:srgbClr val="222222"/>
                </a:solidFill>
                <a:effectLst/>
                <a:latin typeface="Arial" panose="020B0604020202020204" pitchFamily="34" charset="0"/>
              </a:rPr>
              <a:t>Geijer</a:t>
            </a:r>
            <a:r>
              <a:rPr lang="en-GB" sz="2800" b="0" i="0" u="none" strike="noStrike" dirty="0">
                <a:solidFill>
                  <a:srgbClr val="222222"/>
                </a:solidFill>
                <a:effectLst/>
                <a:latin typeface="Arial" panose="020B0604020202020204" pitchFamily="34" charset="0"/>
              </a:rPr>
              <a:t>-Simpson, E., </a:t>
            </a:r>
            <a:r>
              <a:rPr lang="en-GB" sz="2800" b="0" i="0" u="none" strike="noStrike" dirty="0" err="1">
                <a:solidFill>
                  <a:srgbClr val="222222"/>
                </a:solidFill>
                <a:effectLst/>
                <a:latin typeface="Arial" panose="020B0604020202020204" pitchFamily="34" charset="0"/>
              </a:rPr>
              <a:t>Kaluzeviciute</a:t>
            </a:r>
            <a:r>
              <a:rPr lang="en-GB" sz="2800" b="0" i="0" u="none" strike="noStrike" dirty="0">
                <a:solidFill>
                  <a:srgbClr val="222222"/>
                </a:solidFill>
                <a:effectLst/>
                <a:latin typeface="Arial" panose="020B0604020202020204" pitchFamily="34" charset="0"/>
              </a:rPr>
              <a:t>, G., Burn, A. M., ... &amp; </a:t>
            </a:r>
            <a:r>
              <a:rPr lang="en-GB" sz="2800" b="0" i="0" u="none" strike="noStrike" dirty="0" err="1">
                <a:solidFill>
                  <a:srgbClr val="222222"/>
                </a:solidFill>
                <a:effectLst/>
                <a:latin typeface="Arial" panose="020B0604020202020204" pitchFamily="34" charset="0"/>
              </a:rPr>
              <a:t>Limmer</a:t>
            </a:r>
            <a:r>
              <a:rPr lang="en-GB" sz="2800" b="0" i="0" u="none" strike="noStrike" dirty="0">
                <a:solidFill>
                  <a:srgbClr val="222222"/>
                </a:solidFill>
                <a:effectLst/>
                <a:latin typeface="Arial" panose="020B0604020202020204" pitchFamily="34" charset="0"/>
              </a:rPr>
              <a:t>, M. (2022). School culture and student mental health: a qualitative study in UK secondary schools. </a:t>
            </a:r>
            <a:r>
              <a:rPr lang="en-GB" sz="2800" b="0" i="1" u="none" strike="noStrike" dirty="0">
                <a:solidFill>
                  <a:srgbClr val="222222"/>
                </a:solidFill>
                <a:effectLst/>
                <a:latin typeface="Arial" panose="020B0604020202020204" pitchFamily="34" charset="0"/>
              </a:rPr>
              <a:t>BMC public health</a:t>
            </a:r>
            <a:r>
              <a:rPr lang="en-GB" sz="2800" b="0" i="0" u="none" strike="noStrike" dirty="0">
                <a:solidFill>
                  <a:srgbClr val="222222"/>
                </a:solidFill>
                <a:effectLst/>
                <a:latin typeface="Arial" panose="020B0604020202020204" pitchFamily="34" charset="0"/>
              </a:rPr>
              <a:t>, </a:t>
            </a:r>
            <a:r>
              <a:rPr lang="en-GB" sz="2800" b="0" i="1" u="none" strike="noStrike" dirty="0">
                <a:solidFill>
                  <a:srgbClr val="222222"/>
                </a:solidFill>
                <a:effectLst/>
                <a:latin typeface="Arial" panose="020B0604020202020204" pitchFamily="34" charset="0"/>
              </a:rPr>
              <a:t>22</a:t>
            </a:r>
            <a:r>
              <a:rPr lang="en-GB" sz="2800" b="0" i="0" u="none" strike="noStrike" dirty="0">
                <a:solidFill>
                  <a:srgbClr val="222222"/>
                </a:solidFill>
                <a:effectLst/>
                <a:latin typeface="Arial" panose="020B0604020202020204" pitchFamily="34" charset="0"/>
              </a:rPr>
              <a:t>(1), 619.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u="none" strike="noStrike" dirty="0">
              <a:solidFill>
                <a:srgbClr val="222222"/>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u="none" strike="noStrike" dirty="0">
                <a:solidFill>
                  <a:srgbClr val="222222"/>
                </a:solidFill>
                <a:effectLst/>
                <a:latin typeface="Arial" panose="020B0604020202020204" pitchFamily="34" charset="0"/>
              </a:rPr>
              <a:t>Norwich, B., Moore, D., </a:t>
            </a:r>
            <a:r>
              <a:rPr lang="en-GB" sz="2800" b="0" i="0" u="none" strike="noStrike" dirty="0" err="1">
                <a:solidFill>
                  <a:srgbClr val="222222"/>
                </a:solidFill>
                <a:effectLst/>
                <a:latin typeface="Arial" panose="020B0604020202020204" pitchFamily="34" charset="0"/>
              </a:rPr>
              <a:t>Stentiford</a:t>
            </a:r>
            <a:r>
              <a:rPr lang="en-GB" sz="2800" b="0" i="0" u="none" strike="noStrike" dirty="0">
                <a:solidFill>
                  <a:srgbClr val="222222"/>
                </a:solidFill>
                <a:effectLst/>
                <a:latin typeface="Arial" panose="020B0604020202020204" pitchFamily="34" charset="0"/>
              </a:rPr>
              <a:t>, L., &amp; Hall, D. (2022). A critical consideration of ‘mental health and </a:t>
            </a:r>
            <a:r>
              <a:rPr lang="en-GB" sz="2800" b="0" i="0" u="none" strike="noStrike" dirty="0" err="1">
                <a:solidFill>
                  <a:srgbClr val="222222"/>
                </a:solidFill>
                <a:effectLst/>
                <a:latin typeface="Arial" panose="020B0604020202020204" pitchFamily="34" charset="0"/>
              </a:rPr>
              <a:t>wellbeing’in</a:t>
            </a:r>
            <a:r>
              <a:rPr lang="en-GB" sz="2800" b="0" i="0" u="none" strike="noStrike" dirty="0">
                <a:solidFill>
                  <a:srgbClr val="222222"/>
                </a:solidFill>
                <a:effectLst/>
                <a:latin typeface="Arial" panose="020B0604020202020204" pitchFamily="34" charset="0"/>
              </a:rPr>
              <a:t> education: thinking about school aims in terms of wellbeing. </a:t>
            </a:r>
            <a:r>
              <a:rPr lang="en-GB" sz="2800" b="0" i="1" u="none" strike="noStrike" dirty="0">
                <a:solidFill>
                  <a:srgbClr val="222222"/>
                </a:solidFill>
                <a:effectLst/>
                <a:latin typeface="Arial" panose="020B0604020202020204" pitchFamily="34" charset="0"/>
              </a:rPr>
              <a:t>British Educational Research Journal</a:t>
            </a:r>
            <a:r>
              <a:rPr lang="en-GB" sz="2800" b="0" i="0" u="none" strike="noStrike" dirty="0">
                <a:solidFill>
                  <a:srgbClr val="222222"/>
                </a:solidFill>
                <a:effectLst/>
                <a:latin typeface="Arial" panose="020B0604020202020204" pitchFamily="34" charset="0"/>
              </a:rPr>
              <a:t>, </a:t>
            </a:r>
            <a:r>
              <a:rPr lang="en-GB" sz="2800" b="0" i="1" u="none" strike="noStrike" dirty="0">
                <a:solidFill>
                  <a:srgbClr val="222222"/>
                </a:solidFill>
                <a:effectLst/>
                <a:latin typeface="Arial" panose="020B0604020202020204" pitchFamily="34" charset="0"/>
              </a:rPr>
              <a:t>48</a:t>
            </a:r>
            <a:r>
              <a:rPr lang="en-GB" sz="2800" b="0" i="0" u="none" strike="noStrike" dirty="0">
                <a:solidFill>
                  <a:srgbClr val="222222"/>
                </a:solidFill>
                <a:effectLst/>
                <a:latin typeface="Arial" panose="020B0604020202020204" pitchFamily="34" charset="0"/>
              </a:rPr>
              <a:t>(4), 803-820.</a:t>
            </a:r>
            <a:endParaRPr lang="en-GB"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b="0" i="0" u="none" strike="noStrike" dirty="0">
                <a:solidFill>
                  <a:srgbClr val="222222"/>
                </a:solidFill>
                <a:effectLst/>
                <a:latin typeface="Arial" panose="020B0604020202020204" pitchFamily="34" charset="0"/>
              </a:rPr>
              <a:t>Weiner, J., Francois, C., Stone-Johnson, C., &amp; Childs, J. (2021, January). Keep safe, keep learning: principals' role in creating psychological safety and organizational learning during the COVID-19 pandemic. In </a:t>
            </a:r>
            <a:r>
              <a:rPr lang="en-GB" b="0" i="1" u="none" strike="noStrike" dirty="0">
                <a:solidFill>
                  <a:srgbClr val="222222"/>
                </a:solidFill>
                <a:effectLst/>
                <a:latin typeface="Arial" panose="020B0604020202020204" pitchFamily="34" charset="0"/>
              </a:rPr>
              <a:t>Frontiers in Education</a:t>
            </a:r>
            <a:r>
              <a:rPr lang="en-GB" b="0" i="0" u="none" strike="noStrike" dirty="0">
                <a:solidFill>
                  <a:srgbClr val="222222"/>
                </a:solidFill>
                <a:effectLst/>
                <a:latin typeface="Arial" panose="020B0604020202020204" pitchFamily="34" charset="0"/>
              </a:rPr>
              <a:t> (Vol. 5, p. 618483). Frontiers Media SA.</a:t>
            </a:r>
          </a:p>
          <a:p>
            <a:endParaRPr lang="en-GB" b="0" i="0" u="none" strike="noStrike" dirty="0">
              <a:solidFill>
                <a:srgbClr val="222222"/>
              </a:solidFill>
              <a:effectLst/>
              <a:latin typeface="Arial" panose="020B0604020202020204" pitchFamily="34" charset="0"/>
            </a:endParaRPr>
          </a:p>
          <a:p>
            <a:r>
              <a:rPr lang="en-GB" b="0" i="0" u="none" strike="noStrike" dirty="0">
                <a:solidFill>
                  <a:srgbClr val="222222"/>
                </a:solidFill>
                <a:effectLst/>
                <a:latin typeface="Arial" panose="020B0604020202020204" pitchFamily="34" charset="0"/>
              </a:rPr>
              <a:t>Wilson, C., &amp; </a:t>
            </a:r>
            <a:r>
              <a:rPr lang="en-GB" b="0" i="0" u="none" strike="noStrike" dirty="0" err="1">
                <a:solidFill>
                  <a:srgbClr val="222222"/>
                </a:solidFill>
                <a:effectLst/>
                <a:latin typeface="Arial" panose="020B0604020202020204" pitchFamily="34" charset="0"/>
              </a:rPr>
              <a:t>Cariola</a:t>
            </a:r>
            <a:r>
              <a:rPr lang="en-GB" b="0" i="0" u="none" strike="noStrike" dirty="0">
                <a:solidFill>
                  <a:srgbClr val="222222"/>
                </a:solidFill>
                <a:effectLst/>
                <a:latin typeface="Arial" panose="020B0604020202020204" pitchFamily="34" charset="0"/>
              </a:rPr>
              <a:t>, L. A. (2020). LGBTQI+ youth and mental health: A systematic review of qualitative research. </a:t>
            </a:r>
            <a:r>
              <a:rPr lang="en-GB" b="0" i="1" u="none" strike="noStrike" dirty="0">
                <a:solidFill>
                  <a:srgbClr val="222222"/>
                </a:solidFill>
                <a:effectLst/>
                <a:latin typeface="Arial" panose="020B0604020202020204" pitchFamily="34" charset="0"/>
              </a:rPr>
              <a:t>Adolescent Research Review</a:t>
            </a:r>
            <a:r>
              <a:rPr lang="en-GB" b="0" i="0" u="none" strike="noStrike" dirty="0">
                <a:solidFill>
                  <a:srgbClr val="222222"/>
                </a:solidFill>
                <a:effectLst/>
                <a:latin typeface="Arial" panose="020B0604020202020204" pitchFamily="34" charset="0"/>
              </a:rPr>
              <a:t>, </a:t>
            </a:r>
            <a:r>
              <a:rPr lang="en-GB" b="0" i="1" u="none" strike="noStrike" dirty="0">
                <a:solidFill>
                  <a:srgbClr val="222222"/>
                </a:solidFill>
                <a:effectLst/>
                <a:latin typeface="Arial" panose="020B0604020202020204" pitchFamily="34" charset="0"/>
              </a:rPr>
              <a:t>5</a:t>
            </a:r>
            <a:r>
              <a:rPr lang="en-GB" b="0" i="0" u="none" strike="noStrike" dirty="0">
                <a:solidFill>
                  <a:srgbClr val="222222"/>
                </a:solidFill>
                <a:effectLst/>
                <a:latin typeface="Arial" panose="020B0604020202020204" pitchFamily="34" charset="0"/>
              </a:rPr>
              <a:t>, 187-211.</a:t>
            </a:r>
            <a:endParaRPr lang="en-US" b="1" dirty="0"/>
          </a:p>
        </p:txBody>
      </p:sp>
      <p:sp>
        <p:nvSpPr>
          <p:cNvPr id="4" name="Slide Number Placeholder 3"/>
          <p:cNvSpPr>
            <a:spLocks noGrp="1"/>
          </p:cNvSpPr>
          <p:nvPr>
            <p:ph type="sldNum" sz="quarter" idx="5"/>
          </p:nvPr>
        </p:nvSpPr>
        <p:spPr/>
        <p:txBody>
          <a:bodyPr/>
          <a:lstStyle/>
          <a:p>
            <a:fld id="{4009334D-C4D0-1848-9347-2C6A9EA0008B}" type="slidenum">
              <a:rPr lang="en-GB" smtClean="0"/>
              <a:t>13</a:t>
            </a:fld>
            <a:endParaRPr lang="en-GB"/>
          </a:p>
        </p:txBody>
      </p:sp>
    </p:spTree>
    <p:extLst>
      <p:ext uri="{BB962C8B-B14F-4D97-AF65-F5344CB8AC3E}">
        <p14:creationId xmlns:p14="http://schemas.microsoft.com/office/powerpoint/2010/main" val="95592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2060"/>
                </a:solidFill>
              </a:rPr>
              <a:t>Trainer memo: Use this discussion to gauge a baseline for the understanding of your school staff. </a:t>
            </a:r>
          </a:p>
          <a:p>
            <a:endParaRPr lang="en-US">
              <a:solidFill>
                <a:srgbClr val="002060"/>
              </a:solidFill>
            </a:endParaRPr>
          </a:p>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14</a:t>
            </a:fld>
            <a:endParaRPr lang="en-GB"/>
          </a:p>
        </p:txBody>
      </p:sp>
    </p:spTree>
    <p:extLst>
      <p:ext uri="{BB962C8B-B14F-4D97-AF65-F5344CB8AC3E}">
        <p14:creationId xmlns:p14="http://schemas.microsoft.com/office/powerpoint/2010/main" val="282760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ideas to help quieter groups:</a:t>
            </a:r>
          </a:p>
          <a:p>
            <a:endParaRPr lang="en-US"/>
          </a:p>
          <a:p>
            <a:pPr marL="228600" indent="-228600">
              <a:buAutoNum type="arabicPeriod"/>
            </a:pPr>
            <a:r>
              <a:rPr lang="en-US"/>
              <a:t>Reassurance-how can we reassure a child?</a:t>
            </a:r>
          </a:p>
          <a:p>
            <a:pPr marL="228600" indent="-228600">
              <a:buAutoNum type="arabicPeriod"/>
            </a:pPr>
            <a:r>
              <a:rPr lang="en-US"/>
              <a:t>Give them time to unlearn old habits-they may not have had the opportunity to feel safe. Think about a child you have worked with who felt unsafe or seemed to feel unsafe, how did you support them?</a:t>
            </a:r>
          </a:p>
          <a:p>
            <a:pPr marL="228600" indent="-228600">
              <a:buAutoNum type="arabicPeriod"/>
            </a:pPr>
            <a:r>
              <a:rPr lang="en-US"/>
              <a:t>Show them, live it with them and enable this to embed over time.</a:t>
            </a:r>
          </a:p>
        </p:txBody>
      </p:sp>
      <p:sp>
        <p:nvSpPr>
          <p:cNvPr id="4" name="Slide Number Placeholder 3"/>
          <p:cNvSpPr>
            <a:spLocks noGrp="1"/>
          </p:cNvSpPr>
          <p:nvPr>
            <p:ph type="sldNum" sz="quarter" idx="5"/>
          </p:nvPr>
        </p:nvSpPr>
        <p:spPr/>
        <p:txBody>
          <a:bodyPr/>
          <a:lstStyle/>
          <a:p>
            <a:fld id="{4009334D-C4D0-1848-9347-2C6A9EA0008B}" type="slidenum">
              <a:rPr lang="en-GB" smtClean="0"/>
              <a:t>17</a:t>
            </a:fld>
            <a:endParaRPr lang="en-GB"/>
          </a:p>
        </p:txBody>
      </p:sp>
    </p:spTree>
    <p:extLst>
      <p:ext uri="{BB962C8B-B14F-4D97-AF65-F5344CB8AC3E}">
        <p14:creationId xmlns:p14="http://schemas.microsoft.com/office/powerpoint/2010/main" val="245198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memo: Lets spend a few minutes now thinking back to a time when you were faced with something unfamiliar...how did it make you feel? What feelings might be experienced by an unsafe child?</a:t>
            </a:r>
          </a:p>
          <a:p>
            <a:endParaRPr lang="en-US"/>
          </a:p>
          <a:p>
            <a:r>
              <a:rPr lang="en-US"/>
              <a:t>Trainer NB: The group are likely to express feelings of apprehension, panic, uncertainty, feeling vulnerable… Explain that these are feelings that children who feel unsafe socially feel almost all of the time.</a:t>
            </a:r>
          </a:p>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20</a:t>
            </a:fld>
            <a:endParaRPr lang="en-GB"/>
          </a:p>
        </p:txBody>
      </p:sp>
    </p:spTree>
    <p:extLst>
      <p:ext uri="{BB962C8B-B14F-4D97-AF65-F5344CB8AC3E}">
        <p14:creationId xmlns:p14="http://schemas.microsoft.com/office/powerpoint/2010/main" val="241348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NB:</a:t>
            </a:r>
          </a:p>
          <a:p>
            <a:endParaRPr lang="en-US"/>
          </a:p>
          <a:p>
            <a:r>
              <a:rPr lang="en-US"/>
              <a:t>Use this slide to develop your own activity around social safety or develop this activity to suit your needs as a school. </a:t>
            </a:r>
          </a:p>
        </p:txBody>
      </p:sp>
      <p:sp>
        <p:nvSpPr>
          <p:cNvPr id="4" name="Slide Number Placeholder 3"/>
          <p:cNvSpPr>
            <a:spLocks noGrp="1"/>
          </p:cNvSpPr>
          <p:nvPr>
            <p:ph type="sldNum" sz="quarter" idx="5"/>
          </p:nvPr>
        </p:nvSpPr>
        <p:spPr/>
        <p:txBody>
          <a:bodyPr/>
          <a:lstStyle/>
          <a:p>
            <a:fld id="{4009334D-C4D0-1848-9347-2C6A9EA0008B}" type="slidenum">
              <a:rPr lang="en-GB" smtClean="0"/>
              <a:t>21</a:t>
            </a:fld>
            <a:endParaRPr lang="en-GB"/>
          </a:p>
        </p:txBody>
      </p:sp>
    </p:spTree>
    <p:extLst>
      <p:ext uri="{BB962C8B-B14F-4D97-AF65-F5344CB8AC3E}">
        <p14:creationId xmlns:p14="http://schemas.microsoft.com/office/powerpoint/2010/main" val="50533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NB: the suggestions on this slide are deliberately not exhaustive. The idea is that as a trainer, we provide the foundations of the discussions, and then through questioning, enable the group to share their own suggestions. Ensure that all suggestions are entirely person centered (from the perspective of that particularly child/young person, informed by the context of the child/young person). </a:t>
            </a:r>
          </a:p>
          <a:p>
            <a:endParaRPr lang="en-US"/>
          </a:p>
          <a:p>
            <a:r>
              <a:rPr lang="en-US"/>
              <a:t>Trainer memo: Lets think together now about what we can to enhance the feelings of social safety in our school. This is especially important for children who did not attend nursery before school, those who may not have had much opportunity for peer to peer or adult communication. </a:t>
            </a:r>
          </a:p>
          <a:p>
            <a:endParaRPr lang="en-US"/>
          </a:p>
          <a:p>
            <a:pPr marL="228600" indent="-228600">
              <a:buAutoNum type="arabicPeriod"/>
            </a:pPr>
            <a:r>
              <a:rPr lang="en-US"/>
              <a:t>Communicate clearly in concrete terms-there is a lot that we can learn from our communications and perhaps the way we might approach a child on the Autistic Spectrum. For example, communicating in concrete terms, helping them to understand. These are skills that can help everyone. Clear communication can significantly increase feelings of safety. Especially in situations that are novel or stress evoking.</a:t>
            </a:r>
          </a:p>
          <a:p>
            <a:pPr marL="228600" indent="-228600">
              <a:buAutoNum type="arabicPeriod"/>
            </a:pPr>
            <a:r>
              <a:rPr lang="en-US"/>
              <a:t>Use role plays/social stories to teach them different social scripts and expectations.</a:t>
            </a:r>
          </a:p>
          <a:p>
            <a:pPr marL="228600" indent="-228600">
              <a:buAutoNum type="arabicPeriod"/>
            </a:pPr>
            <a:r>
              <a:rPr lang="en-US"/>
              <a:t>Support with change-try to preempt changes where possible, have opportunities to discuss this and consider what with them any additional skills or strategies they can use to get through the change.</a:t>
            </a:r>
          </a:p>
          <a:p>
            <a:pPr marL="228600" indent="-228600">
              <a:buAutoNum type="arabicPeriod"/>
            </a:pPr>
            <a:r>
              <a:rPr lang="en-US"/>
              <a:t>Think from the point of view of the child-do they know what to do? How to act? How to behave? If they don’t, how can they learn well? They are unlikely to pay attention fully to what we are teaching them. They may not gain enjoyment from being in school. Unstructured times such as lunchtimes might be particularly intimidating. </a:t>
            </a:r>
          </a:p>
          <a:p>
            <a:pPr marL="228600" indent="-228600">
              <a:buAutoNum type="arabicPeriod"/>
            </a:pPr>
            <a:r>
              <a:rPr lang="en-US"/>
              <a:t>Help them to think about it…what questions can we ask to enable this?</a:t>
            </a:r>
          </a:p>
          <a:p>
            <a:pPr marL="228600" indent="-228600">
              <a:buAutoNum type="arabicPeriod"/>
            </a:pPr>
            <a:r>
              <a:rPr lang="en-US"/>
              <a:t>Teach the power of apology-let the children or young people know that its ok to get things wrong, to misinterpret a situation or to unintentionally make someone feel uncomfortable. As long as we </a:t>
            </a:r>
            <a:r>
              <a:rPr lang="en-US" err="1"/>
              <a:t>apologise</a:t>
            </a:r>
            <a:r>
              <a:rPr lang="en-US"/>
              <a:t> and try if we can to learn why what we did made the other person uncomfortable, its ok. It is all part of learning.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22</a:t>
            </a:fld>
            <a:endParaRPr lang="en-GB"/>
          </a:p>
        </p:txBody>
      </p:sp>
    </p:spTree>
    <p:extLst>
      <p:ext uri="{BB962C8B-B14F-4D97-AF65-F5344CB8AC3E}">
        <p14:creationId xmlns:p14="http://schemas.microsoft.com/office/powerpoint/2010/main" val="76012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memo: They know their emotional needs will be at the </a:t>
            </a:r>
            <a:r>
              <a:rPr lang="en-US" dirty="0" err="1"/>
              <a:t>centre</a:t>
            </a:r>
            <a:r>
              <a:rPr lang="en-US" dirty="0"/>
              <a:t> of our school universe. </a:t>
            </a:r>
            <a:r>
              <a:rPr lang="en-US" dirty="0">
                <a:solidFill>
                  <a:srgbClr val="002060"/>
                </a:solidFill>
              </a:rPr>
              <a:t>We need an environment where the child feels seen, heard and supported.</a:t>
            </a:r>
          </a:p>
          <a:p>
            <a:r>
              <a:rPr lang="en-US" dirty="0">
                <a:solidFill>
                  <a:srgbClr val="002060"/>
                </a:solidFill>
              </a:rPr>
              <a:t>Where possible, we need to try our best to watch out for distress and embrace the opportunity to be present. </a:t>
            </a:r>
          </a:p>
          <a:p>
            <a:endParaRPr lang="en-US" dirty="0">
              <a:solidFill>
                <a:srgbClr val="002060"/>
              </a:solidFill>
            </a:endParaRPr>
          </a:p>
          <a:p>
            <a:r>
              <a:rPr lang="en-US" dirty="0">
                <a:solidFill>
                  <a:srgbClr val="002060"/>
                </a:solidFill>
              </a:rPr>
              <a:t>This is sometimes difficult particularly if we have been working with someone for a long time and may have built up a strong rapport. As humans, we are programmed to run away from danger and distress, but we need to fight those instincts and embrace the uncomfortable to give them what they need. It is a powerful thing to be there for a young person who needs us and something that they are likely to remember for the rest of their life. </a:t>
            </a:r>
            <a:endParaRPr lang="en-US" dirty="0">
              <a:solidFill>
                <a:srgbClr val="000000"/>
              </a:solidFill>
              <a:cs typeface="Calibri"/>
            </a:endParaRPr>
          </a:p>
          <a:p>
            <a:endParaRPr lang="en-US" dirty="0">
              <a:solidFill>
                <a:srgbClr val="002060"/>
              </a:solidFill>
            </a:endParaRPr>
          </a:p>
          <a:p>
            <a:r>
              <a:rPr lang="en-US" dirty="0">
                <a:solidFill>
                  <a:srgbClr val="002060"/>
                </a:solidFill>
              </a:rPr>
              <a:t>You might be one of the few people in their life that they feel comfortable with. To achieve this and demonstrate that we really are ‘there’ for the young person, our presence needs to be physical and emotional. So, literally we will be there with them, displaying through our tone of voice and body language a sense of acceptance and that they have our full attention. We need to validate those feelings and let them know that they are safe in the moment and can share what they need to with you. </a:t>
            </a:r>
            <a:endParaRPr lang="en-US" dirty="0">
              <a:cs typeface="Calibri"/>
            </a:endParaRPr>
          </a:p>
          <a:p>
            <a:endParaRPr lang="en-US" dirty="0">
              <a:solidFill>
                <a:srgbClr val="002060"/>
              </a:solidFill>
            </a:endParaRPr>
          </a:p>
          <a:p>
            <a:r>
              <a:rPr lang="en-US" dirty="0">
                <a:solidFill>
                  <a:srgbClr val="002060"/>
                </a:solidFill>
              </a:rPr>
              <a:t>Emotional literacy can help young people to understand how to ask for help with their feelings, how to label their feelings so they can communicate clearly with us and know what to do if they feel a certain way. It might be that for those who need it, we can use feelings cards, words, images etc. Sometimes we can just say the words such as ‘jealous, hurt’ so on. If we are working with non-verbal children, we can use the depth of touch to mean different things.</a:t>
            </a:r>
          </a:p>
          <a:p>
            <a:endParaRPr lang="en-US" dirty="0">
              <a:solidFill>
                <a:srgbClr val="002060"/>
              </a:solidFill>
            </a:endParaRPr>
          </a:p>
          <a:p>
            <a:r>
              <a:rPr lang="en-US" dirty="0">
                <a:solidFill>
                  <a:srgbClr val="002060"/>
                </a:solidFill>
              </a:rPr>
              <a:t>The real key is enhancing that relationship between both of you. It’s ok also to share your feelings with them about how a certain thing might make you feel. For example, ‘when I do exams or go to an interview...and how I cope with that is….’ You might have success also in helping them to understand facial expressions they might see or physical feelings they might experience such as a pounding heart when they are worried or feeling very hot when they are angry. This can help them to feel less scared of their feelings and emotions. Especially when we teach them to feel calm and give them a toolbox of strategies they can use when they feel a certain way. </a:t>
            </a:r>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24</a:t>
            </a:fld>
            <a:endParaRPr lang="en-GB"/>
          </a:p>
        </p:txBody>
      </p:sp>
    </p:spTree>
    <p:extLst>
      <p:ext uri="{BB962C8B-B14F-4D97-AF65-F5344CB8AC3E}">
        <p14:creationId xmlns:p14="http://schemas.microsoft.com/office/powerpoint/2010/main" val="66623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NB: Use this question to shape your own activity or discussion. </a:t>
            </a:r>
          </a:p>
          <a:p>
            <a:endParaRPr lang="en-US"/>
          </a:p>
          <a:p>
            <a:r>
              <a:rPr lang="en-US"/>
              <a:t>Here are some suggestions-these have also been presented on the next slide so that if you have a quieter or more reluctant group, you can bring up that slide for an additional prompt.</a:t>
            </a:r>
          </a:p>
        </p:txBody>
      </p:sp>
      <p:sp>
        <p:nvSpPr>
          <p:cNvPr id="4" name="Slide Number Placeholder 3"/>
          <p:cNvSpPr>
            <a:spLocks noGrp="1"/>
          </p:cNvSpPr>
          <p:nvPr>
            <p:ph type="sldNum" sz="quarter" idx="5"/>
          </p:nvPr>
        </p:nvSpPr>
        <p:spPr/>
        <p:txBody>
          <a:bodyPr/>
          <a:lstStyle/>
          <a:p>
            <a:fld id="{4009334D-C4D0-1848-9347-2C6A9EA0008B}" type="slidenum">
              <a:rPr lang="en-GB" smtClean="0"/>
              <a:t>25</a:t>
            </a:fld>
            <a:endParaRPr lang="en-GB"/>
          </a:p>
        </p:txBody>
      </p:sp>
    </p:spTree>
    <p:extLst>
      <p:ext uri="{BB962C8B-B14F-4D97-AF65-F5344CB8AC3E}">
        <p14:creationId xmlns:p14="http://schemas.microsoft.com/office/powerpoint/2010/main" val="369911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fire safety</a:t>
            </a:r>
          </a:p>
          <a:p>
            <a:r>
              <a:rPr lang="en-US"/>
              <a:t>Toilets</a:t>
            </a:r>
          </a:p>
          <a:p>
            <a:r>
              <a:rPr lang="en-US"/>
              <a:t>Breaks/refreshments</a:t>
            </a:r>
          </a:p>
          <a:p>
            <a:r>
              <a:rPr lang="en-US"/>
              <a:t>Mobile phones</a:t>
            </a:r>
          </a:p>
        </p:txBody>
      </p:sp>
      <p:sp>
        <p:nvSpPr>
          <p:cNvPr id="4" name="Slide Number Placeholder 3"/>
          <p:cNvSpPr>
            <a:spLocks noGrp="1"/>
          </p:cNvSpPr>
          <p:nvPr>
            <p:ph type="sldNum" sz="quarter" idx="5"/>
          </p:nvPr>
        </p:nvSpPr>
        <p:spPr/>
        <p:txBody>
          <a:bodyPr/>
          <a:lstStyle/>
          <a:p>
            <a:fld id="{4009334D-C4D0-1848-9347-2C6A9EA0008B}" type="slidenum">
              <a:rPr lang="en-GB" smtClean="0"/>
              <a:t>2</a:t>
            </a:fld>
            <a:endParaRPr lang="en-GB"/>
          </a:p>
        </p:txBody>
      </p:sp>
    </p:spTree>
    <p:extLst>
      <p:ext uri="{BB962C8B-B14F-4D97-AF65-F5344CB8AC3E}">
        <p14:creationId xmlns:p14="http://schemas.microsoft.com/office/powerpoint/2010/main" val="256178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memo:</a:t>
            </a:r>
          </a:p>
          <a:p>
            <a:endParaRPr lang="en-US"/>
          </a:p>
          <a:p>
            <a:r>
              <a:rPr lang="en-US">
                <a:solidFill>
                  <a:srgbClr val="002060"/>
                </a:solidFill>
              </a:rPr>
              <a:t>One of the things that </a:t>
            </a:r>
            <a:r>
              <a:rPr lang="en-US" err="1">
                <a:solidFill>
                  <a:srgbClr val="002060"/>
                </a:solidFill>
              </a:rPr>
              <a:t>jeopardises</a:t>
            </a:r>
            <a:r>
              <a:rPr lang="en-US">
                <a:solidFill>
                  <a:srgbClr val="002060"/>
                </a:solidFill>
              </a:rPr>
              <a:t> emotional safety in young people is not know when or how to ask for help or even that it is ok to ask for help. Demonstrate that its ok to ask for help through role modelling. This might be though conversations we might have with young people about when we might ask for help and why. </a:t>
            </a:r>
          </a:p>
          <a:p>
            <a:r>
              <a:rPr lang="en-US">
                <a:solidFill>
                  <a:srgbClr val="002060"/>
                </a:solidFill>
              </a:rPr>
              <a:t>Praise those who ask for help-give them the response that they need and see it though to the end. </a:t>
            </a:r>
          </a:p>
          <a:p>
            <a:endParaRPr lang="en-US">
              <a:solidFill>
                <a:srgbClr val="002060"/>
              </a:solidFill>
            </a:endParaRPr>
          </a:p>
          <a:p>
            <a:r>
              <a:rPr lang="en-US">
                <a:solidFill>
                  <a:srgbClr val="002060"/>
                </a:solidFill>
              </a:rPr>
              <a:t>Let them know that they don’t have to fix everything themselves and that help is most certainly a strength they will need in adult life to. </a:t>
            </a:r>
          </a:p>
          <a:p>
            <a:r>
              <a:rPr lang="en-US">
                <a:solidFill>
                  <a:srgbClr val="002060"/>
                </a:solidFill>
              </a:rPr>
              <a:t>We want the child to share their emotional load with us so that we can make it lighter and free up more available space for learning and thriving. It is important that we do role model. However, we don’t want to say things that will make a child worried about us. Pick your examples carefully and try to think of things that the child can relate to. </a:t>
            </a:r>
            <a:endParaRPr lang="en-US">
              <a:solidFill>
                <a:srgbClr val="000000"/>
              </a:solidFill>
            </a:endParaRPr>
          </a:p>
          <a:p>
            <a:endParaRPr lang="en-US">
              <a:solidFill>
                <a:srgbClr val="002060"/>
              </a:solidFill>
            </a:endParaRPr>
          </a:p>
          <a:p>
            <a:r>
              <a:rPr lang="en-US">
                <a:solidFill>
                  <a:srgbClr val="002060"/>
                </a:solidFill>
              </a:rPr>
              <a:t>So maybe we wouldn’t want to share a difficult personal situation that we were experiencing but we might perhaps think of a time when we did feel upset because our </a:t>
            </a:r>
            <a:r>
              <a:rPr lang="en-US" err="1">
                <a:solidFill>
                  <a:srgbClr val="002060"/>
                </a:solidFill>
              </a:rPr>
              <a:t>favourite</a:t>
            </a:r>
            <a:r>
              <a:rPr lang="en-US">
                <a:solidFill>
                  <a:srgbClr val="002060"/>
                </a:solidFill>
              </a:rPr>
              <a:t> mug smashed. These are the sorts of examples where we can still think about our own feelings without causing the child to worry about us. </a:t>
            </a:r>
            <a:endParaRPr lang="en-US">
              <a:cs typeface="Calibri"/>
            </a:endParaRPr>
          </a:p>
        </p:txBody>
      </p:sp>
      <p:sp>
        <p:nvSpPr>
          <p:cNvPr id="4" name="Slide Number Placeholder 3"/>
          <p:cNvSpPr>
            <a:spLocks noGrp="1"/>
          </p:cNvSpPr>
          <p:nvPr>
            <p:ph type="sldNum" sz="quarter" idx="5"/>
          </p:nvPr>
        </p:nvSpPr>
        <p:spPr/>
        <p:txBody>
          <a:bodyPr/>
          <a:lstStyle/>
          <a:p>
            <a:fld id="{4009334D-C4D0-1848-9347-2C6A9EA0008B}" type="slidenum">
              <a:rPr lang="en-GB" smtClean="0"/>
              <a:t>27</a:t>
            </a:fld>
            <a:endParaRPr lang="en-GB"/>
          </a:p>
        </p:txBody>
      </p:sp>
    </p:spTree>
    <p:extLst>
      <p:ext uri="{BB962C8B-B14F-4D97-AF65-F5344CB8AC3E}">
        <p14:creationId xmlns:p14="http://schemas.microsoft.com/office/powerpoint/2010/main" val="3565948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 NB: If your group are struggling to get started, you might want to think about children who can embrace failure, provide </a:t>
            </a:r>
            <a:r>
              <a:rPr lang="en-US" err="1"/>
              <a:t>opportuntiies</a:t>
            </a:r>
            <a:r>
              <a:rPr lang="en-US"/>
              <a:t> to take them out of their comfort zone. </a:t>
            </a:r>
          </a:p>
        </p:txBody>
      </p:sp>
      <p:sp>
        <p:nvSpPr>
          <p:cNvPr id="4" name="Slide Number Placeholder 3"/>
          <p:cNvSpPr>
            <a:spLocks noGrp="1"/>
          </p:cNvSpPr>
          <p:nvPr>
            <p:ph type="sldNum" sz="quarter" idx="5"/>
          </p:nvPr>
        </p:nvSpPr>
        <p:spPr/>
        <p:txBody>
          <a:bodyPr/>
          <a:lstStyle/>
          <a:p>
            <a:fld id="{4009334D-C4D0-1848-9347-2C6A9EA0008B}" type="slidenum">
              <a:rPr lang="en-GB" smtClean="0"/>
              <a:t>30</a:t>
            </a:fld>
            <a:endParaRPr lang="en-GB"/>
          </a:p>
        </p:txBody>
      </p:sp>
    </p:spTree>
    <p:extLst>
      <p:ext uri="{BB962C8B-B14F-4D97-AF65-F5344CB8AC3E}">
        <p14:creationId xmlns:p14="http://schemas.microsoft.com/office/powerpoint/2010/main" val="812677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 Memo: Working in pairs, discuss your learning from the session. When prompted to do so, you will then share your partner’s three things to the group. </a:t>
            </a:r>
          </a:p>
        </p:txBody>
      </p:sp>
      <p:sp>
        <p:nvSpPr>
          <p:cNvPr id="4" name="Slide Number Placeholder 3"/>
          <p:cNvSpPr>
            <a:spLocks noGrp="1"/>
          </p:cNvSpPr>
          <p:nvPr>
            <p:ph type="sldNum" sz="quarter" idx="5"/>
          </p:nvPr>
        </p:nvSpPr>
        <p:spPr/>
        <p:txBody>
          <a:bodyPr/>
          <a:lstStyle/>
          <a:p>
            <a:fld id="{4009334D-C4D0-1848-9347-2C6A9EA0008B}" type="slidenum">
              <a:rPr lang="en-GB" smtClean="0"/>
              <a:t>35</a:t>
            </a:fld>
            <a:endParaRPr lang="en-GB"/>
          </a:p>
        </p:txBody>
      </p:sp>
    </p:spTree>
    <p:extLst>
      <p:ext uri="{BB962C8B-B14F-4D97-AF65-F5344CB8AC3E}">
        <p14:creationId xmlns:p14="http://schemas.microsoft.com/office/powerpoint/2010/main" val="172263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Coach NB: The purpose of this slide is to help you to shape a discussion around the train the trainer session and help participants to get to a point when they will feel comfortable adapting it to their needs. </a:t>
            </a:r>
          </a:p>
          <a:p>
            <a:endParaRPr lang="en-US"/>
          </a:p>
          <a:p>
            <a:r>
              <a:rPr lang="en-US"/>
              <a:t>Coach prompt: now that we have gone through the slides on the Trainer the Trainer session, we will use these questions to prompt our discussion. Please do ask any questions you have because it is important that you feel confident with the purpose of the training and have some ideas for how you might need to adapt it. </a:t>
            </a:r>
          </a:p>
        </p:txBody>
      </p:sp>
      <p:sp>
        <p:nvSpPr>
          <p:cNvPr id="4" name="Slide Number Placeholder 3"/>
          <p:cNvSpPr>
            <a:spLocks noGrp="1"/>
          </p:cNvSpPr>
          <p:nvPr>
            <p:ph type="sldNum" sz="quarter" idx="5"/>
          </p:nvPr>
        </p:nvSpPr>
        <p:spPr/>
        <p:txBody>
          <a:bodyPr/>
          <a:lstStyle/>
          <a:p>
            <a:fld id="{4009334D-C4D0-1848-9347-2C6A9EA0008B}" type="slidenum">
              <a:rPr lang="en-GB" smtClean="0"/>
              <a:t>36</a:t>
            </a:fld>
            <a:endParaRPr lang="en-GB"/>
          </a:p>
        </p:txBody>
      </p:sp>
    </p:spTree>
    <p:extLst>
      <p:ext uri="{BB962C8B-B14F-4D97-AF65-F5344CB8AC3E}">
        <p14:creationId xmlns:p14="http://schemas.microsoft.com/office/powerpoint/2010/main" val="725919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Arial" panose="020B0604020202020204" pitchFamily="34" charset="0"/>
              </a:rPr>
              <a:t>School culture and student mental health: a qualitative study in UK secondary schools (2022)</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Relate to the importance of this: </a:t>
            </a:r>
            <a:r>
              <a:rPr lang="en-GB" sz="1800" dirty="0">
                <a:solidFill>
                  <a:srgbClr val="0B0C0C"/>
                </a:solidFill>
                <a:effectLst/>
                <a:latin typeface="Calibri" panose="020F0502020204030204" pitchFamily="34" charset="0"/>
                <a:ea typeface="Yu Mincho" panose="02020400000000000000" pitchFamily="18" charset="-128"/>
                <a:cs typeface="Arial" panose="020B0604020202020204" pitchFamily="34" charset="0"/>
              </a:rPr>
              <a:t>The annual </a:t>
            </a:r>
            <a:r>
              <a:rPr lang="en-GB" sz="1800" i="1" dirty="0">
                <a:solidFill>
                  <a:srgbClr val="0B0C0C"/>
                </a:solidFill>
                <a:effectLst/>
                <a:latin typeface="Calibri" panose="020F0502020204030204" pitchFamily="34" charset="0"/>
                <a:ea typeface="Yu Mincho" panose="02020400000000000000" pitchFamily="18" charset="-128"/>
                <a:cs typeface="Arial" panose="020B0604020202020204" pitchFamily="34" charset="0"/>
              </a:rPr>
              <a:t>State of the Nation Reports </a:t>
            </a:r>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38</a:t>
            </a:fld>
            <a:endParaRPr lang="en-GB"/>
          </a:p>
        </p:txBody>
      </p:sp>
    </p:spTree>
    <p:extLst>
      <p:ext uri="{BB962C8B-B14F-4D97-AF65-F5344CB8AC3E}">
        <p14:creationId xmlns:p14="http://schemas.microsoft.com/office/powerpoint/2010/main" val="2490301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GB" dirty="0"/>
              <a:t>Anna Freud: https://</a:t>
            </a:r>
            <a:r>
              <a:rPr lang="en-GB" dirty="0" err="1"/>
              <a:t>mentallyhealthyschools.org.uk</a:t>
            </a:r>
            <a:r>
              <a:rPr lang="en-GB" dirty="0"/>
              <a:t>/whole-school-approach/pupil-voice/#:~:text=What%20is%20it%20and%20why,school%20staff%20about%20their%20experiences.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Association of Colleges: </a:t>
            </a:r>
            <a:r>
              <a:rPr lang="en-GB" dirty="0">
                <a:solidFill>
                  <a:srgbClr val="002060"/>
                </a:solidFill>
              </a:rPr>
              <a:t>https://</a:t>
            </a:r>
            <a:r>
              <a:rPr lang="en-GB" dirty="0" err="1">
                <a:solidFill>
                  <a:srgbClr val="002060"/>
                </a:solidFill>
              </a:rPr>
              <a:t>www.aoc.co.uk</a:t>
            </a:r>
            <a:r>
              <a:rPr lang="en-GB" dirty="0">
                <a:solidFill>
                  <a:srgbClr val="002060"/>
                </a:solidFill>
              </a:rPr>
              <a:t>/awards/blogs/the-power-young-people</a:t>
            </a:r>
          </a:p>
          <a:p>
            <a:endParaRPr dirty="0"/>
          </a:p>
        </p:txBody>
      </p:sp>
    </p:spTree>
    <p:extLst>
      <p:ext uri="{BB962C8B-B14F-4D97-AF65-F5344CB8AC3E}">
        <p14:creationId xmlns:p14="http://schemas.microsoft.com/office/powerpoint/2010/main" val="58208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Yu Mincho" panose="02020400000000000000" pitchFamily="18" charset="-128"/>
                <a:cs typeface="Arial" panose="020B0604020202020204" pitchFamily="34" charset="0"/>
              </a:rPr>
              <a:t>The 2017 Green Paper </a:t>
            </a:r>
            <a:r>
              <a:rPr lang="en-GB" sz="1800" i="1" dirty="0">
                <a:effectLst/>
                <a:latin typeface="Calibri" panose="020F0502020204030204" pitchFamily="34" charset="0"/>
                <a:ea typeface="Yu Mincho" panose="02020400000000000000" pitchFamily="18" charset="-128"/>
                <a:cs typeface="Arial" panose="020B0604020202020204" pitchFamily="34" charset="0"/>
              </a:rPr>
              <a:t>Transforming Children and Young People’s Mental Health Provision </a:t>
            </a:r>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41</a:t>
            </a:fld>
            <a:endParaRPr lang="en-GB"/>
          </a:p>
        </p:txBody>
      </p:sp>
    </p:spTree>
    <p:extLst>
      <p:ext uri="{BB962C8B-B14F-4D97-AF65-F5344CB8AC3E}">
        <p14:creationId xmlns:p14="http://schemas.microsoft.com/office/powerpoint/2010/main" val="2653237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rPr lang="en-GB" dirty="0"/>
              <a:t>5 mins </a:t>
            </a:r>
            <a:endParaRPr dirty="0"/>
          </a:p>
        </p:txBody>
      </p:sp>
    </p:spTree>
    <p:extLst>
      <p:ext uri="{BB962C8B-B14F-4D97-AF65-F5344CB8AC3E}">
        <p14:creationId xmlns:p14="http://schemas.microsoft.com/office/powerpoint/2010/main" val="895655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rPr dirty="0"/>
              <a:t>Trainer NB: Before adapting and considering delivering this training, think about who your target audience needs to be. There are notes to support you in the notes fields throughout. </a:t>
            </a:r>
            <a:endParaRPr lang="en-GB" dirty="0"/>
          </a:p>
          <a:p>
            <a:endParaRPr lang="en-GB" dirty="0"/>
          </a:p>
          <a:p>
            <a:r>
              <a:rPr lang="en-GB" sz="1800" i="1" dirty="0">
                <a:effectLst/>
                <a:latin typeface="Calibri" panose="020F0502020204030204" pitchFamily="34" charset="0"/>
                <a:ea typeface="Yu Mincho" panose="02020400000000000000" pitchFamily="18" charset="-128"/>
                <a:cs typeface="Arial" panose="020B0604020202020204" pitchFamily="34" charset="0"/>
              </a:rPr>
              <a:t>The Designated Mental Health Lead Planner </a:t>
            </a:r>
            <a:r>
              <a:rPr lang="en-GB" sz="1800" dirty="0">
                <a:effectLst/>
                <a:latin typeface="Calibri" panose="020F0502020204030204" pitchFamily="34" charset="0"/>
                <a:ea typeface="Yu Mincho" panose="02020400000000000000" pitchFamily="18" charset="-128"/>
                <a:cs typeface="Arial" panose="020B0604020202020204" pitchFamily="34" charset="0"/>
              </a:rPr>
              <a:t>by Clare Erasmus</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33333"/>
                </a:solidFill>
                <a:effectLst/>
                <a:latin typeface="interfaceregular"/>
              </a:rPr>
              <a:t>How to communicate with children and young people in distress BMJ,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33333"/>
                </a:solidFill>
                <a:effectLst/>
                <a:latin typeface="interfaceregular"/>
              </a:rPr>
              <a:t>For parents: https://</a:t>
            </a:r>
            <a:r>
              <a:rPr lang="en-GB" b="0" i="0" u="none" strike="noStrike" dirty="0" err="1">
                <a:solidFill>
                  <a:srgbClr val="333333"/>
                </a:solidFill>
                <a:effectLst/>
                <a:latin typeface="interfaceregular"/>
              </a:rPr>
              <a:t>www.youngminds.org.uk</a:t>
            </a:r>
            <a:r>
              <a:rPr lang="en-GB" b="0" i="0" u="none" strike="noStrike" dirty="0">
                <a:solidFill>
                  <a:srgbClr val="333333"/>
                </a:solidFill>
                <a:effectLst/>
                <a:latin typeface="interfaceregular"/>
              </a:rPr>
              <a:t>/parent/how-to-talk-to-your-child-about-mental-health/ </a:t>
            </a:r>
          </a:p>
          <a:p>
            <a:endParaRPr lang="en-GB" dirty="0">
              <a:effectLs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rPr dirty="0"/>
              <a:t>Trainer prompt: You might expect to have your group suggesting that they are worried about doing or saying the wrong, perhaps physical barriers such as inappropriate private spaces or feeling that they don’t have the skills required. The purpose of this training is to help them to </a:t>
            </a:r>
            <a:r>
              <a:rPr dirty="0" err="1"/>
              <a:t>realise</a:t>
            </a:r>
            <a:r>
              <a:rPr dirty="0"/>
              <a:t> that absolutely anyone can have a conversation about mental health and help someone to feel less alone… Many of these concepts in this training can also be used with staff, parents and </a:t>
            </a:r>
            <a:r>
              <a:rPr dirty="0" err="1"/>
              <a:t>carers</a:t>
            </a:r>
            <a:r>
              <a:rPr dirty="0"/>
              <a:t> too.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Listen to each other</a:t>
            </a:r>
            <a:r>
              <a:rPr lang="en-US" b="0" i="0" u="none" strike="noStrike" dirty="0">
                <a:solidFill>
                  <a:srgbClr val="000000"/>
                </a:solidFill>
                <a:effectLst/>
                <a:latin typeface="Century Gothic" panose="020B0502020202020204" pitchFamily="34" charset="0"/>
              </a:rPr>
              <a:t>​</a:t>
            </a:r>
            <a:endParaRPr lang="en-US"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Show respect</a:t>
            </a:r>
            <a:r>
              <a:rPr lang="en-US" b="0" i="0" u="none" strike="noStrike" dirty="0">
                <a:solidFill>
                  <a:srgbClr val="000000"/>
                </a:solidFill>
                <a:effectLst/>
                <a:latin typeface="Century Gothic" panose="020B0502020202020204" pitchFamily="34" charset="0"/>
              </a:rPr>
              <a:t>​</a:t>
            </a:r>
            <a:endParaRPr lang="en-US"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Celebrate diversity in all of its forms</a:t>
            </a:r>
            <a:r>
              <a:rPr lang="en-US" b="0" i="0" u="none" strike="noStrike" dirty="0">
                <a:solidFill>
                  <a:srgbClr val="000000"/>
                </a:solidFill>
                <a:effectLst/>
                <a:latin typeface="Century Gothic" panose="020B0502020202020204" pitchFamily="34" charset="0"/>
              </a:rPr>
              <a:t>​</a:t>
            </a:r>
            <a:endParaRPr lang="en-US"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Don’t refer to young people by their names</a:t>
            </a:r>
            <a:r>
              <a:rPr lang="en-US" b="0" i="0" u="none" strike="noStrike" dirty="0">
                <a:solidFill>
                  <a:srgbClr val="000000"/>
                </a:solidFill>
                <a:effectLst/>
                <a:latin typeface="Century Gothic" panose="020B0502020202020204" pitchFamily="34" charset="0"/>
              </a:rPr>
              <a:t>​</a:t>
            </a:r>
            <a:endParaRPr lang="en-US"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Examples shared stay within our group but learning should be shared as widely as possible</a:t>
            </a:r>
            <a:r>
              <a:rPr lang="en-US" b="0" i="0" u="none" strike="noStrike" dirty="0">
                <a:solidFill>
                  <a:srgbClr val="000000"/>
                </a:solidFill>
                <a:effectLst/>
                <a:latin typeface="Century Gothic" panose="020B0502020202020204" pitchFamily="34" charset="0"/>
              </a:rPr>
              <a:t>​</a:t>
            </a:r>
            <a:endParaRPr lang="en-US"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3</a:t>
            </a:fld>
            <a:endParaRPr lang="en-GB"/>
          </a:p>
        </p:txBody>
      </p:sp>
    </p:spTree>
    <p:extLst>
      <p:ext uri="{BB962C8B-B14F-4D97-AF65-F5344CB8AC3E}">
        <p14:creationId xmlns:p14="http://schemas.microsoft.com/office/powerpoint/2010/main" val="3767215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Trainer prompt: You might want to urge a quieter group to think about body language, did the listener remain impartial/neutral… they were likely to focused in on them and not getting distracted by other things… They would have listened to understand rather than assume.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Trainer prompt: Although it can often feel nerve wrecking when a young person approaches us telling us they have something to share, we can often rest assured that they are often coming to us to be heard. We don’t need to know the answers and often we can’t make the problem go away but we can be there for the young person. Try not to be afraid of silence. It may feel awkward but often this is really important processing time. Reassure them as much as you can by saying phrases such as, ‘there is nothing you could tell me that would make me think of you any differently.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rPr dirty="0"/>
              <a:t>Trainer prompt: if we don’t jump into the silence, they are likely to fill it themselves by continuing to share with you…physically tell yourself that you are going to allow a minute to pass to give them time to speak. If they aren’t going to speak, ‘would you like us to sit quietly for a little longer or would you like me to speak now?’ Find some words like this that work for you. All they need is someone to listen, support them and not judge them.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Trainer prompt: you might want to prompt your more reserved groups…. </a:t>
            </a:r>
          </a:p>
          <a:p>
            <a:r>
              <a:t>Some ideas might be: </a:t>
            </a:r>
          </a:p>
          <a:p>
            <a:endParaRPr/>
          </a:p>
          <a:p>
            <a:pPr marL="228600" indent="-228600">
              <a:buSzPct val="100000"/>
              <a:buAutoNum type="arabicPeriod"/>
            </a:pPr>
            <a:r>
              <a:t>Don’t shy away from silence.</a:t>
            </a:r>
          </a:p>
          <a:p>
            <a:pPr marL="228600" indent="-228600">
              <a:buSzPct val="100000"/>
              <a:buAutoNum type="arabicPeriod"/>
            </a:pPr>
            <a:r>
              <a:t>Have some go to supportive phrases.</a:t>
            </a:r>
          </a:p>
          <a:p>
            <a:pPr marL="228600" indent="-228600">
              <a:buSzPct val="100000"/>
              <a:buAutoNum type="arabicPeriod"/>
            </a:pPr>
            <a:r>
              <a:t>Not needing to have the answers.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Trainer prompt: gauge the level of understanding in the room… you may need to explain open questioning depending on how you are addressing. </a:t>
            </a:r>
          </a:p>
          <a:p>
            <a:endParaRPr/>
          </a:p>
          <a:p>
            <a:r>
              <a:t>You could use this definition and example: An open-ended question is a question that cannot be answered with a "yes" or "no" response, or with a static response. Open-ended questions are phrased as a statement which requires a longer response. For example, ‘how have things changed for you since X’ or ‘tell me about…..’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Trainer prompt: circulate the room and observe the interactions… we are looking for the use of open questioning, neutral body language and paying attention to the speaker.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Trainer prompt: The key point here is that we can help their ‘right now’ to feel a little better even if we can’t change the bigger better.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Trainer NB: You might give an example if appropriate such as when they had a tricky day of behavioural issues with a group of students and they wanted to call their friend in another school to offload about their day... They probably weren’t looking for hints and tips but just to feel heard. </a:t>
            </a:r>
          </a:p>
          <a:p>
            <a:endParaRPr/>
          </a:p>
          <a:p>
            <a:r>
              <a:t>Trainer prompt:</a:t>
            </a:r>
          </a:p>
          <a:p>
            <a:endParaRPr/>
          </a:p>
          <a:p>
            <a:r>
              <a:t>We might have suggestions like:</a:t>
            </a:r>
          </a:p>
          <a:p>
            <a:endParaRPr/>
          </a:p>
          <a:p>
            <a:pPr marL="228600" indent="-228600">
              <a:buSzPct val="100000"/>
              <a:buAutoNum type="arabicPeriod"/>
            </a:pPr>
            <a:r>
              <a:t>Wanted to feel listened to.</a:t>
            </a:r>
          </a:p>
          <a:p>
            <a:pPr marL="228600" indent="-228600">
              <a:buSzPct val="100000"/>
              <a:buAutoNum type="arabicPeriod"/>
            </a:pPr>
            <a:r>
              <a:t>To get it off their chest/clear their head</a:t>
            </a:r>
          </a:p>
          <a:p>
            <a:pPr marL="228600" indent="-228600">
              <a:buSzPct val="100000"/>
              <a:buAutoNum type="arabicPeriod"/>
            </a:pPr>
            <a:r>
              <a:t>Advice may not have been appropriate or welcomed initially.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Trainer NB: Be as reassuring as you can here… sometimes staff can be reluctant to intervene particularly in case of suspected self-harm etc as they care for the young person and don’t want to make things worse... The key message you want to try to transmit here is that talking about something or asking certain questions won’t put ideas into the head and neither will it make them feel any worse. Often they feel scared and alone so a conversation can help things to start to feel lighter.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rPr dirty="0"/>
              <a:t>Trainer prompt: There could be big emotions such as anger or upset, they may be guarded or not ready to talk…  </a:t>
            </a:r>
          </a:p>
          <a:p>
            <a:endParaRPr dirty="0"/>
          </a:p>
          <a:p>
            <a:r>
              <a:rPr dirty="0"/>
              <a:t>Just because it didn’t go to plan, it doesn’t mean that the conversation should not have happened. It will help the young person to know that we are open to supporting them and want to be there for them even if things are tricky right now. It is important that we understand that a guarded young person or one that doesn’t seem to want to articulate what is happening may just be trying to get things straight in their head. It doesn’t mean that they do not want to talk to us or that they don’t trust us. We can also give them the option of speaking with another member of staff too. </a:t>
            </a:r>
          </a:p>
          <a:p>
            <a:endParaRPr dirty="0"/>
          </a:p>
          <a:p>
            <a:r>
              <a:rPr dirty="0"/>
              <a:t>In the first instance, they are likely to be feeling big emotions-they might have been hiding something for a long time for fear of what others may think…often this subsides once they </a:t>
            </a:r>
            <a:r>
              <a:rPr dirty="0" err="1"/>
              <a:t>realise</a:t>
            </a:r>
            <a:r>
              <a:rPr dirty="0"/>
              <a:t> that it is ok to talk… remember that you might have uncovered a big secret so will have to help them to feel safe.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4</a:t>
            </a:fld>
            <a:endParaRPr lang="en-GB"/>
          </a:p>
        </p:txBody>
      </p:sp>
    </p:spTree>
    <p:extLst>
      <p:ext uri="{BB962C8B-B14F-4D97-AF65-F5344CB8AC3E}">
        <p14:creationId xmlns:p14="http://schemas.microsoft.com/office/powerpoint/2010/main" val="1041900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Trainer NB: Give enough time to allow a conversation… on the next slide, you will find a prompt in response to this activity.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Trainer NB: might want to mention how they can be mindful of their body language, facial expressions and voice when talking to an angry young person. </a:t>
            </a:r>
          </a:p>
          <a:p>
            <a:endParaRPr/>
          </a:p>
          <a:p>
            <a:r>
              <a:t>If met with a difficult response, we can tell them ‘I am ready to listen when you are ready to talk…’ The conversation can be revisited once the young person has had time to regulate their emotions and once the initial surprise of an adult showing an interest in them has passed.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Trainer NB: Emphasise that it doesn’t have to be to do with self-harm or eating disorders, but there are lots of other taboos too….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Trainer NB: Using phrases such as these can help a young person that we not only want to hear what they want to say, but also it can help us to understand what is going on for them. It is useful to think to yourself, what need might being met from a certain ritual or how might it feel to be this young person right now… thinking in such a way can help us to plan what provision will be needed for them.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Trainer NB: You could edit this slide to include named members of staff or teams… Following this slide, depending on your setting and also the level of experience your team has, you could consider some role play activities or case studies which could be discussed to think about how we handle certain conversations. </a:t>
            </a:r>
          </a:p>
          <a:p>
            <a:endParaRPr/>
          </a:p>
          <a:p>
            <a:r>
              <a:t>*The key message is, even if we don’t feel comfortable discussing something with a young person, we do need to at least pass on our concerns to someone who can speak with them*.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Individual reflection-5 mins </a:t>
            </a:r>
          </a:p>
        </p:txBody>
      </p:sp>
      <p:sp>
        <p:nvSpPr>
          <p:cNvPr id="4" name="Slide Number Placeholder 3"/>
          <p:cNvSpPr>
            <a:spLocks noGrp="1"/>
          </p:cNvSpPr>
          <p:nvPr>
            <p:ph type="sldNum" sz="quarter" idx="5"/>
          </p:nvPr>
        </p:nvSpPr>
        <p:spPr/>
        <p:txBody>
          <a:bodyPr/>
          <a:lstStyle/>
          <a:p>
            <a:fld id="{4009334D-C4D0-1848-9347-2C6A9EA0008B}" type="slidenum">
              <a:rPr lang="en-GB" smtClean="0"/>
              <a:t>65</a:t>
            </a:fld>
            <a:endParaRPr lang="en-GB"/>
          </a:p>
        </p:txBody>
      </p:sp>
    </p:spTree>
    <p:extLst>
      <p:ext uri="{BB962C8B-B14F-4D97-AF65-F5344CB8AC3E}">
        <p14:creationId xmlns:p14="http://schemas.microsoft.com/office/powerpoint/2010/main" val="4149638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66</a:t>
            </a:fld>
            <a:endParaRPr lang="en-GB"/>
          </a:p>
        </p:txBody>
      </p:sp>
    </p:spTree>
    <p:extLst>
      <p:ext uri="{BB962C8B-B14F-4D97-AF65-F5344CB8AC3E}">
        <p14:creationId xmlns:p14="http://schemas.microsoft.com/office/powerpoint/2010/main" val="1448213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p>
        </p:txBody>
      </p:sp>
      <p:sp>
        <p:nvSpPr>
          <p:cNvPr id="4" name="Slide Number Placeholder 3"/>
          <p:cNvSpPr>
            <a:spLocks noGrp="1"/>
          </p:cNvSpPr>
          <p:nvPr>
            <p:ph type="sldNum" sz="quarter" idx="5"/>
          </p:nvPr>
        </p:nvSpPr>
        <p:spPr/>
        <p:txBody>
          <a:bodyPr/>
          <a:lstStyle/>
          <a:p>
            <a:fld id="{4009334D-C4D0-1848-9347-2C6A9EA0008B}" type="slidenum">
              <a:rPr lang="en-GB" smtClean="0"/>
              <a:t>68</a:t>
            </a:fld>
            <a:endParaRPr lang="en-GB"/>
          </a:p>
        </p:txBody>
      </p:sp>
    </p:spTree>
    <p:extLst>
      <p:ext uri="{BB962C8B-B14F-4D97-AF65-F5344CB8AC3E}">
        <p14:creationId xmlns:p14="http://schemas.microsoft.com/office/powerpoint/2010/main" val="2444985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guide</a:t>
            </a:r>
          </a:p>
          <a:p>
            <a:r>
              <a:rPr lang="en-US" dirty="0"/>
              <a:t>Wellbeing action plan course</a:t>
            </a:r>
          </a:p>
          <a:p>
            <a:endParaRPr lang="en-US" dirty="0"/>
          </a:p>
          <a:p>
            <a:endParaRPr lang="en-US" dirty="0"/>
          </a:p>
          <a:p>
            <a:r>
              <a:rPr lang="en-US" dirty="0"/>
              <a:t>10 ways to support wellbeing: https://</a:t>
            </a:r>
            <a:r>
              <a:rPr lang="en-US" dirty="0" err="1"/>
              <a:t>www.annafreud.org</a:t>
            </a:r>
            <a:r>
              <a:rPr lang="en-US" dirty="0"/>
              <a:t>/schools-and-colleges/resources/ten-ways-to-support-school-staff-wellbeing/</a:t>
            </a:r>
          </a:p>
          <a:p>
            <a:r>
              <a:rPr lang="en-US" dirty="0"/>
              <a:t>Mental Health at Work: https://</a:t>
            </a:r>
            <a:r>
              <a:rPr lang="en-US" dirty="0" err="1"/>
              <a:t>www.mentalhealthatwork.org.uk</a:t>
            </a:r>
            <a:r>
              <a:rPr lang="en-US" dirty="0"/>
              <a:t>/toolkit/staff-mental-health-in-education/</a:t>
            </a:r>
          </a:p>
          <a:p>
            <a:r>
              <a:rPr lang="en-US" dirty="0"/>
              <a:t>Education Support: https://</a:t>
            </a:r>
            <a:r>
              <a:rPr lang="en-US" dirty="0" err="1"/>
              <a:t>www.educationsupport.org.uk</a:t>
            </a:r>
            <a:r>
              <a:rPr lang="en-US" dirty="0"/>
              <a:t>/get-help/help-for-your-staff/wellbeing-services/taking-care-of-teachers/</a:t>
            </a:r>
          </a:p>
        </p:txBody>
      </p:sp>
      <p:sp>
        <p:nvSpPr>
          <p:cNvPr id="4" name="Slide Number Placeholder 3"/>
          <p:cNvSpPr>
            <a:spLocks noGrp="1"/>
          </p:cNvSpPr>
          <p:nvPr>
            <p:ph type="sldNum" sz="quarter" idx="5"/>
          </p:nvPr>
        </p:nvSpPr>
        <p:spPr/>
        <p:txBody>
          <a:bodyPr/>
          <a:lstStyle/>
          <a:p>
            <a:fld id="{4009334D-C4D0-1848-9347-2C6A9EA0008B}" type="slidenum">
              <a:rPr lang="en-GB" smtClean="0"/>
              <a:t>74</a:t>
            </a:fld>
            <a:endParaRPr lang="en-GB"/>
          </a:p>
        </p:txBody>
      </p:sp>
    </p:spTree>
    <p:extLst>
      <p:ext uri="{BB962C8B-B14F-4D97-AF65-F5344CB8AC3E}">
        <p14:creationId xmlns:p14="http://schemas.microsoft.com/office/powerpoint/2010/main" val="3780155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*It is likely that depending on the group of staff and setting this training is delivered to, you may be met with some resistance as those working in education really struggle with time. However, the key message is about small changes which can create larger ripples, enabling us to be more productive.       																																	This course has been devised to give you the time to consider what you can do for yourselves. We </a:t>
            </a:r>
            <a:r>
              <a:rPr lang="en-US" err="1"/>
              <a:t>recognise</a:t>
            </a:r>
            <a:r>
              <a:rPr lang="en-US"/>
              <a:t> how busy your roles are and how difficult it can be a difficult balance between work and your personal life. However, we would like to take this to run through some ideas and enable you to share some of your own strategies. </a:t>
            </a:r>
          </a:p>
        </p:txBody>
      </p:sp>
      <p:sp>
        <p:nvSpPr>
          <p:cNvPr id="4" name="Slide Number Placeholder 3"/>
          <p:cNvSpPr>
            <a:spLocks noGrp="1"/>
          </p:cNvSpPr>
          <p:nvPr>
            <p:ph type="sldNum" sz="quarter" idx="5"/>
          </p:nvPr>
        </p:nvSpPr>
        <p:spPr/>
        <p:txBody>
          <a:bodyPr/>
          <a:lstStyle/>
          <a:p>
            <a:fld id="{4009334D-C4D0-1848-9347-2C6A9EA0008B}" type="slidenum">
              <a:rPr lang="en-GB" smtClean="0"/>
              <a:t>77</a:t>
            </a:fld>
            <a:endParaRPr lang="en-GB"/>
          </a:p>
        </p:txBody>
      </p:sp>
    </p:spTree>
    <p:extLst>
      <p:ext uri="{BB962C8B-B14F-4D97-AF65-F5344CB8AC3E}">
        <p14:creationId xmlns:p14="http://schemas.microsoft.com/office/powerpoint/2010/main" val="43473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participants that there are some example provision maps on the website. </a:t>
            </a:r>
          </a:p>
          <a:p>
            <a:endParaRPr lang="en-US" dirty="0"/>
          </a:p>
          <a:p>
            <a:r>
              <a:rPr lang="en-US" dirty="0"/>
              <a:t>https://</a:t>
            </a:r>
            <a:r>
              <a:rPr lang="en-US" dirty="0" err="1"/>
              <a:t>www.annafreud.org</a:t>
            </a:r>
            <a:r>
              <a:rPr lang="en-US" dirty="0"/>
              <a:t>/on-my-mind/youth-wellbeing/</a:t>
            </a:r>
          </a:p>
          <a:p>
            <a:endParaRPr lang="en-US" dirty="0"/>
          </a:p>
          <a:p>
            <a:r>
              <a:rPr lang="en-GB" b="0" i="0" u="none" strike="noStrike" dirty="0">
                <a:solidFill>
                  <a:srgbClr val="4D5156"/>
                </a:solidFill>
                <a:effectLst/>
                <a:latin typeface="arial" panose="020B0604020202020204" pitchFamily="34" charset="0"/>
              </a:rPr>
              <a:t>The Mentally Healthy Schools Workbook by Dr </a:t>
            </a:r>
            <a:r>
              <a:rPr lang="en-GB" b="0" i="0" u="none" strike="noStrike" dirty="0" err="1">
                <a:solidFill>
                  <a:srgbClr val="5F6368"/>
                </a:solidFill>
                <a:effectLst/>
                <a:latin typeface="arial" panose="020B0604020202020204" pitchFamily="34" charset="0"/>
              </a:rPr>
              <a:t>Pooky</a:t>
            </a:r>
            <a:r>
              <a:rPr lang="en-GB" b="0" i="0" u="none" strike="noStrike" dirty="0">
                <a:solidFill>
                  <a:srgbClr val="5F6368"/>
                </a:solidFill>
                <a:effectLst/>
                <a:latin typeface="arial" panose="020B0604020202020204" pitchFamily="34" charset="0"/>
              </a:rPr>
              <a:t> </a:t>
            </a:r>
            <a:r>
              <a:rPr lang="en-GB" b="0" i="0" u="none" strike="noStrike" dirty="0" err="1">
                <a:solidFill>
                  <a:srgbClr val="5F6368"/>
                </a:solidFill>
                <a:effectLst/>
                <a:latin typeface="arial" panose="020B0604020202020204" pitchFamily="34" charset="0"/>
              </a:rPr>
              <a:t>Knightsmith</a:t>
            </a:r>
            <a:endParaRPr lang="en-GB" b="0" i="0" u="none" strike="noStrike" dirty="0">
              <a:solidFill>
                <a:srgbClr val="5F6368"/>
              </a:solidFill>
              <a:effectLst/>
              <a:latin typeface="arial" panose="020B0604020202020204" pitchFamily="34" charset="0"/>
            </a:endParaRPr>
          </a:p>
          <a:p>
            <a:endParaRPr lang="en-GB" b="0" i="0" u="none" strike="noStrike" dirty="0">
              <a:solidFill>
                <a:srgbClr val="5F636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F1111"/>
                </a:solidFill>
                <a:effectLst/>
                <a:latin typeface="Amazon Ember"/>
              </a:rPr>
              <a:t>Islands in the Stream: Senior Mental Health Leads in Schools Rachael Bushby &amp; Claire Pass</a:t>
            </a:r>
          </a:p>
          <a:p>
            <a:endParaRPr lang="en-US" b="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6</a:t>
            </a:fld>
            <a:endParaRPr lang="en-GB"/>
          </a:p>
        </p:txBody>
      </p:sp>
    </p:spTree>
    <p:extLst>
      <p:ext uri="{BB962C8B-B14F-4D97-AF65-F5344CB8AC3E}">
        <p14:creationId xmlns:p14="http://schemas.microsoft.com/office/powerpoint/2010/main" val="1344989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be talking about our own mental health and wellbeing. Are there any other agreements you would like to add so that we can create a safe space to share what we wish to during this time? </a:t>
            </a:r>
          </a:p>
        </p:txBody>
      </p:sp>
      <p:sp>
        <p:nvSpPr>
          <p:cNvPr id="4" name="Slide Number Placeholder 3"/>
          <p:cNvSpPr>
            <a:spLocks noGrp="1"/>
          </p:cNvSpPr>
          <p:nvPr>
            <p:ph type="sldNum" sz="quarter" idx="5"/>
          </p:nvPr>
        </p:nvSpPr>
        <p:spPr/>
        <p:txBody>
          <a:bodyPr/>
          <a:lstStyle/>
          <a:p>
            <a:fld id="{4009334D-C4D0-1848-9347-2C6A9EA0008B}" type="slidenum">
              <a:rPr lang="en-GB" smtClean="0"/>
              <a:t>78</a:t>
            </a:fld>
            <a:endParaRPr lang="en-GB"/>
          </a:p>
        </p:txBody>
      </p:sp>
    </p:spTree>
    <p:extLst>
      <p:ext uri="{BB962C8B-B14F-4D97-AF65-F5344CB8AC3E}">
        <p14:creationId xmlns:p14="http://schemas.microsoft.com/office/powerpoint/2010/main" val="588839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scenario with the group. Use the question on the next slide to generate discussion. </a:t>
            </a:r>
          </a:p>
        </p:txBody>
      </p:sp>
      <p:sp>
        <p:nvSpPr>
          <p:cNvPr id="4" name="Slide Number Placeholder 3"/>
          <p:cNvSpPr>
            <a:spLocks noGrp="1"/>
          </p:cNvSpPr>
          <p:nvPr>
            <p:ph type="sldNum" sz="quarter" idx="5"/>
          </p:nvPr>
        </p:nvSpPr>
        <p:spPr/>
        <p:txBody>
          <a:bodyPr/>
          <a:lstStyle/>
          <a:p>
            <a:fld id="{4009334D-C4D0-1848-9347-2C6A9EA0008B}" type="slidenum">
              <a:rPr lang="en-GB" smtClean="0"/>
              <a:t>79</a:t>
            </a:fld>
            <a:endParaRPr lang="en-GB"/>
          </a:p>
        </p:txBody>
      </p:sp>
    </p:spTree>
    <p:extLst>
      <p:ext uri="{BB962C8B-B14F-4D97-AF65-F5344CB8AC3E}">
        <p14:creationId xmlns:p14="http://schemas.microsoft.com/office/powerpoint/2010/main" val="2406793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Groups might suggest that they have been itching at it… feeling annoyed by the end of the day as it has been frustrating….  Perhaps for others, the thoughts, feelings, behaviours will be different. All are valid. </a:t>
            </a:r>
          </a:p>
        </p:txBody>
      </p:sp>
      <p:sp>
        <p:nvSpPr>
          <p:cNvPr id="4" name="Slide Number Placeholder 3"/>
          <p:cNvSpPr>
            <a:spLocks noGrp="1"/>
          </p:cNvSpPr>
          <p:nvPr>
            <p:ph type="sldNum" sz="quarter" idx="5"/>
          </p:nvPr>
        </p:nvSpPr>
        <p:spPr/>
        <p:txBody>
          <a:bodyPr/>
          <a:lstStyle/>
          <a:p>
            <a:fld id="{4009334D-C4D0-1848-9347-2C6A9EA0008B}" type="slidenum">
              <a:rPr lang="en-GB" smtClean="0"/>
              <a:t>80</a:t>
            </a:fld>
            <a:endParaRPr lang="en-GB"/>
          </a:p>
        </p:txBody>
      </p:sp>
    </p:spTree>
    <p:extLst>
      <p:ext uri="{BB962C8B-B14F-4D97-AF65-F5344CB8AC3E}">
        <p14:creationId xmlns:p14="http://schemas.microsoft.com/office/powerpoint/2010/main" val="2204485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in education can be both tough and rewarding. At times it can feel physically and emotionally difficult perhaps due to Safeguarding and mental health issues of young people, the workload and more so the clothing label analogy reminds us of the need to take time each day to give ourselves the opportunity for self-care and to refill our batteries. </a:t>
            </a: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81</a:t>
            </a:fld>
            <a:endParaRPr lang="en-GB"/>
          </a:p>
        </p:txBody>
      </p:sp>
    </p:spTree>
    <p:extLst>
      <p:ext uri="{BB962C8B-B14F-4D97-AF65-F5344CB8AC3E}">
        <p14:creationId xmlns:p14="http://schemas.microsoft.com/office/powerpoint/2010/main" val="600223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588" lvl="0" indent="-128588" algn="just" defTabSz="514350">
              <a:lnSpc>
                <a:spcPct val="150000"/>
              </a:lnSpc>
              <a:spcBef>
                <a:spcPts val="0"/>
              </a:spcBef>
              <a:spcAft>
                <a:spcPts val="1200"/>
              </a:spcAft>
              <a:buClr>
                <a:srgbClr val="0070C0"/>
              </a:buClr>
              <a:buFont typeface="Arial"/>
              <a:buChar char="•"/>
            </a:pPr>
            <a:r>
              <a:rPr lang="en-GB" sz="1200">
                <a:solidFill>
                  <a:srgbClr val="002060"/>
                </a:solidFill>
                <a:latin typeface="Open Sans" panose="020B0606030504020204" pitchFamily="34" charset="0"/>
                <a:ea typeface="Open Sans" panose="020B0606030504020204" pitchFamily="34" charset="0"/>
                <a:cs typeface="Open Sans" panose="020B0606030504020204" pitchFamily="34" charset="0"/>
              </a:rPr>
              <a:t>The pandemic has had an </a:t>
            </a:r>
            <a:r>
              <a:rPr lang="en-GB" sz="1200" b="0">
                <a:solidFill>
                  <a:srgbClr val="002060"/>
                </a:solidFill>
                <a:latin typeface="Open Sans" panose="020B0606030504020204" pitchFamily="34" charset="0"/>
                <a:ea typeface="Open Sans" panose="020B0606030504020204" pitchFamily="34" charset="0"/>
                <a:cs typeface="Open Sans" panose="020B0606030504020204" pitchFamily="34" charset="0"/>
              </a:rPr>
              <a:t>impact on everyone to some extent</a:t>
            </a:r>
            <a:r>
              <a:rPr lang="en-GB" sz="1200">
                <a:solidFill>
                  <a:srgbClr val="002060"/>
                </a:solidFill>
                <a:latin typeface="Open Sans" panose="020B0606030504020204" pitchFamily="34" charset="0"/>
                <a:ea typeface="Open Sans" panose="020B0606030504020204" pitchFamily="34" charset="0"/>
                <a:cs typeface="Open Sans" panose="020B0606030504020204" pitchFamily="34" charset="0"/>
              </a:rPr>
              <a:t>, adults, children and young people alike. We all have had </a:t>
            </a:r>
            <a:r>
              <a:rPr lang="en-GB" sz="1200" b="1">
                <a:solidFill>
                  <a:srgbClr val="002060"/>
                </a:solidFill>
                <a:latin typeface="Open Sans" panose="020B0606030504020204" pitchFamily="34" charset="0"/>
                <a:ea typeface="Open Sans" panose="020B0606030504020204" pitchFamily="34" charset="0"/>
                <a:cs typeface="Open Sans" panose="020B0606030504020204" pitchFamily="34" charset="0"/>
              </a:rPr>
              <a:t>different experiences</a:t>
            </a:r>
            <a:r>
              <a:rPr lang="en-GB" sz="1200">
                <a:solidFill>
                  <a:srgbClr val="002060"/>
                </a:solidFill>
                <a:latin typeface="Open Sans" panose="020B0606030504020204" pitchFamily="34" charset="0"/>
                <a:ea typeface="Open Sans" panose="020B0606030504020204" pitchFamily="34" charset="0"/>
                <a:cs typeface="Open Sans" panose="020B0606030504020204" pitchFamily="34" charset="0"/>
              </a:rPr>
              <a:t>, thoughts and feelings but as individuals working within the education profession, we are supporting others who have experienced a range of </a:t>
            </a:r>
            <a:r>
              <a:rPr lang="en-GB" sz="1200" b="1">
                <a:solidFill>
                  <a:srgbClr val="002060"/>
                </a:solidFill>
                <a:latin typeface="Open Sans" panose="020B0606030504020204" pitchFamily="34" charset="0"/>
                <a:ea typeface="Open Sans" panose="020B0606030504020204" pitchFamily="34" charset="0"/>
                <a:cs typeface="Open Sans" panose="020B0606030504020204" pitchFamily="34" charset="0"/>
              </a:rPr>
              <a:t>traumatic experiences </a:t>
            </a:r>
            <a:r>
              <a:rPr lang="en-GB" sz="1200">
                <a:solidFill>
                  <a:srgbClr val="002060"/>
                </a:solidFill>
                <a:latin typeface="Open Sans" panose="020B0606030504020204" pitchFamily="34" charset="0"/>
                <a:ea typeface="Open Sans" panose="020B0606030504020204" pitchFamily="34" charset="0"/>
                <a:cs typeface="Open Sans" panose="020B0606030504020204" pitchFamily="34" charset="0"/>
              </a:rPr>
              <a:t>e.g. sudden losses in the family, financial difficulties and more. Therefore, we must remember self-compassion  Many children and young people have been </a:t>
            </a:r>
            <a:r>
              <a:rPr lang="en-GB" sz="1200" b="1">
                <a:solidFill>
                  <a:srgbClr val="002060"/>
                </a:solidFill>
                <a:latin typeface="Open Sans" panose="020B0606030504020204" pitchFamily="34" charset="0"/>
                <a:ea typeface="Open Sans" panose="020B0606030504020204" pitchFamily="34" charset="0"/>
                <a:cs typeface="Open Sans" panose="020B0606030504020204" pitchFamily="34" charset="0"/>
              </a:rPr>
              <a:t>excited and looking forward to the return to school.</a:t>
            </a:r>
            <a:r>
              <a:rPr lang="en-GB" sz="1200">
                <a:solidFill>
                  <a:srgbClr val="002060"/>
                </a:solidFill>
                <a:latin typeface="Open Sans" panose="020B0606030504020204" pitchFamily="34" charset="0"/>
                <a:ea typeface="Open Sans" panose="020B0606030504020204" pitchFamily="34" charset="0"/>
                <a:cs typeface="Open Sans" panose="020B0606030504020204" pitchFamily="34" charset="0"/>
              </a:rPr>
              <a:t> For many children, the return to school and reconnection with familiar relationships and routines will be key factors, facilitating their resilience.</a:t>
            </a:r>
          </a:p>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82</a:t>
            </a:fld>
            <a:endParaRPr lang="en-GB"/>
          </a:p>
        </p:txBody>
      </p:sp>
    </p:spTree>
    <p:extLst>
      <p:ext uri="{BB962C8B-B14F-4D97-AF65-F5344CB8AC3E}">
        <p14:creationId xmlns:p14="http://schemas.microsoft.com/office/powerpoint/2010/main" val="1955665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b="0" i="0" kern="1200">
                <a:solidFill>
                  <a:schemeClr val="tx1"/>
                </a:solidFill>
                <a:effectLst/>
                <a:latin typeface="+mn-lt"/>
                <a:ea typeface="+mn-ea"/>
                <a:cs typeface="+mn-cs"/>
              </a:rPr>
              <a:t>Safe space: Before starting a conversation with someone about their mental health, make sure you’re in a safe and confidential space. No pupils or colleagues should be able to overhear you. You should be free from distractions and be able to commit the time needed for the conversation. The time should also be right for the person you’re checking in on.</a:t>
            </a:r>
          </a:p>
          <a:p>
            <a:pPr marL="228600" indent="-228600">
              <a:buAutoNum type="arabicPeriod"/>
            </a:pPr>
            <a:r>
              <a:rPr lang="en-GB" sz="1200" b="0" i="0" kern="1200">
                <a:solidFill>
                  <a:schemeClr val="tx1"/>
                </a:solidFill>
                <a:effectLst/>
                <a:latin typeface="+mn-lt"/>
                <a:ea typeface="+mn-ea"/>
                <a:cs typeface="+mn-cs"/>
              </a:rPr>
              <a:t>It’s important we stick to open questions rather guiding the conversation in a certain direction </a:t>
            </a:r>
            <a:r>
              <a:rPr lang="en-GB" sz="1200" b="0" i="0" kern="1200" err="1">
                <a:solidFill>
                  <a:schemeClr val="tx1"/>
                </a:solidFill>
                <a:effectLst/>
                <a:latin typeface="+mn-lt"/>
                <a:ea typeface="+mn-ea"/>
                <a:cs typeface="+mn-cs"/>
              </a:rPr>
              <a:t>e.g</a:t>
            </a:r>
            <a:r>
              <a:rPr lang="en-GB" sz="1200" b="0" i="0" kern="1200">
                <a:solidFill>
                  <a:schemeClr val="tx1"/>
                </a:solidFill>
                <a:effectLst/>
                <a:latin typeface="+mn-lt"/>
                <a:ea typeface="+mn-ea"/>
                <a:cs typeface="+mn-cs"/>
              </a:rPr>
              <a:t> would you like to tell me a bit about X? I have noticed you don’t seem yourself recently, I am happy to listen if it helps to talk?</a:t>
            </a:r>
          </a:p>
          <a:p>
            <a:pPr marL="228600" indent="-228600">
              <a:buAutoNum type="arabicPeriod"/>
            </a:pPr>
            <a:r>
              <a:rPr lang="en-GB" sz="1200" b="0" i="0" kern="1200">
                <a:solidFill>
                  <a:schemeClr val="tx1"/>
                </a:solidFill>
                <a:effectLst/>
                <a:latin typeface="+mn-lt"/>
                <a:ea typeface="+mn-ea"/>
                <a:cs typeface="+mn-cs"/>
              </a:rPr>
              <a:t>Talking about mental health can be difficult so we need to use active listening strategies and give our full attention to the person sharing…</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84</a:t>
            </a:fld>
            <a:endParaRPr lang="en-GB"/>
          </a:p>
        </p:txBody>
      </p:sp>
    </p:spTree>
    <p:extLst>
      <p:ext uri="{BB962C8B-B14F-4D97-AF65-F5344CB8AC3E}">
        <p14:creationId xmlns:p14="http://schemas.microsoft.com/office/powerpoint/2010/main" val="2091433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a:t>
            </a:r>
          </a:p>
          <a:p>
            <a:endParaRPr lang="en-US" dirty="0"/>
          </a:p>
          <a:p>
            <a:r>
              <a:rPr lang="en-US" dirty="0"/>
              <a:t>Dr Dan Siegel originally created this model to be used in the therapy room but it can really help us to understand when we are in our window of tolerance e.g. coping well. </a:t>
            </a:r>
          </a:p>
          <a:p>
            <a:endParaRPr lang="en-US" dirty="0"/>
          </a:p>
          <a:p>
            <a:r>
              <a:rPr lang="en-US" dirty="0"/>
              <a:t>When we are aware of our own signs of distress or when we are not coping, we can understand when to implement our own self-care. </a:t>
            </a:r>
          </a:p>
          <a:p>
            <a:endParaRPr lang="en-US" dirty="0"/>
          </a:p>
          <a:p>
            <a:r>
              <a:rPr lang="en-US" dirty="0"/>
              <a:t>Hypo-arousal… These are times when we might feel low, disinterested, have trouble focusing or lack motivation. The top signifies hyper-arousal. Times when we find it hard to calm ourselves. We may find our heart pounding, we might be breathless or struggling to regulate ourselves due to feelings of anxiety. </a:t>
            </a:r>
          </a:p>
        </p:txBody>
      </p:sp>
      <p:sp>
        <p:nvSpPr>
          <p:cNvPr id="4" name="Slide Number Placeholder 3"/>
          <p:cNvSpPr>
            <a:spLocks noGrp="1"/>
          </p:cNvSpPr>
          <p:nvPr>
            <p:ph type="sldNum" sz="quarter" idx="5"/>
          </p:nvPr>
        </p:nvSpPr>
        <p:spPr/>
        <p:txBody>
          <a:bodyPr/>
          <a:lstStyle/>
          <a:p>
            <a:fld id="{4009334D-C4D0-1848-9347-2C6A9EA0008B}" type="slidenum">
              <a:rPr lang="en-GB" smtClean="0"/>
              <a:t>85</a:t>
            </a:fld>
            <a:endParaRPr lang="en-GB"/>
          </a:p>
        </p:txBody>
      </p:sp>
    </p:spTree>
    <p:extLst>
      <p:ext uri="{BB962C8B-B14F-4D97-AF65-F5344CB8AC3E}">
        <p14:creationId xmlns:p14="http://schemas.microsoft.com/office/powerpoint/2010/main" val="119168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89</a:t>
            </a:fld>
            <a:endParaRPr lang="en-GB"/>
          </a:p>
        </p:txBody>
      </p:sp>
    </p:spTree>
    <p:extLst>
      <p:ext uri="{BB962C8B-B14F-4D97-AF65-F5344CB8AC3E}">
        <p14:creationId xmlns:p14="http://schemas.microsoft.com/office/powerpoint/2010/main" val="3632816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We </a:t>
            </a:r>
            <a:r>
              <a:rPr lang="en-US" dirty="0" err="1"/>
              <a:t>dont</a:t>
            </a:r>
            <a:r>
              <a:rPr lang="en-US" dirty="0"/>
              <a:t> have much time or space during the working day but snatching 10 minutes in your room, car, or in a quiet corner of school can make all the difference. You could try short meditations such as a body scan. </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Body scan instructions:</a:t>
            </a:r>
          </a:p>
          <a:p>
            <a:pPr fontAlgn="base"/>
            <a:endParaRPr lang="en-US"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1. Find somewhere quiet and comfortable. </a:t>
            </a:r>
          </a:p>
          <a:p>
            <a:pPr fontAlgn="base"/>
            <a:r>
              <a:rPr lang="en-GB" sz="1200" b="0" i="0" kern="12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Focus on your breath for a few moments. Inhaling through the nose and exhaling through the mouth. Imagine that your abdomen is balloon that needs filling and shrinking… ‘belly breaths’ often bring about a greater sense of relaxation. </a:t>
            </a:r>
          </a:p>
          <a:p>
            <a:pPr fontAlgn="base"/>
            <a:r>
              <a:rPr lang="en-GB" sz="1200" b="0" i="0" kern="1200" dirty="0">
                <a:solidFill>
                  <a:schemeClr val="tx1"/>
                </a:solidFill>
                <a:effectLst/>
                <a:latin typeface="+mn-lt"/>
                <a:ea typeface="+mn-ea"/>
                <a:cs typeface="+mn-cs"/>
              </a:rPr>
              <a:t>Bring your attention to your feet. Notice any pain. Gentle wiggle your toes and stretch your feet, breathing through those moment. </a:t>
            </a:r>
          </a:p>
          <a:p>
            <a:pPr fontAlgn="base"/>
            <a:r>
              <a:rPr lang="en-GB" sz="1200" b="0" i="0" kern="1200" dirty="0">
                <a:solidFill>
                  <a:schemeClr val="tx1"/>
                </a:solidFill>
                <a:effectLst/>
                <a:latin typeface="+mn-lt"/>
                <a:ea typeface="+mn-ea"/>
                <a:cs typeface="+mn-cs"/>
              </a:rPr>
              <a:t>3. Visualise that pain and tension drifting out of your body… </a:t>
            </a:r>
          </a:p>
          <a:p>
            <a:pPr fontAlgn="base"/>
            <a:r>
              <a:rPr lang="en-GB" sz="1200" b="0" i="0" kern="1200" dirty="0">
                <a:solidFill>
                  <a:schemeClr val="tx1"/>
                </a:solidFill>
                <a:effectLst/>
                <a:latin typeface="+mn-lt"/>
                <a:ea typeface="+mn-ea"/>
                <a:cs typeface="+mn-cs"/>
              </a:rPr>
              <a:t>4. Gradual move up through your legs, abdomen, chest, arms, shoulders, neck and head… noticing any tension and breathing through it… seeing it leave your body. </a:t>
            </a:r>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90</a:t>
            </a:fld>
            <a:endParaRPr lang="en-GB"/>
          </a:p>
        </p:txBody>
      </p:sp>
    </p:spTree>
    <p:extLst>
      <p:ext uri="{BB962C8B-B14F-4D97-AF65-F5344CB8AC3E}">
        <p14:creationId xmlns:p14="http://schemas.microsoft.com/office/powerpoint/2010/main" val="1837989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DISCUSSION?</a:t>
            </a:r>
          </a:p>
        </p:txBody>
      </p:sp>
      <p:sp>
        <p:nvSpPr>
          <p:cNvPr id="4" name="Slide Number Placeholder 3"/>
          <p:cNvSpPr>
            <a:spLocks noGrp="1"/>
          </p:cNvSpPr>
          <p:nvPr>
            <p:ph type="sldNum" sz="quarter" idx="5"/>
          </p:nvPr>
        </p:nvSpPr>
        <p:spPr/>
        <p:txBody>
          <a:bodyPr/>
          <a:lstStyle/>
          <a:p>
            <a:fld id="{4009334D-C4D0-1848-9347-2C6A9EA0008B}" type="slidenum">
              <a:rPr lang="en-GB" smtClean="0"/>
              <a:t>92</a:t>
            </a:fld>
            <a:endParaRPr lang="en-GB"/>
          </a:p>
        </p:txBody>
      </p:sp>
    </p:spTree>
    <p:extLst>
      <p:ext uri="{BB962C8B-B14F-4D97-AF65-F5344CB8AC3E}">
        <p14:creationId xmlns:p14="http://schemas.microsoft.com/office/powerpoint/2010/main" val="386445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Parent and </a:t>
            </a:r>
            <a:r>
              <a:rPr lang="en-US" b="1" dirty="0" err="1"/>
              <a:t>Carer</a:t>
            </a:r>
            <a:r>
              <a:rPr lang="en-US" b="1" dirty="0"/>
              <a:t> Engagement:</a:t>
            </a:r>
          </a:p>
          <a:p>
            <a:r>
              <a:rPr lang="en-US" b="0" dirty="0"/>
              <a:t>https://</a:t>
            </a:r>
            <a:r>
              <a:rPr lang="en-US" b="0" dirty="0" err="1"/>
              <a:t>mentallyhealthyschools.org.uk</a:t>
            </a:r>
            <a:r>
              <a:rPr lang="en-US" b="0" dirty="0"/>
              <a:t>/whole-school-approach/</a:t>
            </a:r>
            <a:r>
              <a:rPr lang="en-US" b="0" dirty="0" err="1"/>
              <a:t>parentcarer</a:t>
            </a:r>
            <a:r>
              <a:rPr lang="en-US" b="0" dirty="0"/>
              <a:t>-engagement/</a:t>
            </a:r>
          </a:p>
          <a:p>
            <a:endParaRPr lang="en-US" b="1" dirty="0"/>
          </a:p>
          <a:p>
            <a:r>
              <a:rPr lang="en-US" b="0" dirty="0"/>
              <a:t>https://</a:t>
            </a:r>
            <a:r>
              <a:rPr lang="en-US" b="0" dirty="0" err="1"/>
              <a:t>www.youngminds.org.uk</a:t>
            </a:r>
            <a:r>
              <a:rPr lang="en-US" b="0" dirty="0"/>
              <a:t>/media/h4uexcw1/ym-parent-carer-toolkit-2020.pdf</a:t>
            </a:r>
          </a:p>
          <a:p>
            <a:endParaRPr lang="en-US" b="1" dirty="0"/>
          </a:p>
          <a:p>
            <a:r>
              <a:rPr lang="en-US" b="1" dirty="0"/>
              <a:t>Signposting for Parents and </a:t>
            </a:r>
            <a:r>
              <a:rPr lang="en-US" b="1" dirty="0" err="1"/>
              <a:t>Carers</a:t>
            </a:r>
            <a:r>
              <a:rPr lang="en-US" b="1" dirty="0"/>
              <a:t>:</a:t>
            </a:r>
          </a:p>
          <a:p>
            <a:r>
              <a:rPr lang="en-US" b="0" dirty="0"/>
              <a:t>Charlie Waller PLACE network https://</a:t>
            </a:r>
            <a:r>
              <a:rPr lang="en-US" b="0" dirty="0" err="1"/>
              <a:t>charliewaller.org</a:t>
            </a:r>
            <a:r>
              <a:rPr lang="en-US" b="0" dirty="0"/>
              <a:t>/place-parent-support/</a:t>
            </a:r>
            <a:endParaRPr lang="en-US" b="1" dirty="0"/>
          </a:p>
          <a:p>
            <a:r>
              <a:rPr lang="en-US" b="0" dirty="0"/>
              <a:t>Young Minds https://</a:t>
            </a:r>
            <a:r>
              <a:rPr lang="en-US" b="0" dirty="0" err="1"/>
              <a:t>www.youngminds.org.uk</a:t>
            </a:r>
            <a:r>
              <a:rPr lang="en-US" b="0" dirty="0"/>
              <a:t>/parent/</a:t>
            </a:r>
          </a:p>
          <a:p>
            <a:endParaRPr lang="en-US" b="0" dirty="0"/>
          </a:p>
          <a:p>
            <a:endParaRPr lang="en-US" b="1" dirty="0"/>
          </a:p>
          <a:p>
            <a:r>
              <a:rPr lang="en-US" b="1" dirty="0"/>
              <a:t>Academic Base: </a:t>
            </a:r>
          </a:p>
          <a:p>
            <a:r>
              <a:rPr lang="en-GB" i="0" dirty="0">
                <a:effectLst/>
              </a:rPr>
              <a:t>Martin F, </a:t>
            </a:r>
            <a:r>
              <a:rPr lang="en-GB" i="0" dirty="0" err="1">
                <a:effectLst/>
              </a:rPr>
              <a:t>Dahmash</a:t>
            </a:r>
            <a:r>
              <a:rPr lang="en-GB" i="0" dirty="0">
                <a:effectLst/>
              </a:rPr>
              <a:t> D, Glover S</a:t>
            </a:r>
            <a:r>
              <a:rPr lang="en-GB" i="1" dirty="0">
                <a:effectLst/>
              </a:rPr>
              <a:t>, et al</a:t>
            </a:r>
            <a:endParaRPr lang="en-GB" i="0" dirty="0">
              <a:effectLst/>
            </a:endParaRPr>
          </a:p>
          <a:p>
            <a:r>
              <a:rPr lang="en-GB" i="0" dirty="0">
                <a:effectLst/>
              </a:rPr>
              <a:t>Needs of parents and carers of children and young people with mental health difficulties: protocol for a systematic review</a:t>
            </a:r>
          </a:p>
          <a:p>
            <a:r>
              <a:rPr lang="en-GB" i="1" dirty="0">
                <a:effectLst/>
              </a:rPr>
              <a:t>BMJ Open </a:t>
            </a:r>
            <a:r>
              <a:rPr lang="en-GB" i="0" dirty="0">
                <a:effectLst/>
              </a:rPr>
              <a:t>2023;</a:t>
            </a:r>
            <a:r>
              <a:rPr lang="en-GB" b="1" i="0" dirty="0">
                <a:effectLst/>
              </a:rPr>
              <a:t>13:</a:t>
            </a:r>
            <a:r>
              <a:rPr lang="en-GB" i="0" dirty="0">
                <a:effectLst/>
              </a:rPr>
              <a:t>e071341. </a:t>
            </a:r>
            <a:r>
              <a:rPr lang="en-GB" i="0" dirty="0" err="1">
                <a:effectLst/>
              </a:rPr>
              <a:t>doi</a:t>
            </a:r>
            <a:r>
              <a:rPr lang="en-GB" i="0" dirty="0">
                <a:effectLst/>
              </a:rPr>
              <a:t>: 10.1136/bmjopen-2022-071341</a:t>
            </a:r>
          </a:p>
          <a:p>
            <a:endParaRPr lang="en-GB" i="0" dirty="0">
              <a:effectLst/>
            </a:endParaRPr>
          </a:p>
          <a:p>
            <a:r>
              <a:rPr lang="en-US" b="0" dirty="0"/>
              <a:t>https://</a:t>
            </a:r>
            <a:r>
              <a:rPr lang="en-US" b="0" dirty="0" err="1"/>
              <a:t>educationendowmentfoundation.org.uk</a:t>
            </a:r>
            <a:r>
              <a:rPr lang="en-US" b="0" dirty="0"/>
              <a:t>/public/files/Publications/</a:t>
            </a:r>
            <a:r>
              <a:rPr lang="en-US" b="0" dirty="0" err="1"/>
              <a:t>ParentalEngagement</a:t>
            </a:r>
            <a:r>
              <a:rPr lang="en-US" b="0" dirty="0"/>
              <a:t>/Parental_Engagement_-_</a:t>
            </a:r>
            <a:r>
              <a:rPr lang="en-US" b="0" dirty="0" err="1"/>
              <a:t>Evidence_from_Research_and_Practice.pdf</a:t>
            </a:r>
            <a:r>
              <a:rPr lang="en-GB" b="0" i="0" dirty="0">
                <a:effectLst/>
              </a:rPr>
              <a:t> </a:t>
            </a:r>
          </a:p>
          <a:p>
            <a:endParaRPr lang="en-US" b="0" dirty="0"/>
          </a:p>
          <a:p>
            <a:r>
              <a:rPr lang="en-US" b="0" dirty="0"/>
              <a:t>https://</a:t>
            </a:r>
            <a:r>
              <a:rPr lang="en-US" b="0" dirty="0" err="1"/>
              <a:t>www.gov.uk</a:t>
            </a:r>
            <a:r>
              <a:rPr lang="en-US" b="0" dirty="0"/>
              <a:t>/government/publications/how-to-set-up-your-start-for-life-parent-and-carer-panel-local-authority-guidance/establishing-your-parent-and-</a:t>
            </a:r>
            <a:r>
              <a:rPr lang="en-US" b="0" dirty="0" err="1"/>
              <a:t>carer</a:t>
            </a:r>
            <a:r>
              <a:rPr lang="en-US" b="0" dirty="0"/>
              <a:t>-panel</a:t>
            </a:r>
          </a:p>
        </p:txBody>
      </p:sp>
      <p:sp>
        <p:nvSpPr>
          <p:cNvPr id="4" name="Slide Number Placeholder 3"/>
          <p:cNvSpPr>
            <a:spLocks noGrp="1"/>
          </p:cNvSpPr>
          <p:nvPr>
            <p:ph type="sldNum" sz="quarter" idx="5"/>
          </p:nvPr>
        </p:nvSpPr>
        <p:spPr/>
        <p:txBody>
          <a:bodyPr/>
          <a:lstStyle/>
          <a:p>
            <a:fld id="{4009334D-C4D0-1848-9347-2C6A9EA0008B}" type="slidenum">
              <a:rPr lang="en-GB" smtClean="0"/>
              <a:t>7</a:t>
            </a:fld>
            <a:endParaRPr lang="en-GB"/>
          </a:p>
        </p:txBody>
      </p:sp>
    </p:spTree>
    <p:extLst>
      <p:ext uri="{BB962C8B-B14F-4D97-AF65-F5344CB8AC3E}">
        <p14:creationId xmlns:p14="http://schemas.microsoft.com/office/powerpoint/2010/main" val="2423987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Some ideas that might go onto this list each day might be not signing up the kids for </a:t>
            </a:r>
            <a:r>
              <a:rPr lang="en-GB" sz="1200" kern="1200" err="1">
                <a:solidFill>
                  <a:schemeClr val="tx1"/>
                </a:solidFill>
                <a:effectLst/>
                <a:latin typeface="+mn-lt"/>
                <a:ea typeface="+mn-ea"/>
                <a:cs typeface="+mn-cs"/>
              </a:rPr>
              <a:t>x,y,z</a:t>
            </a:r>
            <a:r>
              <a:rPr lang="en-GB" sz="1200" kern="1200">
                <a:solidFill>
                  <a:schemeClr val="tx1"/>
                </a:solidFill>
                <a:effectLst/>
                <a:latin typeface="+mn-lt"/>
                <a:ea typeface="+mn-ea"/>
                <a:cs typeface="+mn-cs"/>
              </a:rPr>
              <a:t> activity at an unrealistic when you cant get them there easily, don’t empty your email inbox on that same day-deal with urgent things first, don’t say yes to every social engagement don’t work at night (unless that is actually your job of course). Be clear with others that you will respond to emails within 24-48 hours... this manages their expectations but also gives you some breathing room to make time for what really matters in that moment. </a:t>
            </a:r>
          </a:p>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93</a:t>
            </a:fld>
            <a:endParaRPr lang="en-GB"/>
          </a:p>
        </p:txBody>
      </p:sp>
    </p:spTree>
    <p:extLst>
      <p:ext uri="{BB962C8B-B14F-4D97-AF65-F5344CB8AC3E}">
        <p14:creationId xmlns:p14="http://schemas.microsoft.com/office/powerpoint/2010/main" val="1343306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You can control this. How can you role model and make some small changes to establish a balance. </a:t>
            </a:r>
          </a:p>
          <a:p>
            <a:r>
              <a:rPr lang="en-GB" sz="1200"/>
              <a:t> </a:t>
            </a:r>
          </a:p>
          <a:p>
            <a:r>
              <a:rPr lang="en-GB" sz="1200"/>
              <a:t>For those in leadership positions or perhaps aspiring to be, what might a mindful communications plan look like? </a:t>
            </a:r>
          </a:p>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95</a:t>
            </a:fld>
            <a:endParaRPr lang="en-GB"/>
          </a:p>
        </p:txBody>
      </p:sp>
    </p:spTree>
    <p:extLst>
      <p:ext uri="{BB962C8B-B14F-4D97-AF65-F5344CB8AC3E}">
        <p14:creationId xmlns:p14="http://schemas.microsoft.com/office/powerpoint/2010/main" val="1537066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96</a:t>
            </a:fld>
            <a:endParaRPr lang="en-GB"/>
          </a:p>
        </p:txBody>
      </p:sp>
    </p:spTree>
    <p:extLst>
      <p:ext uri="{BB962C8B-B14F-4D97-AF65-F5344CB8AC3E}">
        <p14:creationId xmlns:p14="http://schemas.microsoft.com/office/powerpoint/2010/main" val="2125820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Coach NB: Please ensure that the survey is completed in the session and sent out to those who are not in attendance as it is a mandatory component which will determine whether they get their certificate or not. </a:t>
            </a:r>
          </a:p>
        </p:txBody>
      </p:sp>
      <p:sp>
        <p:nvSpPr>
          <p:cNvPr id="4" name="Slide Number Placeholder 3"/>
          <p:cNvSpPr>
            <a:spLocks noGrp="1"/>
          </p:cNvSpPr>
          <p:nvPr>
            <p:ph type="sldNum" sz="quarter" idx="5"/>
          </p:nvPr>
        </p:nvSpPr>
        <p:spPr/>
        <p:txBody>
          <a:bodyPr/>
          <a:lstStyle/>
          <a:p>
            <a:fld id="{4009334D-C4D0-1848-9347-2C6A9EA0008B}" type="slidenum">
              <a:rPr lang="en-GB" smtClean="0"/>
              <a:t>102</a:t>
            </a:fld>
            <a:endParaRPr lang="en-GB"/>
          </a:p>
        </p:txBody>
      </p:sp>
    </p:spTree>
    <p:extLst>
      <p:ext uri="{BB962C8B-B14F-4D97-AF65-F5344CB8AC3E}">
        <p14:creationId xmlns:p14="http://schemas.microsoft.com/office/powerpoint/2010/main" val="3838239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103</a:t>
            </a:fld>
            <a:endParaRPr lang="en-GB"/>
          </a:p>
        </p:txBody>
      </p:sp>
    </p:spTree>
    <p:extLst>
      <p:ext uri="{BB962C8B-B14F-4D97-AF65-F5344CB8AC3E}">
        <p14:creationId xmlns:p14="http://schemas.microsoft.com/office/powerpoint/2010/main" val="28478500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09334D-C4D0-1848-9347-2C6A9EA0008B}" type="slidenum">
              <a:rPr lang="en-GB" smtClean="0"/>
              <a:t>104</a:t>
            </a:fld>
            <a:endParaRPr lang="en-GB"/>
          </a:p>
        </p:txBody>
      </p:sp>
    </p:spTree>
    <p:extLst>
      <p:ext uri="{BB962C8B-B14F-4D97-AF65-F5344CB8AC3E}">
        <p14:creationId xmlns:p14="http://schemas.microsoft.com/office/powerpoint/2010/main" val="17968658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334D-C4D0-1848-9347-2C6A9EA0008B}" type="slidenum">
              <a:rPr lang="en-GB" smtClean="0"/>
              <a:t>105</a:t>
            </a:fld>
            <a:endParaRPr lang="en-GB"/>
          </a:p>
        </p:txBody>
      </p:sp>
    </p:spTree>
    <p:extLst>
      <p:ext uri="{BB962C8B-B14F-4D97-AF65-F5344CB8AC3E}">
        <p14:creationId xmlns:p14="http://schemas.microsoft.com/office/powerpoint/2010/main" val="226267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Suzanne Alderson, author of Never Let Go: How to Parent Your Child Through Mental Illness https://</a:t>
            </a:r>
            <a:r>
              <a:rPr lang="en-US" dirty="0" err="1">
                <a:solidFill>
                  <a:srgbClr val="002060"/>
                </a:solidFill>
              </a:rPr>
              <a:t>www.mentalhealthtoday.co.uk</a:t>
            </a:r>
            <a:r>
              <a:rPr lang="en-US" dirty="0">
                <a:solidFill>
                  <a:srgbClr val="002060"/>
                </a:solidFill>
              </a:rPr>
              <a:t>/blog/parental-mental-health/how-to- support-yourself-and-your-child-through-mental-illness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r>
              <a:rPr lang="en-US" b="1" dirty="0"/>
              <a:t>Parent and </a:t>
            </a:r>
            <a:r>
              <a:rPr lang="en-US" b="1" dirty="0" err="1"/>
              <a:t>Carer</a:t>
            </a:r>
            <a:r>
              <a:rPr lang="en-US" b="1" dirty="0"/>
              <a:t> Engagement:</a:t>
            </a:r>
          </a:p>
          <a:p>
            <a:r>
              <a:rPr lang="en-US" b="0" dirty="0"/>
              <a:t>https://</a:t>
            </a:r>
            <a:r>
              <a:rPr lang="en-US" b="0" dirty="0" err="1"/>
              <a:t>mentallyhealthyschools.org.uk</a:t>
            </a:r>
            <a:r>
              <a:rPr lang="en-US" b="0" dirty="0"/>
              <a:t>/whole-school-approach/</a:t>
            </a:r>
            <a:r>
              <a:rPr lang="en-US" b="0" dirty="0" err="1"/>
              <a:t>parentcarer</a:t>
            </a:r>
            <a:r>
              <a:rPr lang="en-US" b="0" dirty="0"/>
              <a:t>-engagement/</a:t>
            </a:r>
          </a:p>
          <a:p>
            <a:endParaRPr lang="en-US" b="1" dirty="0"/>
          </a:p>
          <a:p>
            <a:r>
              <a:rPr lang="en-US" b="0" dirty="0"/>
              <a:t>https://</a:t>
            </a:r>
            <a:r>
              <a:rPr lang="en-US" b="0" dirty="0" err="1"/>
              <a:t>www.youngminds.org.uk</a:t>
            </a:r>
            <a:r>
              <a:rPr lang="en-US" b="0" dirty="0"/>
              <a:t>/media/h4uexcw1/ym-parent-carer-toolkit-2020.pdf</a:t>
            </a:r>
          </a:p>
          <a:p>
            <a:endParaRPr lang="en-US" b="1" dirty="0"/>
          </a:p>
          <a:p>
            <a:r>
              <a:rPr lang="en-US" b="1" dirty="0"/>
              <a:t>Signposting for Parents and </a:t>
            </a:r>
            <a:r>
              <a:rPr lang="en-US" b="1" dirty="0" err="1"/>
              <a:t>Carers</a:t>
            </a:r>
            <a:r>
              <a:rPr lang="en-US" b="1" dirty="0"/>
              <a:t>:</a:t>
            </a:r>
          </a:p>
          <a:p>
            <a:r>
              <a:rPr lang="en-US" b="0" dirty="0"/>
              <a:t>Charlie Waller PLACE network https://</a:t>
            </a:r>
            <a:r>
              <a:rPr lang="en-US" b="0" dirty="0" err="1"/>
              <a:t>charliewaller.org</a:t>
            </a:r>
            <a:r>
              <a:rPr lang="en-US" b="0" dirty="0"/>
              <a:t>/place-parent-support/</a:t>
            </a:r>
            <a:endParaRPr lang="en-US" b="1" dirty="0"/>
          </a:p>
          <a:p>
            <a:r>
              <a:rPr lang="en-US" b="0" dirty="0"/>
              <a:t>Young Minds https://</a:t>
            </a:r>
            <a:r>
              <a:rPr lang="en-US" b="0" dirty="0" err="1"/>
              <a:t>www.youngminds.org.uk</a:t>
            </a:r>
            <a:r>
              <a:rPr lang="en-US" b="0" dirty="0"/>
              <a:t>/parent/</a:t>
            </a:r>
          </a:p>
          <a:p>
            <a:endParaRPr lang="en-US" b="0" dirty="0"/>
          </a:p>
          <a:p>
            <a:endParaRPr lang="en-US" b="1" dirty="0"/>
          </a:p>
          <a:p>
            <a:r>
              <a:rPr lang="en-US" b="1" dirty="0"/>
              <a:t>Academic Base: </a:t>
            </a:r>
          </a:p>
          <a:p>
            <a:r>
              <a:rPr lang="en-GB" i="0" dirty="0">
                <a:effectLst/>
              </a:rPr>
              <a:t>Martin F, </a:t>
            </a:r>
            <a:r>
              <a:rPr lang="en-GB" i="0" dirty="0" err="1">
                <a:effectLst/>
              </a:rPr>
              <a:t>Dahmash</a:t>
            </a:r>
            <a:r>
              <a:rPr lang="en-GB" i="0" dirty="0">
                <a:effectLst/>
              </a:rPr>
              <a:t> D, Glover S</a:t>
            </a:r>
            <a:r>
              <a:rPr lang="en-GB" i="1" dirty="0">
                <a:effectLst/>
              </a:rPr>
              <a:t>, et al</a:t>
            </a:r>
            <a:endParaRPr lang="en-GB" i="0" dirty="0">
              <a:effectLst/>
            </a:endParaRPr>
          </a:p>
          <a:p>
            <a:r>
              <a:rPr lang="en-GB" i="0" dirty="0">
                <a:effectLst/>
              </a:rPr>
              <a:t>Needs of parents and carers of children and young people with mental health difficulties: protocol for a systematic review</a:t>
            </a:r>
          </a:p>
          <a:p>
            <a:r>
              <a:rPr lang="en-GB" i="1" dirty="0">
                <a:effectLst/>
              </a:rPr>
              <a:t>BMJ Open </a:t>
            </a:r>
            <a:r>
              <a:rPr lang="en-GB" i="0" dirty="0">
                <a:effectLst/>
              </a:rPr>
              <a:t>2023;</a:t>
            </a:r>
            <a:r>
              <a:rPr lang="en-GB" b="1" i="0" dirty="0">
                <a:effectLst/>
              </a:rPr>
              <a:t>13:</a:t>
            </a:r>
            <a:r>
              <a:rPr lang="en-GB" i="0" dirty="0">
                <a:effectLst/>
              </a:rPr>
              <a:t>e071341. </a:t>
            </a:r>
            <a:r>
              <a:rPr lang="en-GB" i="0" dirty="0" err="1">
                <a:effectLst/>
              </a:rPr>
              <a:t>doi</a:t>
            </a:r>
            <a:r>
              <a:rPr lang="en-GB" i="0" dirty="0">
                <a:effectLst/>
              </a:rPr>
              <a:t>: 10.1136/bmjopen-2022-071341</a:t>
            </a:r>
          </a:p>
          <a:p>
            <a:endParaRPr lang="en-GB" i="0" dirty="0">
              <a:effectLst/>
            </a:endParaRPr>
          </a:p>
          <a:p>
            <a:r>
              <a:rPr lang="en-US" b="0" dirty="0"/>
              <a:t>https://</a:t>
            </a:r>
            <a:r>
              <a:rPr lang="en-US" b="0" dirty="0" err="1"/>
              <a:t>educationendowmentfoundation.org.uk</a:t>
            </a:r>
            <a:r>
              <a:rPr lang="en-US" b="0" dirty="0"/>
              <a:t>/public/files/Publications/</a:t>
            </a:r>
            <a:r>
              <a:rPr lang="en-US" b="0" dirty="0" err="1"/>
              <a:t>ParentalEngagement</a:t>
            </a:r>
            <a:r>
              <a:rPr lang="en-US" b="0" dirty="0"/>
              <a:t>/Parental_Engagement_-_</a:t>
            </a:r>
            <a:r>
              <a:rPr lang="en-US" b="0" dirty="0" err="1"/>
              <a:t>Evidence_from_Research_and_Practice.pdf</a:t>
            </a:r>
            <a:r>
              <a:rPr lang="en-GB" b="0" i="0" dirty="0">
                <a:effectLst/>
              </a:rPr>
              <a:t> </a:t>
            </a:r>
          </a:p>
          <a:p>
            <a:endParaRPr lang="en-US" b="1" dirty="0"/>
          </a:p>
          <a:p>
            <a:r>
              <a:rPr lang="en-US" b="0" dirty="0"/>
              <a:t>https://</a:t>
            </a:r>
            <a:r>
              <a:rPr lang="en-US" b="0" dirty="0" err="1"/>
              <a:t>www.gov.uk</a:t>
            </a:r>
            <a:r>
              <a:rPr lang="en-US" b="0" dirty="0"/>
              <a:t>/government/publications/how-to-set-up-your-start-for-life-parent-and-carer-panel-local-authority-guidance/establishing-your-parent-and-</a:t>
            </a:r>
            <a:r>
              <a:rPr lang="en-US" b="0" dirty="0" err="1"/>
              <a:t>carer</a:t>
            </a:r>
            <a:r>
              <a:rPr lang="en-US" b="0" dirty="0"/>
              <a:t>-panel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4009334D-C4D0-1848-9347-2C6A9EA0008B}" type="slidenum">
              <a:rPr lang="en-GB" smtClean="0"/>
              <a:t>8</a:t>
            </a:fld>
            <a:endParaRPr lang="en-GB"/>
          </a:p>
        </p:txBody>
      </p:sp>
    </p:spTree>
    <p:extLst>
      <p:ext uri="{BB962C8B-B14F-4D97-AF65-F5344CB8AC3E}">
        <p14:creationId xmlns:p14="http://schemas.microsoft.com/office/powerpoint/2010/main" val="319848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mins </a:t>
            </a:r>
          </a:p>
        </p:txBody>
      </p:sp>
      <p:sp>
        <p:nvSpPr>
          <p:cNvPr id="4" name="Slide Number Placeholder 3"/>
          <p:cNvSpPr>
            <a:spLocks noGrp="1"/>
          </p:cNvSpPr>
          <p:nvPr>
            <p:ph type="sldNum" sz="quarter" idx="5"/>
          </p:nvPr>
        </p:nvSpPr>
        <p:spPr/>
        <p:txBody>
          <a:bodyPr/>
          <a:lstStyle/>
          <a:p>
            <a:fld id="{4009334D-C4D0-1848-9347-2C6A9EA0008B}" type="slidenum">
              <a:rPr lang="en-GB" smtClean="0"/>
              <a:t>9</a:t>
            </a:fld>
            <a:endParaRPr lang="en-GB"/>
          </a:p>
        </p:txBody>
      </p:sp>
    </p:spTree>
    <p:extLst>
      <p:ext uri="{BB962C8B-B14F-4D97-AF65-F5344CB8AC3E}">
        <p14:creationId xmlns:p14="http://schemas.microsoft.com/office/powerpoint/2010/main" val="2198787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Academic Base: </a:t>
            </a:r>
          </a:p>
          <a:p>
            <a:r>
              <a:rPr lang="en-GB" b="0" i="0" u="none" strike="noStrike" dirty="0">
                <a:solidFill>
                  <a:srgbClr val="222222"/>
                </a:solidFill>
                <a:effectLst/>
                <a:latin typeface="Arial" panose="020B0604020202020204" pitchFamily="34" charset="0"/>
              </a:rPr>
              <a:t>Anderson, M., Werner-Seidler, A., King, C., </a:t>
            </a:r>
            <a:r>
              <a:rPr lang="en-GB" b="0" i="0" u="none" strike="noStrike" dirty="0" err="1">
                <a:solidFill>
                  <a:srgbClr val="222222"/>
                </a:solidFill>
                <a:effectLst/>
                <a:latin typeface="Arial" panose="020B0604020202020204" pitchFamily="34" charset="0"/>
              </a:rPr>
              <a:t>Gayed</a:t>
            </a:r>
            <a:r>
              <a:rPr lang="en-GB" b="0" i="0" u="none" strike="noStrike" dirty="0">
                <a:solidFill>
                  <a:srgbClr val="222222"/>
                </a:solidFill>
                <a:effectLst/>
                <a:latin typeface="Arial" panose="020B0604020202020204" pitchFamily="34" charset="0"/>
              </a:rPr>
              <a:t>, A., Harvey, S. B., &amp; O’Dea, B. (2019). Mental health training programs for secondary school teachers: A systematic review. </a:t>
            </a:r>
            <a:r>
              <a:rPr lang="en-GB" b="0" i="1" u="none" strike="noStrike" dirty="0">
                <a:solidFill>
                  <a:srgbClr val="222222"/>
                </a:solidFill>
                <a:effectLst/>
                <a:latin typeface="Arial" panose="020B0604020202020204" pitchFamily="34" charset="0"/>
              </a:rPr>
              <a:t>School Mental Health</a:t>
            </a:r>
            <a:r>
              <a:rPr lang="en-GB" b="0" i="0" u="none" strike="noStrike" dirty="0">
                <a:solidFill>
                  <a:srgbClr val="222222"/>
                </a:solidFill>
                <a:effectLst/>
                <a:latin typeface="Arial" panose="020B0604020202020204" pitchFamily="34" charset="0"/>
              </a:rPr>
              <a:t>, </a:t>
            </a:r>
            <a:r>
              <a:rPr lang="en-GB" b="0" i="1" u="none" strike="noStrike" dirty="0">
                <a:solidFill>
                  <a:srgbClr val="222222"/>
                </a:solidFill>
                <a:effectLst/>
                <a:latin typeface="Arial" panose="020B0604020202020204" pitchFamily="34" charset="0"/>
              </a:rPr>
              <a:t>11</a:t>
            </a:r>
            <a:r>
              <a:rPr lang="en-GB" b="0" i="0" u="none" strike="noStrike" dirty="0">
                <a:solidFill>
                  <a:srgbClr val="222222"/>
                </a:solidFill>
                <a:effectLst/>
                <a:latin typeface="Arial" panose="020B0604020202020204" pitchFamily="34" charset="0"/>
              </a:rPr>
              <a:t>, 489-508.</a:t>
            </a:r>
          </a:p>
          <a:p>
            <a:endParaRPr lang="en-US" b="0" i="0" u="none" strike="noStrike"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Yu Mincho" panose="02020400000000000000" pitchFamily="18" charset="-128"/>
                <a:cs typeface="Arial" panose="020B0604020202020204" pitchFamily="34" charset="0"/>
              </a:rPr>
              <a:t>Future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Arial" panose="020B0604020202020204" pitchFamily="34" charset="0"/>
              </a:rPr>
              <a:t>School culture and student mental health: a qualitative study in UK secondary schools (2022)</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fld id="{4009334D-C4D0-1848-9347-2C6A9EA0008B}" type="slidenum">
              <a:rPr lang="en-GB" smtClean="0"/>
              <a:t>10</a:t>
            </a:fld>
            <a:endParaRPr lang="en-GB"/>
          </a:p>
        </p:txBody>
      </p:sp>
    </p:spTree>
    <p:extLst>
      <p:ext uri="{BB962C8B-B14F-4D97-AF65-F5344CB8AC3E}">
        <p14:creationId xmlns:p14="http://schemas.microsoft.com/office/powerpoint/2010/main" val="386289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a:lvl1pPr>
          </a:lstStyle>
          <a:p>
            <a:r>
              <a:rPr lang="en-US"/>
              <a:t>Course title</a:t>
            </a:r>
            <a:endParaRPr lang="en-GB"/>
          </a:p>
        </p:txBody>
      </p:sp>
      <p:sp>
        <p:nvSpPr>
          <p:cNvPr id="3" name="Subtitle 2"/>
          <p:cNvSpPr>
            <a:spLocks noGrp="1"/>
          </p:cNvSpPr>
          <p:nvPr>
            <p:ph type="subTitle" idx="1" hasCustomPrompt="1"/>
          </p:nvPr>
        </p:nvSpPr>
        <p:spPr>
          <a:xfrm>
            <a:off x="1371600" y="3886200"/>
            <a:ext cx="6400800" cy="6229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Course reference number</a:t>
            </a:r>
            <a:endParaRPr lang="en-GB"/>
          </a:p>
        </p:txBody>
      </p:sp>
      <p:sp>
        <p:nvSpPr>
          <p:cNvPr id="12" name="TextBox 11"/>
          <p:cNvSpPr txBox="1"/>
          <p:nvPr userDrawn="1"/>
        </p:nvSpPr>
        <p:spPr>
          <a:xfrm>
            <a:off x="467544" y="6237312"/>
            <a:ext cx="8231394" cy="307777"/>
          </a:xfrm>
          <a:prstGeom prst="rect">
            <a:avLst/>
          </a:prstGeom>
          <a:noFill/>
        </p:spPr>
        <p:txBody>
          <a:bodyPr wrap="square" rtlCol="0">
            <a:spAutoFit/>
          </a:bodyPr>
          <a:lstStyle/>
          <a:p>
            <a:pPr algn="ctr"/>
            <a:r>
              <a:rPr lang="en-GB" sz="1400">
                <a:solidFill>
                  <a:schemeClr val="bg1">
                    <a:lumMod val="50000"/>
                  </a:schemeClr>
                </a:solidFill>
              </a:rPr>
              <a:t>A one day course from Creative</a:t>
            </a:r>
            <a:r>
              <a:rPr lang="en-GB" sz="1400" baseline="0">
                <a:solidFill>
                  <a:schemeClr val="bg1">
                    <a:lumMod val="50000"/>
                  </a:schemeClr>
                </a:solidFill>
              </a:rPr>
              <a:t> Education</a:t>
            </a:r>
            <a:endParaRPr lang="en-GB" sz="1400">
              <a:solidFill>
                <a:schemeClr val="bg1">
                  <a:lumMod val="50000"/>
                </a:schemeClr>
              </a:solidFill>
            </a:endParaRPr>
          </a:p>
        </p:txBody>
      </p:sp>
    </p:spTree>
    <p:extLst>
      <p:ext uri="{BB962C8B-B14F-4D97-AF65-F5344CB8AC3E}">
        <p14:creationId xmlns:p14="http://schemas.microsoft.com/office/powerpoint/2010/main" val="160070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Footer Placeholder 5"/>
          <p:cNvSpPr>
            <a:spLocks noGrp="1"/>
          </p:cNvSpPr>
          <p:nvPr>
            <p:ph type="ftr" sz="quarter" idx="10"/>
          </p:nvPr>
        </p:nvSpPr>
        <p:spPr/>
        <p:txBody>
          <a:bodyPr/>
          <a:lstStyle/>
          <a:p>
            <a:r>
              <a:rPr lang="en-GB"/>
              <a:t>XXXX | Course title</a:t>
            </a:r>
          </a:p>
        </p:txBody>
      </p:sp>
      <p:sp>
        <p:nvSpPr>
          <p:cNvPr id="7" name="Slide Number Placeholder 6"/>
          <p:cNvSpPr>
            <a:spLocks noGrp="1"/>
          </p:cNvSpPr>
          <p:nvPr>
            <p:ph type="sldNum" sz="quarter" idx="11"/>
          </p:nvPr>
        </p:nvSpPr>
        <p:spPr/>
        <p:txBody>
          <a:bodyPr/>
          <a:lstStyle/>
          <a:p>
            <a:fld id="{89086506-1390-4FE4-ADDF-A5DFD00C5C36}" type="slidenum">
              <a:rPr lang="en-GB" smtClean="0"/>
              <a:pPr/>
              <a:t>‹#›</a:t>
            </a:fld>
            <a:endParaRPr lang="en-GB"/>
          </a:p>
        </p:txBody>
      </p:sp>
    </p:spTree>
    <p:extLst>
      <p:ext uri="{BB962C8B-B14F-4D97-AF65-F5344CB8AC3E}">
        <p14:creationId xmlns:p14="http://schemas.microsoft.com/office/powerpoint/2010/main" val="62885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a:t>XXXX | Course title</a:t>
            </a:r>
          </a:p>
        </p:txBody>
      </p:sp>
      <p:sp>
        <p:nvSpPr>
          <p:cNvPr id="6" name="Slide Number Placeholder 5"/>
          <p:cNvSpPr>
            <a:spLocks noGrp="1"/>
          </p:cNvSpPr>
          <p:nvPr>
            <p:ph type="sldNum" sz="quarter" idx="11"/>
          </p:nvPr>
        </p:nvSpPr>
        <p:spPr/>
        <p:txBody>
          <a:bodyPr/>
          <a:lstStyle/>
          <a:p>
            <a:fld id="{89086506-1390-4FE4-ADDF-A5DFD00C5C36}" type="slidenum">
              <a:rPr lang="en-GB" smtClean="0"/>
              <a:pPr/>
              <a:t>‹#›</a:t>
            </a:fld>
            <a:endParaRPr lang="en-GB"/>
          </a:p>
        </p:txBody>
      </p:sp>
    </p:spTree>
    <p:extLst>
      <p:ext uri="{BB962C8B-B14F-4D97-AF65-F5344CB8AC3E}">
        <p14:creationId xmlns:p14="http://schemas.microsoft.com/office/powerpoint/2010/main" val="408666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ctr">
              <a:defRPr sz="2000" b="1"/>
            </a:lvl1pPr>
          </a:lstStyle>
          <a:p>
            <a:r>
              <a:rPr lang="en-GB"/>
              <a:t>Click to edit Master title style</a:t>
            </a:r>
          </a:p>
        </p:txBody>
      </p:sp>
      <p:sp>
        <p:nvSpPr>
          <p:cNvPr id="4" name="Text Placeholder 3"/>
          <p:cNvSpPr>
            <a:spLocks noGrp="1"/>
          </p:cNvSpPr>
          <p:nvPr>
            <p:ph type="body" sz="half" idx="2"/>
          </p:nvPr>
        </p:nvSpPr>
        <p:spPr>
          <a:xfrm>
            <a:off x="1792288" y="5367339"/>
            <a:ext cx="5486400" cy="80486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Footer Placeholder 7"/>
          <p:cNvSpPr>
            <a:spLocks noGrp="1"/>
          </p:cNvSpPr>
          <p:nvPr>
            <p:ph type="ftr" sz="quarter" idx="10"/>
          </p:nvPr>
        </p:nvSpPr>
        <p:spPr/>
        <p:txBody>
          <a:bodyPr/>
          <a:lstStyle/>
          <a:p>
            <a:r>
              <a:rPr lang="en-GB"/>
              <a:t>XXXX | Course title</a:t>
            </a:r>
          </a:p>
        </p:txBody>
      </p:sp>
      <p:sp>
        <p:nvSpPr>
          <p:cNvPr id="9" name="Slide Number Placeholder 8"/>
          <p:cNvSpPr>
            <a:spLocks noGrp="1"/>
          </p:cNvSpPr>
          <p:nvPr>
            <p:ph type="sldNum" sz="quarter" idx="11"/>
          </p:nvPr>
        </p:nvSpPr>
        <p:spPr/>
        <p:txBody>
          <a:bodyPr/>
          <a:lstStyle/>
          <a:p>
            <a:fld id="{89086506-1390-4FE4-ADDF-A5DFD00C5C36}" type="slidenum">
              <a:rPr lang="en-GB" smtClean="0"/>
              <a:pPr/>
              <a:t>‹#›</a:t>
            </a:fld>
            <a:endParaRPr lang="en-GB"/>
          </a:p>
        </p:txBody>
      </p:sp>
      <p:sp>
        <p:nvSpPr>
          <p:cNvPr id="17" name="Content Placeholder 3"/>
          <p:cNvSpPr>
            <a:spLocks noGrp="1"/>
          </p:cNvSpPr>
          <p:nvPr>
            <p:ph sz="half" idx="17" hasCustomPrompt="1"/>
          </p:nvPr>
        </p:nvSpPr>
        <p:spPr>
          <a:xfrm>
            <a:off x="1763688" y="620688"/>
            <a:ext cx="5544616" cy="4104456"/>
          </a:xfrm>
        </p:spPr>
        <p:txBody>
          <a:bodyPr>
            <a:normAutofit/>
          </a:bodyPr>
          <a:lstStyle>
            <a:lvl1pPr marL="0" indent="0" algn="ctr">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add media</a:t>
            </a:r>
            <a:endParaRPr lang="en-GB"/>
          </a:p>
        </p:txBody>
      </p:sp>
    </p:spTree>
    <p:extLst>
      <p:ext uri="{BB962C8B-B14F-4D97-AF65-F5344CB8AC3E}">
        <p14:creationId xmlns:p14="http://schemas.microsoft.com/office/powerpoint/2010/main" val="225086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19" name="Straight Connector 15"/>
          <p:cNvSpPr/>
          <p:nvPr/>
        </p:nvSpPr>
        <p:spPr>
          <a:xfrm>
            <a:off x="457199" y="6165303"/>
            <a:ext cx="8231983" cy="1"/>
          </a:xfrm>
          <a:prstGeom prst="line">
            <a:avLst/>
          </a:prstGeom>
          <a:ln w="38100">
            <a:solidFill>
              <a:srgbClr val="233487"/>
            </a:solidFill>
          </a:ln>
        </p:spPr>
        <p:txBody>
          <a:bodyPr lIns="45719" rIns="45719"/>
          <a:lstStyle/>
          <a:p>
            <a:endParaRPr/>
          </a:p>
        </p:txBody>
      </p:sp>
      <p:pic>
        <p:nvPicPr>
          <p:cNvPr id="120" name="Picture 3" descr="Picture 3"/>
          <p:cNvPicPr>
            <a:picLocks noChangeAspect="1"/>
          </p:cNvPicPr>
          <p:nvPr/>
        </p:nvPicPr>
        <p:blipFill>
          <a:blip r:embed="rId2"/>
          <a:stretch>
            <a:fillRect/>
          </a:stretch>
        </p:blipFill>
        <p:spPr>
          <a:xfrm>
            <a:off x="179511" y="147099"/>
            <a:ext cx="817408" cy="806577"/>
          </a:xfrm>
          <a:prstGeom prst="rect">
            <a:avLst/>
          </a:prstGeom>
          <a:ln w="12700">
            <a:miter lim="400000"/>
          </a:ln>
        </p:spPr>
      </p:pic>
      <p:sp>
        <p:nvSpPr>
          <p:cNvPr id="12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2" name="Body Level One…"/>
          <p:cNvSpPr txBox="1">
            <a:spLocks noGrp="1"/>
          </p:cNvSpPr>
          <p:nvPr>
            <p:ph type="body" sz="half" idx="1"/>
          </p:nvPr>
        </p:nvSpPr>
        <p:spPr>
          <a:xfrm>
            <a:off x="457200" y="1600200"/>
            <a:ext cx="4038600" cy="4525964"/>
          </a:xfrm>
          <a:prstGeom prst="rect">
            <a:avLst/>
          </a:prstGeom>
        </p:spPr>
        <p:txBody>
          <a:bodyPr/>
          <a:lstStyle>
            <a:lvl1pPr>
              <a:spcBef>
                <a:spcPts val="500"/>
              </a:spcBef>
              <a:defRPr sz="2400"/>
            </a:lvl1pPr>
            <a:lvl2pPr marL="800100" indent="-342900">
              <a:spcBef>
                <a:spcPts val="500"/>
              </a:spcBef>
              <a:defRPr sz="2400"/>
            </a:lvl2pPr>
            <a:lvl3pPr>
              <a:spcBef>
                <a:spcPts val="500"/>
              </a:spcBef>
              <a:defRPr sz="2400"/>
            </a:lvl3pPr>
            <a:lvl4pPr marL="1676400" indent="-304800">
              <a:spcBef>
                <a:spcPts val="500"/>
              </a:spcBef>
              <a:defRPr sz="2400"/>
            </a:lvl4pPr>
            <a:lvl5pPr marL="2133600" indent="-304800">
              <a:spcBef>
                <a:spcPts val="500"/>
              </a:spcBef>
              <a:defRPr sz="2400"/>
            </a:lvl5p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8402429" y="6243472"/>
            <a:ext cx="284372" cy="2808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27286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Session">
    <p:spTree>
      <p:nvGrpSpPr>
        <p:cNvPr id="1" name=""/>
        <p:cNvGrpSpPr/>
        <p:nvPr/>
      </p:nvGrpSpPr>
      <p:grpSpPr>
        <a:xfrm>
          <a:off x="0" y="0"/>
          <a:ext cx="0" cy="0"/>
          <a:chOff x="0" y="0"/>
          <a:chExt cx="0" cy="0"/>
        </a:xfrm>
      </p:grpSpPr>
      <p:sp>
        <p:nvSpPr>
          <p:cNvPr id="60" name="Straight Connector 15"/>
          <p:cNvSpPr/>
          <p:nvPr/>
        </p:nvSpPr>
        <p:spPr>
          <a:xfrm>
            <a:off x="457199" y="6165303"/>
            <a:ext cx="8231983" cy="1"/>
          </a:xfrm>
          <a:prstGeom prst="line">
            <a:avLst/>
          </a:prstGeom>
          <a:ln w="38100">
            <a:solidFill>
              <a:srgbClr val="233487"/>
            </a:solidFill>
          </a:ln>
        </p:spPr>
        <p:txBody>
          <a:bodyPr lIns="45719" rIns="45719"/>
          <a:lstStyle/>
          <a:p>
            <a:endParaRPr/>
          </a:p>
        </p:txBody>
      </p:sp>
      <p:pic>
        <p:nvPicPr>
          <p:cNvPr id="61" name="Picture 3" descr="Picture 3"/>
          <p:cNvPicPr>
            <a:picLocks noChangeAspect="1"/>
          </p:cNvPicPr>
          <p:nvPr/>
        </p:nvPicPr>
        <p:blipFill>
          <a:blip r:embed="rId2"/>
          <a:stretch>
            <a:fillRect/>
          </a:stretch>
        </p:blipFill>
        <p:spPr>
          <a:xfrm>
            <a:off x="179511" y="147099"/>
            <a:ext cx="817408" cy="806577"/>
          </a:xfrm>
          <a:prstGeom prst="rect">
            <a:avLst/>
          </a:prstGeom>
          <a:ln w="12700">
            <a:miter lim="400000"/>
          </a:ln>
        </p:spPr>
      </p:pic>
      <p:sp>
        <p:nvSpPr>
          <p:cNvPr id="62" name="Body Level One…"/>
          <p:cNvSpPr txBox="1">
            <a:spLocks noGrp="1"/>
          </p:cNvSpPr>
          <p:nvPr>
            <p:ph type="body" sz="quarter" idx="1" hasCustomPrompt="1"/>
          </p:nvPr>
        </p:nvSpPr>
        <p:spPr>
          <a:xfrm>
            <a:off x="704032" y="2420888"/>
            <a:ext cx="7972426" cy="1143001"/>
          </a:xfrm>
          <a:prstGeom prst="rect">
            <a:avLst/>
          </a:prstGeom>
        </p:spPr>
        <p:txBody>
          <a:bodyPr/>
          <a:lstStyle>
            <a:lvl1pPr marL="0" indent="0">
              <a:spcBef>
                <a:spcPts val="1000"/>
              </a:spcBef>
              <a:buSzTx/>
              <a:buFontTx/>
              <a:buNone/>
              <a:defRPr sz="4400">
                <a:solidFill>
                  <a:srgbClr val="233487"/>
                </a:solidFill>
              </a:defRPr>
            </a:lvl1pPr>
            <a:lvl2pPr marL="906235" indent="-449035">
              <a:spcBef>
                <a:spcPts val="1000"/>
              </a:spcBef>
              <a:buFontTx/>
              <a:defRPr sz="4400">
                <a:solidFill>
                  <a:srgbClr val="233487"/>
                </a:solidFill>
              </a:defRPr>
            </a:lvl2pPr>
            <a:lvl3pPr marL="1333500" indent="-419100">
              <a:spcBef>
                <a:spcPts val="1000"/>
              </a:spcBef>
              <a:buFontTx/>
              <a:defRPr sz="4400">
                <a:solidFill>
                  <a:srgbClr val="233487"/>
                </a:solidFill>
              </a:defRPr>
            </a:lvl3pPr>
            <a:lvl4pPr marL="1874520" indent="-502920">
              <a:spcBef>
                <a:spcPts val="1000"/>
              </a:spcBef>
              <a:buFontTx/>
              <a:defRPr sz="4400">
                <a:solidFill>
                  <a:srgbClr val="233487"/>
                </a:solidFill>
              </a:defRPr>
            </a:lvl4pPr>
            <a:lvl5pPr marL="2331720" indent="-502920">
              <a:spcBef>
                <a:spcPts val="1000"/>
              </a:spcBef>
              <a:buFontTx/>
              <a:defRPr sz="4400">
                <a:solidFill>
                  <a:srgbClr val="233487"/>
                </a:solidFill>
              </a:defRPr>
            </a:lvl5pPr>
          </a:lstStyle>
          <a:p>
            <a:r>
              <a:t>Session number (eg. Session one)</a:t>
            </a:r>
          </a:p>
          <a:p>
            <a:pPr lvl="1"/>
            <a:endParaRPr/>
          </a:p>
          <a:p>
            <a:pPr lvl="2"/>
            <a:endParaRPr/>
          </a:p>
          <a:p>
            <a:pPr lvl="3"/>
            <a:endParaRPr/>
          </a:p>
          <a:p>
            <a:pPr lvl="4"/>
            <a:endParaRPr/>
          </a:p>
        </p:txBody>
      </p:sp>
      <p:sp>
        <p:nvSpPr>
          <p:cNvPr id="63" name="Text Placeholder 14"/>
          <p:cNvSpPr>
            <a:spLocks noGrp="1"/>
          </p:cNvSpPr>
          <p:nvPr>
            <p:ph type="body" sz="quarter" idx="21" hasCustomPrompt="1"/>
          </p:nvPr>
        </p:nvSpPr>
        <p:spPr>
          <a:xfrm>
            <a:off x="704850" y="3347863"/>
            <a:ext cx="7951145" cy="719139"/>
          </a:xfrm>
          <a:prstGeom prst="rect">
            <a:avLst/>
          </a:prstGeom>
        </p:spPr>
        <p:txBody>
          <a:bodyPr/>
          <a:lstStyle>
            <a:lvl1pPr marL="0" indent="0">
              <a:spcBef>
                <a:spcPts val="600"/>
              </a:spcBef>
              <a:buSzTx/>
              <a:buFontTx/>
              <a:buNone/>
              <a:defRPr sz="2800"/>
            </a:lvl1pPr>
          </a:lstStyle>
          <a:p>
            <a:r>
              <a:t>Session title</a:t>
            </a:r>
          </a:p>
        </p:txBody>
      </p:sp>
      <p:sp>
        <p:nvSpPr>
          <p:cNvPr id="64" name="Slide Number"/>
          <p:cNvSpPr txBox="1">
            <a:spLocks noGrp="1"/>
          </p:cNvSpPr>
          <p:nvPr>
            <p:ph type="sldNum" sz="quarter" idx="2"/>
          </p:nvPr>
        </p:nvSpPr>
        <p:spPr>
          <a:xfrm>
            <a:off x="8402429" y="6243472"/>
            <a:ext cx="284372" cy="2808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11586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5A1B-B1A7-4086-C492-13228A7196DC}"/>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AEF7668A-C3C5-D345-C176-CAA5803ACC5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46A8FC19-E141-59C1-DA50-AE267A007B36}"/>
              </a:ext>
            </a:extLst>
          </p:cNvPr>
          <p:cNvSpPr>
            <a:spLocks noGrp="1"/>
          </p:cNvSpPr>
          <p:nvPr>
            <p:ph type="dt" sz="half" idx="10"/>
          </p:nvPr>
        </p:nvSpPr>
        <p:spPr/>
        <p:txBody>
          <a:bodyPr/>
          <a:lstStyle/>
          <a:p>
            <a:fld id="{BE765F31-279A-A74A-80B4-2764552286B4}" type="datetimeFigureOut">
              <a:rPr lang="en-GB" smtClean="0"/>
              <a:t>11/06/2025</a:t>
            </a:fld>
            <a:endParaRPr lang="en-GB"/>
          </a:p>
        </p:txBody>
      </p:sp>
      <p:sp>
        <p:nvSpPr>
          <p:cNvPr id="5" name="Footer Placeholder 4">
            <a:extLst>
              <a:ext uri="{FF2B5EF4-FFF2-40B4-BE49-F238E27FC236}">
                <a16:creationId xmlns:a16="http://schemas.microsoft.com/office/drawing/2014/main" id="{0C14450B-E463-FCDA-D46E-39215A5589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9500A-94E6-9239-8E42-518A18D19D24}"/>
              </a:ext>
            </a:extLst>
          </p:cNvPr>
          <p:cNvSpPr>
            <a:spLocks noGrp="1"/>
          </p:cNvSpPr>
          <p:nvPr>
            <p:ph type="sldNum" sz="quarter" idx="12"/>
          </p:nvPr>
        </p:nvSpPr>
        <p:spPr/>
        <p:txBody>
          <a:bodyPr/>
          <a:lstStyle/>
          <a:p>
            <a:fld id="{DF4465DC-C381-7647-A569-1F6D8D9FB7C7}" type="slidenum">
              <a:rPr lang="en-GB" smtClean="0"/>
              <a:t>‹#›</a:t>
            </a:fld>
            <a:endParaRPr lang="en-GB"/>
          </a:p>
        </p:txBody>
      </p:sp>
    </p:spTree>
    <p:extLst>
      <p:ext uri="{BB962C8B-B14F-4D97-AF65-F5344CB8AC3E}">
        <p14:creationId xmlns:p14="http://schemas.microsoft.com/office/powerpoint/2010/main" val="126883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6" name="TextBox 5"/>
          <p:cNvSpPr txBox="1"/>
          <p:nvPr userDrawn="1"/>
        </p:nvSpPr>
        <p:spPr>
          <a:xfrm>
            <a:off x="457200" y="476672"/>
            <a:ext cx="8229600" cy="769441"/>
          </a:xfrm>
          <a:prstGeom prst="rect">
            <a:avLst/>
          </a:prstGeom>
          <a:noFill/>
        </p:spPr>
        <p:txBody>
          <a:bodyPr wrap="square" rtlCol="0">
            <a:spAutoFit/>
          </a:bodyPr>
          <a:lstStyle/>
          <a:p>
            <a:pPr algn="ctr"/>
            <a:r>
              <a:rPr lang="en-US" sz="4400">
                <a:solidFill>
                  <a:srgbClr val="233487"/>
                </a:solidFill>
                <a:latin typeface="+mj-lt"/>
              </a:rPr>
              <a:t>Welcome to Creative Education</a:t>
            </a:r>
            <a:endParaRPr lang="en-GB" sz="4400">
              <a:solidFill>
                <a:srgbClr val="233487"/>
              </a:solidFill>
              <a:latin typeface="+mj-lt"/>
            </a:endParaRPr>
          </a:p>
        </p:txBody>
      </p:sp>
      <p:grpSp>
        <p:nvGrpSpPr>
          <p:cNvPr id="22" name="Group 21"/>
          <p:cNvGrpSpPr/>
          <p:nvPr userDrawn="1"/>
        </p:nvGrpSpPr>
        <p:grpSpPr>
          <a:xfrm>
            <a:off x="7137321" y="6237312"/>
            <a:ext cx="1652246" cy="338554"/>
            <a:chOff x="7384250" y="6317412"/>
            <a:chExt cx="1652246" cy="338554"/>
          </a:xfrm>
        </p:grpSpPr>
        <p:sp>
          <p:nvSpPr>
            <p:cNvPr id="9" name="TextBox 8"/>
            <p:cNvSpPr txBox="1"/>
            <p:nvPr userDrawn="1"/>
          </p:nvSpPr>
          <p:spPr>
            <a:xfrm>
              <a:off x="7668344" y="6317412"/>
              <a:ext cx="1368152" cy="338554"/>
            </a:xfrm>
            <a:prstGeom prst="rect">
              <a:avLst/>
            </a:prstGeom>
            <a:noFill/>
          </p:spPr>
          <p:txBody>
            <a:bodyPr wrap="square" rtlCol="0">
              <a:spAutoFit/>
            </a:bodyPr>
            <a:lstStyle/>
            <a:p>
              <a:pPr marL="0" indent="0" algn="l">
                <a:spcAft>
                  <a:spcPts val="600"/>
                </a:spcAft>
                <a:buFont typeface="Arial" panose="020B0604020202020204" pitchFamily="34" charset="0"/>
                <a:buNone/>
              </a:pPr>
              <a:r>
                <a:rPr lang="en-GB" sz="1600" baseline="0">
                  <a:solidFill>
                    <a:schemeClr val="bg1">
                      <a:lumMod val="50000"/>
                    </a:schemeClr>
                  </a:solidFill>
                </a:rPr>
                <a:t>/</a:t>
              </a:r>
              <a:r>
                <a:rPr lang="en-GB" sz="1600" baseline="0" err="1">
                  <a:solidFill>
                    <a:schemeClr val="bg1">
                      <a:lumMod val="50000"/>
                    </a:schemeClr>
                  </a:solidFill>
                </a:rPr>
                <a:t>creativeeduk</a:t>
              </a:r>
              <a:endParaRPr lang="en-GB" sz="1600">
                <a:solidFill>
                  <a:schemeClr val="bg1">
                    <a:lumMod val="50000"/>
                  </a:schemeClr>
                </a:solidFill>
              </a:endParaRPr>
            </a:p>
          </p:txBody>
        </p:sp>
        <p:grpSp>
          <p:nvGrpSpPr>
            <p:cNvPr id="7" name="Group 6"/>
            <p:cNvGrpSpPr/>
            <p:nvPr userDrawn="1"/>
          </p:nvGrpSpPr>
          <p:grpSpPr>
            <a:xfrm>
              <a:off x="7384250" y="6359842"/>
              <a:ext cx="288032" cy="288032"/>
              <a:chOff x="1331640" y="5726308"/>
              <a:chExt cx="288032" cy="288032"/>
            </a:xfrm>
          </p:grpSpPr>
          <p:sp>
            <p:nvSpPr>
              <p:cNvPr id="18" name="Oval 17"/>
              <p:cNvSpPr/>
              <p:nvPr userDrawn="1"/>
            </p:nvSpPr>
            <p:spPr>
              <a:xfrm>
                <a:off x="1331640" y="5726308"/>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5" name="Picture 7" descr="M:\Design\Icons + Buttons + Stickers\faceboo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38684" y="5740300"/>
                <a:ext cx="273943" cy="2739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userDrawn="1"/>
        </p:nvGrpSpPr>
        <p:grpSpPr>
          <a:xfrm>
            <a:off x="491821" y="6237312"/>
            <a:ext cx="3504115" cy="338554"/>
            <a:chOff x="467544" y="6317412"/>
            <a:chExt cx="3504115" cy="338554"/>
          </a:xfrm>
        </p:grpSpPr>
        <p:grpSp>
          <p:nvGrpSpPr>
            <p:cNvPr id="4" name="Group 3"/>
            <p:cNvGrpSpPr/>
            <p:nvPr userDrawn="1"/>
          </p:nvGrpSpPr>
          <p:grpSpPr>
            <a:xfrm>
              <a:off x="467544" y="6363462"/>
              <a:ext cx="288032" cy="288032"/>
              <a:chOff x="457200" y="5733256"/>
              <a:chExt cx="288032" cy="288032"/>
            </a:xfrm>
          </p:grpSpPr>
          <p:sp>
            <p:nvSpPr>
              <p:cNvPr id="2" name="Oval 1"/>
              <p:cNvSpPr/>
              <p:nvPr userDrawn="1"/>
            </p:nvSpPr>
            <p:spPr>
              <a:xfrm>
                <a:off x="457200" y="5733256"/>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3" name="Picture 5" descr="M:\Design\Icons + Buttons + Stickers\we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3575" y="5789631"/>
                <a:ext cx="175282" cy="17528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userDrawn="1"/>
          </p:nvSpPr>
          <p:spPr>
            <a:xfrm>
              <a:off x="731300" y="6317412"/>
              <a:ext cx="3240359" cy="338554"/>
            </a:xfrm>
            <a:prstGeom prst="rect">
              <a:avLst/>
            </a:prstGeom>
            <a:noFill/>
          </p:spPr>
          <p:txBody>
            <a:bodyPr wrap="square" rtlCol="0">
              <a:spAutoFit/>
            </a:bodyPr>
            <a:lstStyle/>
            <a:p>
              <a:r>
                <a:rPr lang="en-GB" sz="1600">
                  <a:solidFill>
                    <a:schemeClr val="bg1">
                      <a:lumMod val="50000"/>
                    </a:schemeClr>
                  </a:solidFill>
                </a:rPr>
                <a:t>creativeeducation.co.uk</a:t>
              </a:r>
            </a:p>
          </p:txBody>
        </p:sp>
      </p:grpSp>
      <p:grpSp>
        <p:nvGrpSpPr>
          <p:cNvPr id="21" name="Group 20"/>
          <p:cNvGrpSpPr/>
          <p:nvPr userDrawn="1"/>
        </p:nvGrpSpPr>
        <p:grpSpPr>
          <a:xfrm>
            <a:off x="5306168" y="6237312"/>
            <a:ext cx="1656184" cy="338554"/>
            <a:chOff x="5553097" y="6317412"/>
            <a:chExt cx="1656184" cy="338554"/>
          </a:xfrm>
        </p:grpSpPr>
        <p:grpSp>
          <p:nvGrpSpPr>
            <p:cNvPr id="5" name="Group 4"/>
            <p:cNvGrpSpPr/>
            <p:nvPr userDrawn="1"/>
          </p:nvGrpSpPr>
          <p:grpSpPr>
            <a:xfrm>
              <a:off x="5553097" y="6363462"/>
              <a:ext cx="288032" cy="288032"/>
              <a:chOff x="897632" y="5566070"/>
              <a:chExt cx="288032" cy="288032"/>
            </a:xfrm>
          </p:grpSpPr>
          <p:sp>
            <p:nvSpPr>
              <p:cNvPr id="14" name="Oval 13"/>
              <p:cNvSpPr/>
              <p:nvPr userDrawn="1"/>
            </p:nvSpPr>
            <p:spPr>
              <a:xfrm>
                <a:off x="897632" y="5566070"/>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M:\Design\Icons + Buttons + Stickers\twitte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1999" y="5570437"/>
                <a:ext cx="279298" cy="27929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userDrawn="1"/>
          </p:nvSpPr>
          <p:spPr>
            <a:xfrm>
              <a:off x="5814114" y="6317412"/>
              <a:ext cx="1395167" cy="338554"/>
            </a:xfrm>
            <a:prstGeom prst="rect">
              <a:avLst/>
            </a:prstGeom>
            <a:noFill/>
          </p:spPr>
          <p:txBody>
            <a:bodyPr wrap="square" rtlCol="0">
              <a:spAutoFit/>
            </a:bodyPr>
            <a:lstStyle/>
            <a:p>
              <a:r>
                <a:rPr lang="en-GB" sz="1600" baseline="0">
                  <a:solidFill>
                    <a:schemeClr val="bg1">
                      <a:lumMod val="50000"/>
                    </a:schemeClr>
                  </a:solidFill>
                </a:rPr>
                <a:t>@</a:t>
              </a:r>
              <a:r>
                <a:rPr lang="en-GB" sz="1600" baseline="0" err="1">
                  <a:solidFill>
                    <a:schemeClr val="bg1">
                      <a:lumMod val="50000"/>
                    </a:schemeClr>
                  </a:solidFill>
                </a:rPr>
                <a:t>creativeedu</a:t>
              </a:r>
              <a:endParaRPr lang="en-GB" sz="1600">
                <a:solidFill>
                  <a:schemeClr val="bg1">
                    <a:lumMod val="50000"/>
                  </a:schemeClr>
                </a:solidFill>
              </a:endParaRPr>
            </a:p>
          </p:txBody>
        </p:sp>
      </p:grpSp>
      <p:sp>
        <p:nvSpPr>
          <p:cNvPr id="25" name="TextBox 24"/>
          <p:cNvSpPr txBox="1"/>
          <p:nvPr userDrawn="1"/>
        </p:nvSpPr>
        <p:spPr>
          <a:xfrm>
            <a:off x="459773" y="1598893"/>
            <a:ext cx="8229600" cy="3585597"/>
          </a:xfrm>
          <a:prstGeom prst="rect">
            <a:avLst/>
          </a:prstGeom>
          <a:noFill/>
        </p:spPr>
        <p:txBody>
          <a:bodyPr wrap="square" rtlCol="0">
            <a:spAutoFit/>
          </a:bodyPr>
          <a:lstStyle/>
          <a:p>
            <a:pPr marL="342900" lvl="0" indent="-342900">
              <a:lnSpc>
                <a:spcPct val="100000"/>
              </a:lnSpc>
              <a:spcAft>
                <a:spcPts val="600"/>
              </a:spcAft>
              <a:buFont typeface="Arial" panose="020B0604020202020204" pitchFamily="34" charset="0"/>
              <a:buChar char="•"/>
            </a:pPr>
            <a:r>
              <a:rPr lang="en-US" sz="2400"/>
              <a:t>Introductions</a:t>
            </a:r>
          </a:p>
          <a:p>
            <a:pPr marL="342900" lvl="0" indent="-342900">
              <a:lnSpc>
                <a:spcPct val="100000"/>
              </a:lnSpc>
              <a:spcAft>
                <a:spcPts val="600"/>
              </a:spcAft>
              <a:buFont typeface="Arial" panose="020B0604020202020204" pitchFamily="34" charset="0"/>
              <a:buChar char="•"/>
            </a:pPr>
            <a:r>
              <a:rPr lang="en-US" sz="2400"/>
              <a:t>Timings</a:t>
            </a:r>
          </a:p>
          <a:p>
            <a:pPr marL="342900" lvl="0" indent="-342900">
              <a:lnSpc>
                <a:spcPct val="100000"/>
              </a:lnSpc>
              <a:spcAft>
                <a:spcPts val="600"/>
              </a:spcAft>
              <a:buFont typeface="Arial" panose="020B0604020202020204" pitchFamily="34" charset="0"/>
              <a:buChar char="•"/>
            </a:pPr>
            <a:r>
              <a:rPr lang="en-US" sz="2400"/>
              <a:t>Refreshments</a:t>
            </a:r>
            <a:r>
              <a:rPr lang="en-US" sz="2400" baseline="0"/>
              <a:t> and lunch</a:t>
            </a:r>
          </a:p>
          <a:p>
            <a:pPr marL="342900" lvl="0" indent="-342900">
              <a:lnSpc>
                <a:spcPct val="100000"/>
              </a:lnSpc>
              <a:spcAft>
                <a:spcPts val="600"/>
              </a:spcAft>
              <a:buFont typeface="Arial" panose="020B0604020202020204" pitchFamily="34" charset="0"/>
              <a:buChar char="•"/>
            </a:pPr>
            <a:r>
              <a:rPr lang="en-US" sz="2400" baseline="0"/>
              <a:t>Toilets</a:t>
            </a:r>
          </a:p>
          <a:p>
            <a:pPr marL="342900" lvl="0" indent="-342900">
              <a:lnSpc>
                <a:spcPct val="100000"/>
              </a:lnSpc>
              <a:spcAft>
                <a:spcPts val="600"/>
              </a:spcAft>
              <a:buFont typeface="Arial" panose="020B0604020202020204" pitchFamily="34" charset="0"/>
              <a:buChar char="•"/>
            </a:pPr>
            <a:r>
              <a:rPr lang="en-US" sz="2400" baseline="0"/>
              <a:t>Mobile phones</a:t>
            </a:r>
          </a:p>
          <a:p>
            <a:pPr marL="342900" lvl="0" indent="-342900">
              <a:lnSpc>
                <a:spcPct val="100000"/>
              </a:lnSpc>
              <a:spcAft>
                <a:spcPts val="600"/>
              </a:spcAft>
              <a:buFont typeface="Arial" panose="020B0604020202020204" pitchFamily="34" charset="0"/>
              <a:buChar char="•"/>
            </a:pPr>
            <a:r>
              <a:rPr lang="en-US" sz="2400" baseline="0"/>
              <a:t>Fire alarms</a:t>
            </a:r>
          </a:p>
          <a:p>
            <a:pPr marL="342900" lvl="0" indent="-342900">
              <a:lnSpc>
                <a:spcPct val="100000"/>
              </a:lnSpc>
              <a:spcAft>
                <a:spcPts val="600"/>
              </a:spcAft>
              <a:buFont typeface="Arial" panose="020B0604020202020204" pitchFamily="34" charset="0"/>
              <a:buChar char="•"/>
            </a:pPr>
            <a:r>
              <a:rPr lang="en-US" sz="2400" baseline="0"/>
              <a:t>Confidentiality</a:t>
            </a:r>
          </a:p>
          <a:p>
            <a:pPr marL="342900" lvl="0" indent="-342900">
              <a:lnSpc>
                <a:spcPct val="100000"/>
              </a:lnSpc>
              <a:spcAft>
                <a:spcPts val="600"/>
              </a:spcAft>
              <a:buFont typeface="Arial" panose="020B0604020202020204" pitchFamily="34" charset="0"/>
              <a:buChar char="•"/>
            </a:pPr>
            <a:r>
              <a:rPr lang="en-US" sz="2400" baseline="0"/>
              <a:t>Questions</a:t>
            </a:r>
            <a:endParaRPr lang="en-GB"/>
          </a:p>
        </p:txBody>
      </p:sp>
    </p:spTree>
    <p:extLst>
      <p:ext uri="{BB962C8B-B14F-4D97-AF65-F5344CB8AC3E}">
        <p14:creationId xmlns:p14="http://schemas.microsoft.com/office/powerpoint/2010/main" val="162354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89086506-1390-4FE4-ADDF-A5DFD00C5C36}" type="slidenum">
              <a:rPr lang="en-GB" smtClean="0"/>
              <a:t>‹#›</a:t>
            </a:fld>
            <a:endParaRPr lang="en-GB"/>
          </a:p>
        </p:txBody>
      </p:sp>
      <p:sp>
        <p:nvSpPr>
          <p:cNvPr id="13" name="Footer Placeholder 12"/>
          <p:cNvSpPr>
            <a:spLocks noGrp="1"/>
          </p:cNvSpPr>
          <p:nvPr>
            <p:ph type="ftr" sz="quarter" idx="13"/>
          </p:nvPr>
        </p:nvSpPr>
        <p:spPr/>
        <p:txBody>
          <a:bodyPr/>
          <a:lstStyle/>
          <a:p>
            <a:r>
              <a:rPr lang="en-GB"/>
              <a:t>XXXX | Course title</a:t>
            </a:r>
          </a:p>
        </p:txBody>
      </p:sp>
      <p:sp>
        <p:nvSpPr>
          <p:cNvPr id="5" name="TextBox 4"/>
          <p:cNvSpPr txBox="1"/>
          <p:nvPr userDrawn="1"/>
        </p:nvSpPr>
        <p:spPr>
          <a:xfrm>
            <a:off x="467544" y="476672"/>
            <a:ext cx="8208912" cy="769441"/>
          </a:xfrm>
          <a:prstGeom prst="rect">
            <a:avLst/>
          </a:prstGeom>
          <a:noFill/>
        </p:spPr>
        <p:txBody>
          <a:bodyPr wrap="square" rtlCol="0">
            <a:spAutoFit/>
          </a:bodyPr>
          <a:lstStyle/>
          <a:p>
            <a:pPr algn="ctr"/>
            <a:r>
              <a:rPr lang="en-US" sz="4400">
                <a:solidFill>
                  <a:srgbClr val="233487"/>
                </a:solidFill>
              </a:rPr>
              <a:t>Objectives of the day</a:t>
            </a:r>
            <a:endParaRPr lang="en-GB" sz="4400">
              <a:solidFill>
                <a:srgbClr val="233487"/>
              </a:solidFill>
            </a:endParaRPr>
          </a:p>
        </p:txBody>
      </p:sp>
    </p:spTree>
    <p:extLst>
      <p:ext uri="{BB962C8B-B14F-4D97-AF65-F5344CB8AC3E}">
        <p14:creationId xmlns:p14="http://schemas.microsoft.com/office/powerpoint/2010/main" val="254557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9086506-1390-4FE4-ADDF-A5DFD00C5C36}" type="slidenum">
              <a:rPr lang="en-GB" smtClean="0"/>
              <a:t>‹#›</a:t>
            </a:fld>
            <a:endParaRPr lang="en-GB"/>
          </a:p>
        </p:txBody>
      </p:sp>
      <p:sp>
        <p:nvSpPr>
          <p:cNvPr id="11" name="Content Placeholder 10"/>
          <p:cNvSpPr>
            <a:spLocks noGrp="1"/>
          </p:cNvSpPr>
          <p:nvPr>
            <p:ph sz="quarter" idx="13" hasCustomPrompt="1"/>
          </p:nvPr>
        </p:nvSpPr>
        <p:spPr>
          <a:xfrm>
            <a:off x="704033" y="2420888"/>
            <a:ext cx="7972425" cy="1143000"/>
          </a:xfrm>
        </p:spPr>
        <p:txBody>
          <a:bodyPr>
            <a:normAutofit/>
          </a:bodyPr>
          <a:lstStyle>
            <a:lvl1pPr marL="0" indent="0">
              <a:buNone/>
              <a:defRPr sz="4400">
                <a:solidFill>
                  <a:srgbClr val="233487"/>
                </a:solidFill>
                <a:latin typeface="+mj-lt"/>
              </a:defRPr>
            </a:lvl1pPr>
          </a:lstStyle>
          <a:p>
            <a:pPr lvl="0"/>
            <a:r>
              <a:rPr lang="en-US"/>
              <a:t>Session number (</a:t>
            </a:r>
            <a:r>
              <a:rPr lang="en-US" err="1"/>
              <a:t>eg</a:t>
            </a:r>
            <a:r>
              <a:rPr lang="en-US"/>
              <a:t>. Session one)</a:t>
            </a:r>
          </a:p>
        </p:txBody>
      </p:sp>
      <p:sp>
        <p:nvSpPr>
          <p:cNvPr id="15" name="Text Placeholder 14"/>
          <p:cNvSpPr>
            <a:spLocks noGrp="1"/>
          </p:cNvSpPr>
          <p:nvPr>
            <p:ph type="body" sz="quarter" idx="14" hasCustomPrompt="1"/>
          </p:nvPr>
        </p:nvSpPr>
        <p:spPr>
          <a:xfrm>
            <a:off x="704851" y="3347864"/>
            <a:ext cx="7951143" cy="719138"/>
          </a:xfrm>
        </p:spPr>
        <p:txBody>
          <a:bodyPr>
            <a:normAutofit/>
          </a:bodyPr>
          <a:lstStyle>
            <a:lvl1pPr marL="0" indent="0">
              <a:buNone/>
              <a:defRPr sz="2800">
                <a:latin typeface="+mj-lt"/>
              </a:defRPr>
            </a:lvl1pPr>
          </a:lstStyle>
          <a:p>
            <a:pPr lvl="0"/>
            <a:r>
              <a:rPr lang="en-US"/>
              <a:t>Session title</a:t>
            </a:r>
          </a:p>
        </p:txBody>
      </p:sp>
      <p:sp>
        <p:nvSpPr>
          <p:cNvPr id="7" name="Footer Placeholder 6"/>
          <p:cNvSpPr>
            <a:spLocks noGrp="1"/>
          </p:cNvSpPr>
          <p:nvPr>
            <p:ph type="ftr" sz="quarter" idx="15"/>
          </p:nvPr>
        </p:nvSpPr>
        <p:spPr/>
        <p:txBody>
          <a:bodyPr/>
          <a:lstStyle/>
          <a:p>
            <a:r>
              <a:rPr lang="en-GB"/>
              <a:t>XXXX | Course title</a:t>
            </a:r>
          </a:p>
        </p:txBody>
      </p:sp>
    </p:spTree>
    <p:extLst>
      <p:ext uri="{BB962C8B-B14F-4D97-AF65-F5344CB8AC3E}">
        <p14:creationId xmlns:p14="http://schemas.microsoft.com/office/powerpoint/2010/main" val="6314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608" y="58614"/>
            <a:ext cx="8092897" cy="922114"/>
          </a:xfrm>
        </p:spPr>
        <p:txBody>
          <a:bodyPr/>
          <a:lstStyle/>
          <a:p>
            <a:r>
              <a:rPr lang="en-GB"/>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89086506-1390-4FE4-ADDF-A5DFD00C5C36}" type="slidenum">
              <a:rPr lang="en-GB" smtClean="0"/>
              <a:t>‹#›</a:t>
            </a:fld>
            <a:endParaRPr lang="en-GB"/>
          </a:p>
        </p:txBody>
      </p:sp>
      <p:sp>
        <p:nvSpPr>
          <p:cNvPr id="13" name="Footer Placeholder 12"/>
          <p:cNvSpPr>
            <a:spLocks noGrp="1"/>
          </p:cNvSpPr>
          <p:nvPr>
            <p:ph type="ftr" sz="quarter" idx="13"/>
          </p:nvPr>
        </p:nvSpPr>
        <p:spPr/>
        <p:txBody>
          <a:bodyPr/>
          <a:lstStyle/>
          <a:p>
            <a:r>
              <a:rPr lang="en-GB"/>
              <a:t>XXXX | Course title</a:t>
            </a:r>
          </a:p>
        </p:txBody>
      </p:sp>
    </p:spTree>
    <p:extLst>
      <p:ext uri="{BB962C8B-B14F-4D97-AF65-F5344CB8AC3E}">
        <p14:creationId xmlns:p14="http://schemas.microsoft.com/office/powerpoint/2010/main" val="109462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89086506-1390-4FE4-ADDF-A5DFD00C5C36}" type="slidenum">
              <a:rPr lang="en-GB" smtClean="0"/>
              <a:t>‹#›</a:t>
            </a:fld>
            <a:endParaRPr lang="en-GB"/>
          </a:p>
        </p:txBody>
      </p:sp>
      <p:sp>
        <p:nvSpPr>
          <p:cNvPr id="13" name="Footer Placeholder 12"/>
          <p:cNvSpPr>
            <a:spLocks noGrp="1"/>
          </p:cNvSpPr>
          <p:nvPr>
            <p:ph type="ftr" sz="quarter" idx="13"/>
          </p:nvPr>
        </p:nvSpPr>
        <p:spPr/>
        <p:txBody>
          <a:bodyPr/>
          <a:lstStyle/>
          <a:p>
            <a:r>
              <a:rPr lang="en-GB"/>
              <a:t>XXXX | Course title</a:t>
            </a:r>
          </a:p>
        </p:txBody>
      </p:sp>
      <p:sp>
        <p:nvSpPr>
          <p:cNvPr id="7" name="TextBox 6"/>
          <p:cNvSpPr txBox="1"/>
          <p:nvPr userDrawn="1"/>
        </p:nvSpPr>
        <p:spPr>
          <a:xfrm>
            <a:off x="467544" y="476672"/>
            <a:ext cx="8208912" cy="769441"/>
          </a:xfrm>
          <a:prstGeom prst="rect">
            <a:avLst/>
          </a:prstGeom>
          <a:noFill/>
        </p:spPr>
        <p:txBody>
          <a:bodyPr wrap="square" rtlCol="0">
            <a:spAutoFit/>
          </a:bodyPr>
          <a:lstStyle/>
          <a:p>
            <a:pPr algn="ctr"/>
            <a:r>
              <a:rPr lang="en-US" sz="4400">
                <a:solidFill>
                  <a:srgbClr val="233487"/>
                </a:solidFill>
              </a:rPr>
              <a:t>Reflection</a:t>
            </a:r>
            <a:endParaRPr lang="en-GB" sz="4400">
              <a:solidFill>
                <a:srgbClr val="233487"/>
              </a:solidFill>
            </a:endParaRPr>
          </a:p>
        </p:txBody>
      </p:sp>
    </p:spTree>
    <p:extLst>
      <p:ext uri="{BB962C8B-B14F-4D97-AF65-F5344CB8AC3E}">
        <p14:creationId xmlns:p14="http://schemas.microsoft.com/office/powerpoint/2010/main" val="389676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odbye">
    <p:spTree>
      <p:nvGrpSpPr>
        <p:cNvPr id="1" name=""/>
        <p:cNvGrpSpPr/>
        <p:nvPr/>
      </p:nvGrpSpPr>
      <p:grpSpPr>
        <a:xfrm>
          <a:off x="0" y="0"/>
          <a:ext cx="0" cy="0"/>
          <a:chOff x="0" y="0"/>
          <a:chExt cx="0" cy="0"/>
        </a:xfrm>
      </p:grpSpPr>
      <p:sp>
        <p:nvSpPr>
          <p:cNvPr id="2" name="TextBox 1"/>
          <p:cNvSpPr txBox="1"/>
          <p:nvPr userDrawn="1"/>
        </p:nvSpPr>
        <p:spPr>
          <a:xfrm>
            <a:off x="704006" y="2420888"/>
            <a:ext cx="7972449" cy="769441"/>
          </a:xfrm>
          <a:prstGeom prst="rect">
            <a:avLst/>
          </a:prstGeom>
          <a:noFill/>
        </p:spPr>
        <p:txBody>
          <a:bodyPr wrap="square" rtlCol="0">
            <a:spAutoFit/>
          </a:bodyPr>
          <a:lstStyle/>
          <a:p>
            <a:r>
              <a:rPr lang="en-GB" sz="4400">
                <a:solidFill>
                  <a:srgbClr val="233487"/>
                </a:solidFill>
              </a:rPr>
              <a:t>Thanks for coming!</a:t>
            </a:r>
          </a:p>
        </p:txBody>
      </p:sp>
      <p:sp>
        <p:nvSpPr>
          <p:cNvPr id="3" name="TextBox 2"/>
          <p:cNvSpPr txBox="1"/>
          <p:nvPr userDrawn="1"/>
        </p:nvSpPr>
        <p:spPr>
          <a:xfrm>
            <a:off x="704006" y="3337828"/>
            <a:ext cx="4300042" cy="523220"/>
          </a:xfrm>
          <a:prstGeom prst="rect">
            <a:avLst/>
          </a:prstGeom>
          <a:noFill/>
        </p:spPr>
        <p:txBody>
          <a:bodyPr wrap="square" rtlCol="0">
            <a:spAutoFit/>
          </a:bodyPr>
          <a:lstStyle/>
          <a:p>
            <a:pPr lvl="0"/>
            <a:r>
              <a:rPr lang="en-US" sz="2800"/>
              <a:t>Have a safe journey home</a:t>
            </a:r>
          </a:p>
        </p:txBody>
      </p:sp>
      <p:grpSp>
        <p:nvGrpSpPr>
          <p:cNvPr id="49" name="Group 48"/>
          <p:cNvGrpSpPr/>
          <p:nvPr userDrawn="1"/>
        </p:nvGrpSpPr>
        <p:grpSpPr>
          <a:xfrm>
            <a:off x="7137321" y="6237312"/>
            <a:ext cx="1652246" cy="338554"/>
            <a:chOff x="7384250" y="6317412"/>
            <a:chExt cx="1652246" cy="338554"/>
          </a:xfrm>
        </p:grpSpPr>
        <p:sp>
          <p:nvSpPr>
            <p:cNvPr id="50" name="TextBox 49"/>
            <p:cNvSpPr txBox="1"/>
            <p:nvPr userDrawn="1"/>
          </p:nvSpPr>
          <p:spPr>
            <a:xfrm>
              <a:off x="7668344" y="6317412"/>
              <a:ext cx="1368152" cy="338554"/>
            </a:xfrm>
            <a:prstGeom prst="rect">
              <a:avLst/>
            </a:prstGeom>
            <a:noFill/>
          </p:spPr>
          <p:txBody>
            <a:bodyPr wrap="square" rtlCol="0">
              <a:spAutoFit/>
            </a:bodyPr>
            <a:lstStyle/>
            <a:p>
              <a:pPr marL="0" indent="0" algn="l">
                <a:spcAft>
                  <a:spcPts val="600"/>
                </a:spcAft>
                <a:buFont typeface="Arial" panose="020B0604020202020204" pitchFamily="34" charset="0"/>
                <a:buNone/>
              </a:pPr>
              <a:r>
                <a:rPr lang="en-GB" sz="1600" baseline="0">
                  <a:solidFill>
                    <a:schemeClr val="bg1">
                      <a:lumMod val="50000"/>
                    </a:schemeClr>
                  </a:solidFill>
                </a:rPr>
                <a:t>/</a:t>
              </a:r>
              <a:r>
                <a:rPr lang="en-GB" sz="1600" baseline="0" err="1">
                  <a:solidFill>
                    <a:schemeClr val="bg1">
                      <a:lumMod val="50000"/>
                    </a:schemeClr>
                  </a:solidFill>
                </a:rPr>
                <a:t>creativeeduk</a:t>
              </a:r>
              <a:endParaRPr lang="en-GB" sz="1600">
                <a:solidFill>
                  <a:schemeClr val="bg1">
                    <a:lumMod val="50000"/>
                  </a:schemeClr>
                </a:solidFill>
              </a:endParaRPr>
            </a:p>
          </p:txBody>
        </p:sp>
        <p:grpSp>
          <p:nvGrpSpPr>
            <p:cNvPr id="51" name="Group 50"/>
            <p:cNvGrpSpPr/>
            <p:nvPr userDrawn="1"/>
          </p:nvGrpSpPr>
          <p:grpSpPr>
            <a:xfrm>
              <a:off x="7384250" y="6359842"/>
              <a:ext cx="288032" cy="288032"/>
              <a:chOff x="1331640" y="5726308"/>
              <a:chExt cx="288032" cy="288032"/>
            </a:xfrm>
          </p:grpSpPr>
          <p:sp>
            <p:nvSpPr>
              <p:cNvPr id="52" name="Oval 51"/>
              <p:cNvSpPr/>
              <p:nvPr userDrawn="1"/>
            </p:nvSpPr>
            <p:spPr>
              <a:xfrm>
                <a:off x="1331640" y="5726308"/>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7" descr="M:\Design\Icons + Buttons + Stickers\faceboo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38684" y="5740300"/>
                <a:ext cx="273943" cy="2739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4" name="Group 53"/>
          <p:cNvGrpSpPr/>
          <p:nvPr userDrawn="1"/>
        </p:nvGrpSpPr>
        <p:grpSpPr>
          <a:xfrm>
            <a:off x="491821" y="6237312"/>
            <a:ext cx="3504115" cy="338554"/>
            <a:chOff x="467544" y="6317412"/>
            <a:chExt cx="3504115" cy="338554"/>
          </a:xfrm>
        </p:grpSpPr>
        <p:grpSp>
          <p:nvGrpSpPr>
            <p:cNvPr id="55" name="Group 54"/>
            <p:cNvGrpSpPr/>
            <p:nvPr userDrawn="1"/>
          </p:nvGrpSpPr>
          <p:grpSpPr>
            <a:xfrm>
              <a:off x="467544" y="6363462"/>
              <a:ext cx="288032" cy="288032"/>
              <a:chOff x="457200" y="5733256"/>
              <a:chExt cx="288032" cy="288032"/>
            </a:xfrm>
          </p:grpSpPr>
          <p:sp>
            <p:nvSpPr>
              <p:cNvPr id="57" name="Oval 56"/>
              <p:cNvSpPr/>
              <p:nvPr userDrawn="1"/>
            </p:nvSpPr>
            <p:spPr>
              <a:xfrm>
                <a:off x="457200" y="5733256"/>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 descr="M:\Design\Icons + Buttons + Stickers\we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3575" y="5789631"/>
                <a:ext cx="175282" cy="175282"/>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p:cNvSpPr txBox="1"/>
            <p:nvPr userDrawn="1"/>
          </p:nvSpPr>
          <p:spPr>
            <a:xfrm>
              <a:off x="731300" y="6317412"/>
              <a:ext cx="3240359" cy="338554"/>
            </a:xfrm>
            <a:prstGeom prst="rect">
              <a:avLst/>
            </a:prstGeom>
            <a:noFill/>
          </p:spPr>
          <p:txBody>
            <a:bodyPr wrap="square" rtlCol="0">
              <a:spAutoFit/>
            </a:bodyPr>
            <a:lstStyle/>
            <a:p>
              <a:r>
                <a:rPr lang="en-GB" sz="1600">
                  <a:solidFill>
                    <a:schemeClr val="bg1">
                      <a:lumMod val="50000"/>
                    </a:schemeClr>
                  </a:solidFill>
                </a:rPr>
                <a:t>creativeeducation.co.uk</a:t>
              </a:r>
            </a:p>
          </p:txBody>
        </p:sp>
      </p:grpSp>
      <p:grpSp>
        <p:nvGrpSpPr>
          <p:cNvPr id="59" name="Group 58"/>
          <p:cNvGrpSpPr/>
          <p:nvPr userDrawn="1"/>
        </p:nvGrpSpPr>
        <p:grpSpPr>
          <a:xfrm>
            <a:off x="5306168" y="6237312"/>
            <a:ext cx="1656184" cy="338554"/>
            <a:chOff x="5553097" y="6317412"/>
            <a:chExt cx="1656184" cy="338554"/>
          </a:xfrm>
        </p:grpSpPr>
        <p:grpSp>
          <p:nvGrpSpPr>
            <p:cNvPr id="60" name="Group 59"/>
            <p:cNvGrpSpPr/>
            <p:nvPr userDrawn="1"/>
          </p:nvGrpSpPr>
          <p:grpSpPr>
            <a:xfrm>
              <a:off x="5553097" y="6363462"/>
              <a:ext cx="288032" cy="288032"/>
              <a:chOff x="897632" y="5566070"/>
              <a:chExt cx="288032" cy="288032"/>
            </a:xfrm>
          </p:grpSpPr>
          <p:sp>
            <p:nvSpPr>
              <p:cNvPr id="62" name="Oval 61"/>
              <p:cNvSpPr/>
              <p:nvPr userDrawn="1"/>
            </p:nvSpPr>
            <p:spPr>
              <a:xfrm>
                <a:off x="897632" y="5566070"/>
                <a:ext cx="288032" cy="288032"/>
              </a:xfrm>
              <a:prstGeom prst="ellipse">
                <a:avLst/>
              </a:prstGeom>
              <a:solidFill>
                <a:srgbClr val="23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 descr="M:\Design\Icons + Buttons + Stickers\twitte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1999" y="5570437"/>
                <a:ext cx="279298" cy="279298"/>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TextBox 60"/>
            <p:cNvSpPr txBox="1"/>
            <p:nvPr userDrawn="1"/>
          </p:nvSpPr>
          <p:spPr>
            <a:xfrm>
              <a:off x="5814114" y="6317412"/>
              <a:ext cx="1395167" cy="338554"/>
            </a:xfrm>
            <a:prstGeom prst="rect">
              <a:avLst/>
            </a:prstGeom>
            <a:noFill/>
          </p:spPr>
          <p:txBody>
            <a:bodyPr wrap="square" rtlCol="0">
              <a:spAutoFit/>
            </a:bodyPr>
            <a:lstStyle/>
            <a:p>
              <a:r>
                <a:rPr lang="en-GB" sz="1600" baseline="0">
                  <a:solidFill>
                    <a:schemeClr val="bg1">
                      <a:lumMod val="50000"/>
                    </a:schemeClr>
                  </a:solidFill>
                </a:rPr>
                <a:t>@</a:t>
              </a:r>
              <a:r>
                <a:rPr lang="en-GB" sz="1600" baseline="0" err="1">
                  <a:solidFill>
                    <a:schemeClr val="bg1">
                      <a:lumMod val="50000"/>
                    </a:schemeClr>
                  </a:solidFill>
                </a:rPr>
                <a:t>creativeedu</a:t>
              </a:r>
              <a:endParaRPr lang="en-GB" sz="1600">
                <a:solidFill>
                  <a:schemeClr val="bg1">
                    <a:lumMod val="50000"/>
                  </a:schemeClr>
                </a:solidFill>
              </a:endParaRPr>
            </a:p>
          </p:txBody>
        </p:sp>
      </p:grpSp>
    </p:spTree>
    <p:extLst>
      <p:ext uri="{BB962C8B-B14F-4D97-AF65-F5344CB8AC3E}">
        <p14:creationId xmlns:p14="http://schemas.microsoft.com/office/powerpoint/2010/main" val="347833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Footer Placeholder 7"/>
          <p:cNvSpPr>
            <a:spLocks noGrp="1"/>
          </p:cNvSpPr>
          <p:nvPr>
            <p:ph type="ftr" sz="quarter" idx="10"/>
          </p:nvPr>
        </p:nvSpPr>
        <p:spPr/>
        <p:txBody>
          <a:bodyPr/>
          <a:lstStyle/>
          <a:p>
            <a:r>
              <a:rPr lang="en-GB"/>
              <a:t>XXXX | Course title</a:t>
            </a:r>
          </a:p>
        </p:txBody>
      </p:sp>
      <p:sp>
        <p:nvSpPr>
          <p:cNvPr id="9" name="Slide Number Placeholder 8"/>
          <p:cNvSpPr>
            <a:spLocks noGrp="1"/>
          </p:cNvSpPr>
          <p:nvPr>
            <p:ph type="sldNum" sz="quarter" idx="11"/>
          </p:nvPr>
        </p:nvSpPr>
        <p:spPr/>
        <p:txBody>
          <a:bodyPr/>
          <a:lstStyle/>
          <a:p>
            <a:fld id="{89086506-1390-4FE4-ADDF-A5DFD00C5C36}" type="slidenum">
              <a:rPr lang="en-GB" smtClean="0"/>
              <a:pPr/>
              <a:t>‹#›</a:t>
            </a:fld>
            <a:endParaRPr lang="en-GB"/>
          </a:p>
        </p:txBody>
      </p:sp>
    </p:spTree>
    <p:extLst>
      <p:ext uri="{BB962C8B-B14F-4D97-AF65-F5344CB8AC3E}">
        <p14:creationId xmlns:p14="http://schemas.microsoft.com/office/powerpoint/2010/main" val="417144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Footer Placeholder 9"/>
          <p:cNvSpPr>
            <a:spLocks noGrp="1"/>
          </p:cNvSpPr>
          <p:nvPr>
            <p:ph type="ftr" sz="quarter" idx="10"/>
          </p:nvPr>
        </p:nvSpPr>
        <p:spPr/>
        <p:txBody>
          <a:bodyPr/>
          <a:lstStyle/>
          <a:p>
            <a:r>
              <a:rPr lang="en-GB"/>
              <a:t>XXXX | Course title</a:t>
            </a:r>
          </a:p>
        </p:txBody>
      </p:sp>
      <p:sp>
        <p:nvSpPr>
          <p:cNvPr id="11" name="Slide Number Placeholder 10"/>
          <p:cNvSpPr>
            <a:spLocks noGrp="1"/>
          </p:cNvSpPr>
          <p:nvPr>
            <p:ph type="sldNum" sz="quarter" idx="11"/>
          </p:nvPr>
        </p:nvSpPr>
        <p:spPr/>
        <p:txBody>
          <a:bodyPr/>
          <a:lstStyle/>
          <a:p>
            <a:fld id="{89086506-1390-4FE4-ADDF-A5DFD00C5C36}" type="slidenum">
              <a:rPr lang="en-GB" smtClean="0"/>
              <a:pPr/>
              <a:t>‹#›</a:t>
            </a:fld>
            <a:endParaRPr lang="en-GB"/>
          </a:p>
        </p:txBody>
      </p:sp>
    </p:spTree>
    <p:extLst>
      <p:ext uri="{BB962C8B-B14F-4D97-AF65-F5344CB8AC3E}">
        <p14:creationId xmlns:p14="http://schemas.microsoft.com/office/powerpoint/2010/main" val="223174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6553200" y="6165305"/>
            <a:ext cx="2133600" cy="437133"/>
          </a:xfrm>
          <a:prstGeom prst="rect">
            <a:avLst/>
          </a:prstGeom>
        </p:spPr>
        <p:txBody>
          <a:bodyPr vert="horz" lIns="91440" tIns="45720" rIns="91440" bIns="45720" rtlCol="0" anchor="ctr"/>
          <a:lstStyle>
            <a:lvl1pPr algn="r">
              <a:defRPr sz="1400" i="0">
                <a:solidFill>
                  <a:schemeClr val="bg1">
                    <a:lumMod val="50000"/>
                  </a:schemeClr>
                </a:solidFill>
                <a:latin typeface="+mn-lt"/>
                <a:cs typeface="Arial" panose="020B0604020202020204" pitchFamily="34" charset="0"/>
              </a:defRPr>
            </a:lvl1pPr>
          </a:lstStyle>
          <a:p>
            <a:fld id="{89086506-1390-4FE4-ADDF-A5DFD00C5C36}" type="slidenum">
              <a:rPr lang="en-GB" smtClean="0"/>
              <a:pPr/>
              <a:t>‹#›</a:t>
            </a:fld>
            <a:endParaRPr lang="en-GB"/>
          </a:p>
        </p:txBody>
      </p:sp>
      <p:cxnSp>
        <p:nvCxnSpPr>
          <p:cNvPr id="16" name="Straight Connector 15"/>
          <p:cNvCxnSpPr/>
          <p:nvPr/>
        </p:nvCxnSpPr>
        <p:spPr>
          <a:xfrm>
            <a:off x="457200" y="6165304"/>
            <a:ext cx="8231981" cy="0"/>
          </a:xfrm>
          <a:prstGeom prst="line">
            <a:avLst/>
          </a:prstGeom>
          <a:ln w="38100">
            <a:solidFill>
              <a:srgbClr val="233487"/>
            </a:solidFill>
          </a:ln>
        </p:spPr>
        <p:style>
          <a:lnRef idx="1">
            <a:schemeClr val="accent1"/>
          </a:lnRef>
          <a:fillRef idx="0">
            <a:schemeClr val="accent1"/>
          </a:fillRef>
          <a:effectRef idx="0">
            <a:schemeClr val="accent1"/>
          </a:effectRef>
          <a:fontRef idx="minor">
            <a:schemeClr val="tx1"/>
          </a:fontRef>
        </p:style>
      </p:cxnSp>
      <p:sp>
        <p:nvSpPr>
          <p:cNvPr id="15" name="Footer Placeholder 14"/>
          <p:cNvSpPr>
            <a:spLocks noGrp="1"/>
          </p:cNvSpPr>
          <p:nvPr>
            <p:ph type="ftr" sz="quarter" idx="3"/>
          </p:nvPr>
        </p:nvSpPr>
        <p:spPr>
          <a:xfrm>
            <a:off x="457200" y="6165304"/>
            <a:ext cx="7499176" cy="437133"/>
          </a:xfrm>
          <a:prstGeom prst="rect">
            <a:avLst/>
          </a:prstGeom>
        </p:spPr>
        <p:txBody>
          <a:bodyPr vert="horz" lIns="91440" tIns="45720" rIns="91440" bIns="45720" rtlCol="0" anchor="ctr"/>
          <a:lstStyle>
            <a:lvl1pPr algn="l">
              <a:defRPr sz="1400">
                <a:solidFill>
                  <a:schemeClr val="bg1">
                    <a:lumMod val="50000"/>
                  </a:schemeClr>
                </a:solidFill>
              </a:defRPr>
            </a:lvl1pPr>
          </a:lstStyle>
          <a:p>
            <a:r>
              <a:rPr lang="en-GB"/>
              <a:t>XXXX | Course title</a:t>
            </a:r>
          </a:p>
        </p:txBody>
      </p:sp>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9512" y="147099"/>
            <a:ext cx="817407" cy="806576"/>
          </a:xfrm>
          <a:prstGeom prst="rect">
            <a:avLst/>
          </a:prstGeom>
        </p:spPr>
      </p:pic>
    </p:spTree>
    <p:extLst>
      <p:ext uri="{BB962C8B-B14F-4D97-AF65-F5344CB8AC3E}">
        <p14:creationId xmlns:p14="http://schemas.microsoft.com/office/powerpoint/2010/main" val="27739427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1" r:id="rId4"/>
    <p:sldLayoutId id="2147483650" r:id="rId5"/>
    <p:sldLayoutId id="2147483662" r:id="rId6"/>
    <p:sldLayoutId id="2147483663" r:id="rId7"/>
    <p:sldLayoutId id="2147483652" r:id="rId8"/>
    <p:sldLayoutId id="2147483653" r:id="rId9"/>
    <p:sldLayoutId id="2147483654" r:id="rId10"/>
    <p:sldLayoutId id="2147483655" r:id="rId11"/>
    <p:sldLayoutId id="2147483657" r:id="rId12"/>
    <p:sldLayoutId id="2147483664" r:id="rId13"/>
    <p:sldLayoutId id="2147483665" r:id="rId14"/>
    <p:sldLayoutId id="2147483666" r:id="rId15"/>
  </p:sldLayoutIdLst>
  <p:hf sldNum="0" hdr="0" ftr="0" dt="0"/>
  <p:txStyles>
    <p:titleStyle>
      <a:lvl1pPr algn="ctr" defTabSz="914400" rtl="0" eaLnBrk="1" latinLnBrk="0" hangingPunct="1">
        <a:spcBef>
          <a:spcPct val="0"/>
        </a:spcBef>
        <a:buNone/>
        <a:defRPr sz="4400" kern="1200">
          <a:solidFill>
            <a:srgbClr val="233487"/>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hyperlink" Target="https://survey-eu1.hsforms.com/1LbPqqWvhRaSLIr4lgtHJoQ5kw04?utm_medium=email&amp;_hsenc=p2ANqtz-9nhIlGpeRCeX98smhMN_9hyDrFCC7Y3m7GMjNqtcaY28LvtL-yM1fQQ9rb5SKsPyo6WTD9j0n6lI9b4eEUOfCVjceOmP6K8IVYU7P1xp2dG8Ss0X0&amp;_hsmi=2&amp;utm_content=2&amp;utm_source=hs_email"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video" Target="https://www.youtube.com/embed/3-iID0EfF_I?feature=oembed"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https://www.gov.uk/guidance/education-staff-wellbeing-charter"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hyperlink" Target="http://mindfulteachers.org/" TargetMode="External"/><Relationship Id="rId2" Type="http://schemas.openxmlformats.org/officeDocument/2006/relationships/hyperlink" Target="http://mentalhealthatwork.org.uk/" TargetMode="External"/><Relationship Id="rId1" Type="http://schemas.openxmlformats.org/officeDocument/2006/relationships/slideLayout" Target="../slideLayouts/slideLayout5.xml"/><Relationship Id="rId4" Type="http://schemas.openxmlformats.org/officeDocument/2006/relationships/hyperlink" Target="https://www.educationsupport.org.uk/helping-you/telephone-support-counsell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43DB5-398B-7941-8063-6146236EFC40}"/>
              </a:ext>
            </a:extLst>
          </p:cNvPr>
          <p:cNvSpPr/>
          <p:nvPr/>
        </p:nvSpPr>
        <p:spPr>
          <a:xfrm>
            <a:off x="1459071" y="1946244"/>
            <a:ext cx="6225858" cy="3785652"/>
          </a:xfrm>
          <a:prstGeom prst="rect">
            <a:avLst/>
          </a:prstGeom>
        </p:spPr>
        <p:txBody>
          <a:bodyPr wrap="square" lIns="91440" tIns="45720" rIns="91440" bIns="45720" anchor="t">
            <a:spAutoFit/>
          </a:bodyPr>
          <a:lstStyle/>
          <a:p>
            <a:pPr algn="ctr"/>
            <a:r>
              <a:rPr lang="en-GB" sz="4800" b="1" dirty="0">
                <a:solidFill>
                  <a:srgbClr val="002060"/>
                </a:solidFill>
              </a:rPr>
              <a:t>Welcome to Creative Education’s Senior Mental Health Leads    2-Day Intensive Online Course Training (Day 2)</a:t>
            </a:r>
            <a:endParaRPr lang="en-US" sz="2800" dirty="0"/>
          </a:p>
        </p:txBody>
      </p:sp>
    </p:spTree>
    <p:extLst>
      <p:ext uri="{BB962C8B-B14F-4D97-AF65-F5344CB8AC3E}">
        <p14:creationId xmlns:p14="http://schemas.microsoft.com/office/powerpoint/2010/main" val="228360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0E68-BC2C-32D5-600E-467233BECE5D}"/>
              </a:ext>
            </a:extLst>
          </p:cNvPr>
          <p:cNvSpPr>
            <a:spLocks noGrp="1"/>
          </p:cNvSpPr>
          <p:nvPr>
            <p:ph type="title"/>
          </p:nvPr>
        </p:nvSpPr>
        <p:spPr/>
        <p:txBody>
          <a:bodyPr/>
          <a:lstStyle/>
          <a:p>
            <a:r>
              <a:rPr lang="en-US"/>
              <a:t>Why staff training?</a:t>
            </a:r>
          </a:p>
        </p:txBody>
      </p:sp>
      <p:sp>
        <p:nvSpPr>
          <p:cNvPr id="3" name="Content Placeholder 2">
            <a:extLst>
              <a:ext uri="{FF2B5EF4-FFF2-40B4-BE49-F238E27FC236}">
                <a16:creationId xmlns:a16="http://schemas.microsoft.com/office/drawing/2014/main" id="{1F06A168-129C-5C5A-2647-56113BA809AA}"/>
              </a:ext>
            </a:extLst>
          </p:cNvPr>
          <p:cNvSpPr>
            <a:spLocks noGrp="1"/>
          </p:cNvSpPr>
          <p:nvPr>
            <p:ph idx="1"/>
          </p:nvPr>
        </p:nvSpPr>
        <p:spPr/>
        <p:txBody>
          <a:bodyPr>
            <a:normAutofit lnSpcReduction="10000"/>
          </a:bodyPr>
          <a:lstStyle/>
          <a:p>
            <a:r>
              <a:rPr lang="en-US" dirty="0">
                <a:solidFill>
                  <a:srgbClr val="002060"/>
                </a:solidFill>
              </a:rPr>
              <a:t>Whole </a:t>
            </a:r>
            <a:r>
              <a:rPr lang="en-US" dirty="0" err="1">
                <a:solidFill>
                  <a:srgbClr val="002060"/>
                </a:solidFill>
              </a:rPr>
              <a:t>organisation</a:t>
            </a:r>
            <a:r>
              <a:rPr lang="en-US" dirty="0">
                <a:solidFill>
                  <a:srgbClr val="002060"/>
                </a:solidFill>
              </a:rPr>
              <a:t> approach requires all staff irrespective of role to have baseline knowledge.</a:t>
            </a:r>
          </a:p>
          <a:p>
            <a:r>
              <a:rPr lang="en-US" dirty="0">
                <a:solidFill>
                  <a:srgbClr val="002060"/>
                </a:solidFill>
              </a:rPr>
              <a:t>We will demonstrate a model to you but you must make this bespoke to gain full staff buy in.</a:t>
            </a:r>
          </a:p>
          <a:p>
            <a:r>
              <a:rPr lang="en-US" dirty="0">
                <a:solidFill>
                  <a:srgbClr val="002060"/>
                </a:solidFill>
              </a:rPr>
              <a:t>Adapt it depending on your audience, skills and abilities. </a:t>
            </a:r>
          </a:p>
          <a:p>
            <a:r>
              <a:rPr lang="en-US" dirty="0">
                <a:solidFill>
                  <a:srgbClr val="002060"/>
                </a:solidFill>
              </a:rPr>
              <a:t>Adaptable in terms of delivery, context and content. </a:t>
            </a:r>
          </a:p>
          <a:p>
            <a:r>
              <a:rPr lang="en-US" dirty="0">
                <a:solidFill>
                  <a:srgbClr val="002060"/>
                </a:solidFill>
              </a:rPr>
              <a:t>However, as discussed on day 1, you need to make sure that you measures the knowledge and confidence of staff before and after.</a:t>
            </a:r>
          </a:p>
          <a:p>
            <a:pPr marL="0" indent="0">
              <a:buNone/>
            </a:pPr>
            <a:endParaRPr lang="en-US" dirty="0">
              <a:solidFill>
                <a:srgbClr val="002060"/>
              </a:solidFill>
            </a:endParaRPr>
          </a:p>
          <a:p>
            <a:pPr marL="0" indent="0">
              <a:buNone/>
            </a:pPr>
            <a:r>
              <a:rPr lang="en-US" dirty="0">
                <a:solidFill>
                  <a:srgbClr val="002060"/>
                </a:solidFill>
              </a:rPr>
              <a:t>What would you implement if scores did not increase? </a:t>
            </a:r>
          </a:p>
          <a:p>
            <a:pPr marL="0" indent="0">
              <a:buNone/>
            </a:pP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6937828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386F-B9AE-E149-4815-A668A1FF2BBE}"/>
              </a:ext>
            </a:extLst>
          </p:cNvPr>
          <p:cNvSpPr>
            <a:spLocks noGrp="1"/>
          </p:cNvSpPr>
          <p:nvPr>
            <p:ph type="title"/>
          </p:nvPr>
        </p:nvSpPr>
        <p:spPr/>
        <p:txBody>
          <a:bodyPr/>
          <a:lstStyle/>
          <a:p>
            <a:r>
              <a:rPr lang="en-US" dirty="0"/>
              <a:t>Small Intervention Project</a:t>
            </a:r>
          </a:p>
        </p:txBody>
      </p:sp>
      <p:sp>
        <p:nvSpPr>
          <p:cNvPr id="3" name="Content Placeholder 2">
            <a:extLst>
              <a:ext uri="{FF2B5EF4-FFF2-40B4-BE49-F238E27FC236}">
                <a16:creationId xmlns:a16="http://schemas.microsoft.com/office/drawing/2014/main" id="{F088E5D6-60F1-0E6C-0147-A5E3CCC64EF0}"/>
              </a:ext>
            </a:extLst>
          </p:cNvPr>
          <p:cNvSpPr>
            <a:spLocks noGrp="1"/>
          </p:cNvSpPr>
          <p:nvPr>
            <p:ph idx="1"/>
          </p:nvPr>
        </p:nvSpPr>
        <p:spPr/>
        <p:txBody>
          <a:bodyPr>
            <a:normAutofit fontScale="92500" lnSpcReduction="10000"/>
          </a:bodyPr>
          <a:lstStyle/>
          <a:p>
            <a:r>
              <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Using the areas identified on your settings audit as requiring improvement, select one area as your focus to conduct a small intervention that you can measure the effectiveness of. By the end of the programme, you will create and deliver a 5-7 minute presentation.</a:t>
            </a:r>
          </a:p>
          <a:p>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The Presentation </a:t>
            </a:r>
            <a:endPar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The presentation is an informal way of being able to share your project and what was learnt</a:t>
            </a:r>
          </a:p>
          <a:p>
            <a:pPr marL="0" indent="0">
              <a:buNone/>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p>
          <a:p>
            <a:pPr marL="0" indent="0">
              <a:buNone/>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You may wish to use the following headings to help to shape your presentation:</a:t>
            </a:r>
          </a:p>
          <a:p>
            <a:pPr marL="0" indent="0">
              <a:buNone/>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Rationale for the project</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What was implemented?</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How was success measured?</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What was learnt in the process?</a:t>
            </a:r>
          </a:p>
          <a:p>
            <a:pPr marL="342900" lvl="0" indent="-342900">
              <a:lnSpc>
                <a:spcPct val="107000"/>
              </a:lnSpc>
              <a:spcAft>
                <a:spcPts val="800"/>
              </a:spcAft>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Future plans </a:t>
            </a:r>
          </a:p>
          <a:p>
            <a:endParaRPr lang="en-US" dirty="0">
              <a:solidFill>
                <a:srgbClr val="002060"/>
              </a:solidFill>
            </a:endParaRPr>
          </a:p>
        </p:txBody>
      </p:sp>
    </p:spTree>
    <p:extLst>
      <p:ext uri="{BB962C8B-B14F-4D97-AF65-F5344CB8AC3E}">
        <p14:creationId xmlns:p14="http://schemas.microsoft.com/office/powerpoint/2010/main" val="28695700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386F-B9AE-E149-4815-A668A1FF2BBE}"/>
              </a:ext>
            </a:extLst>
          </p:cNvPr>
          <p:cNvSpPr>
            <a:spLocks noGrp="1"/>
          </p:cNvSpPr>
          <p:nvPr>
            <p:ph type="title"/>
          </p:nvPr>
        </p:nvSpPr>
        <p:spPr/>
        <p:txBody>
          <a:bodyPr/>
          <a:lstStyle/>
          <a:p>
            <a:r>
              <a:rPr lang="en-US" dirty="0"/>
              <a:t>Small Intervention Project</a:t>
            </a:r>
          </a:p>
        </p:txBody>
      </p:sp>
      <p:sp>
        <p:nvSpPr>
          <p:cNvPr id="3" name="Content Placeholder 2">
            <a:extLst>
              <a:ext uri="{FF2B5EF4-FFF2-40B4-BE49-F238E27FC236}">
                <a16:creationId xmlns:a16="http://schemas.microsoft.com/office/drawing/2014/main" id="{F088E5D6-60F1-0E6C-0147-A5E3CCC64EF0}"/>
              </a:ext>
            </a:extLst>
          </p:cNvPr>
          <p:cNvSpPr>
            <a:spLocks noGrp="1"/>
          </p:cNvSpPr>
          <p:nvPr>
            <p:ph idx="1"/>
          </p:nvPr>
        </p:nvSpPr>
        <p:spPr/>
        <p:txBody>
          <a:bodyPr>
            <a:normAutofit/>
          </a:bodyPr>
          <a:lstStyle/>
          <a:p>
            <a:pPr marL="0" indent="0">
              <a:buNone/>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At your tables, share your ideas and progress to date:  </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Rationale for the project</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What was implemented?</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How was success measured?</a:t>
            </a:r>
          </a:p>
          <a:p>
            <a:pPr marL="342900" lvl="0" indent="-342900">
              <a:lnSpc>
                <a:spcPct val="107000"/>
              </a:lnSpc>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What was learnt in the process?</a:t>
            </a:r>
          </a:p>
          <a:p>
            <a:pPr marL="342900" lvl="0" indent="-342900">
              <a:lnSpc>
                <a:spcPct val="107000"/>
              </a:lnSpc>
              <a:spcAft>
                <a:spcPts val="800"/>
              </a:spcAft>
              <a:buFont typeface="+mj-lt"/>
              <a:buAutoNum type="arabicPeriod"/>
            </a:pPr>
            <a:r>
              <a:rPr lang="en-GB"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Future plans </a:t>
            </a:r>
          </a:p>
          <a:p>
            <a:endParaRPr lang="en-US" dirty="0">
              <a:solidFill>
                <a:srgbClr val="002060"/>
              </a:solidFill>
            </a:endParaRPr>
          </a:p>
        </p:txBody>
      </p:sp>
    </p:spTree>
    <p:extLst>
      <p:ext uri="{BB962C8B-B14F-4D97-AF65-F5344CB8AC3E}">
        <p14:creationId xmlns:p14="http://schemas.microsoft.com/office/powerpoint/2010/main" val="2471534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8562-9E65-6640-B683-D75DF03E84C4}"/>
              </a:ext>
            </a:extLst>
          </p:cNvPr>
          <p:cNvSpPr>
            <a:spLocks noGrp="1"/>
          </p:cNvSpPr>
          <p:nvPr>
            <p:ph type="title"/>
          </p:nvPr>
        </p:nvSpPr>
        <p:spPr/>
        <p:txBody>
          <a:bodyPr>
            <a:normAutofit/>
          </a:bodyPr>
          <a:lstStyle/>
          <a:p>
            <a:r>
              <a:rPr lang="en-US" sz="3200" b="1"/>
              <a:t>Department for Education Survey</a:t>
            </a:r>
          </a:p>
        </p:txBody>
      </p:sp>
      <p:sp>
        <p:nvSpPr>
          <p:cNvPr id="3" name="Content Placeholder 2">
            <a:extLst>
              <a:ext uri="{FF2B5EF4-FFF2-40B4-BE49-F238E27FC236}">
                <a16:creationId xmlns:a16="http://schemas.microsoft.com/office/drawing/2014/main" id="{BB5A65A5-754E-004E-B078-486FAB3BD0A5}"/>
              </a:ext>
            </a:extLst>
          </p:cNvPr>
          <p:cNvSpPr>
            <a:spLocks noGrp="1"/>
          </p:cNvSpPr>
          <p:nvPr>
            <p:ph idx="1"/>
          </p:nvPr>
        </p:nvSpPr>
        <p:spPr>
          <a:xfrm>
            <a:off x="457200" y="2559889"/>
            <a:ext cx="8229600" cy="1738222"/>
          </a:xfrm>
        </p:spPr>
        <p:txBody>
          <a:bodyPr>
            <a:normAutofit fontScale="92500" lnSpcReduction="20000"/>
          </a:bodyPr>
          <a:lstStyle/>
          <a:p>
            <a:pPr marL="0" indent="0">
              <a:buNone/>
            </a:pPr>
            <a:r>
              <a:rPr lang="en-US" dirty="0">
                <a:solidFill>
                  <a:srgbClr val="002060"/>
                </a:solidFill>
              </a:rPr>
              <a:t>Please look out for an email from Creative Education with this survey link.</a:t>
            </a:r>
          </a:p>
          <a:p>
            <a:pPr marL="0" indent="0">
              <a:buNone/>
            </a:pPr>
            <a:r>
              <a:rPr lang="en-GB" dirty="0">
                <a:hlinkClick r:id="rId3"/>
              </a:rPr>
              <a:t>Feedback Surveys</a:t>
            </a:r>
            <a:endParaRPr lang="en-US" dirty="0">
              <a:solidFill>
                <a:srgbClr val="002060"/>
              </a:solidFill>
            </a:endParaRPr>
          </a:p>
          <a:p>
            <a:pPr marL="0" indent="0">
              <a:buNone/>
            </a:pPr>
            <a:endParaRPr lang="en-US" dirty="0">
              <a:solidFill>
                <a:srgbClr val="002060"/>
              </a:solidFill>
            </a:endParaRPr>
          </a:p>
          <a:p>
            <a:pPr marL="0" indent="0">
              <a:buNone/>
            </a:pPr>
            <a:r>
              <a:rPr lang="en-US" dirty="0">
                <a:solidFill>
                  <a:srgbClr val="002060"/>
                </a:solidFill>
              </a:rPr>
              <a:t>This survey is important as we have to report back to the DfE. </a:t>
            </a:r>
          </a:p>
        </p:txBody>
      </p:sp>
    </p:spTree>
    <p:extLst>
      <p:ext uri="{BB962C8B-B14F-4D97-AF65-F5344CB8AC3E}">
        <p14:creationId xmlns:p14="http://schemas.microsoft.com/office/powerpoint/2010/main" val="1491583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E857-29C3-43F2-9F54-01134F8146CC}"/>
              </a:ext>
            </a:extLst>
          </p:cNvPr>
          <p:cNvSpPr>
            <a:spLocks noGrp="1"/>
          </p:cNvSpPr>
          <p:nvPr>
            <p:ph type="title"/>
          </p:nvPr>
        </p:nvSpPr>
        <p:spPr>
          <a:xfrm>
            <a:off x="1043608" y="58614"/>
            <a:ext cx="8092897" cy="922114"/>
          </a:xfrm>
        </p:spPr>
        <p:txBody>
          <a:bodyPr anchor="ctr">
            <a:normAutofit/>
          </a:bodyPr>
          <a:lstStyle/>
          <a:p>
            <a:r>
              <a:rPr lang="en-US" sz="3200" b="1"/>
              <a:t>What’s next?</a:t>
            </a:r>
          </a:p>
        </p:txBody>
      </p:sp>
      <p:sp>
        <p:nvSpPr>
          <p:cNvPr id="3" name="Content Placeholder 2">
            <a:extLst>
              <a:ext uri="{FF2B5EF4-FFF2-40B4-BE49-F238E27FC236}">
                <a16:creationId xmlns:a16="http://schemas.microsoft.com/office/drawing/2014/main" id="{FD9DBE82-5C35-45CB-9E18-E68A3B918EEB}"/>
              </a:ext>
            </a:extLst>
          </p:cNvPr>
          <p:cNvSpPr>
            <a:spLocks noGrp="1"/>
          </p:cNvSpPr>
          <p:nvPr>
            <p:ph idx="1"/>
          </p:nvPr>
        </p:nvSpPr>
        <p:spPr>
          <a:xfrm>
            <a:off x="299803" y="1710242"/>
            <a:ext cx="8386997" cy="2065345"/>
          </a:xfrm>
        </p:spPr>
        <p:txBody>
          <a:bodyPr vert="horz" lIns="91440" tIns="45720" rIns="91440" bIns="45720" rtlCol="0">
            <a:noAutofit/>
          </a:bodyPr>
          <a:lstStyle/>
          <a:p>
            <a:pPr>
              <a:lnSpc>
                <a:spcPct val="90000"/>
              </a:lnSpc>
            </a:pPr>
            <a:r>
              <a:rPr lang="en-GB" dirty="0">
                <a:solidFill>
                  <a:srgbClr val="002060"/>
                </a:solidFill>
              </a:rPr>
              <a:t>Submission of work to your trainer </a:t>
            </a:r>
            <a:r>
              <a:rPr lang="en-GB">
                <a:solidFill>
                  <a:srgbClr val="002060"/>
                </a:solidFill>
              </a:rPr>
              <a:t>by 31</a:t>
            </a:r>
            <a:r>
              <a:rPr lang="en-GB" baseline="30000">
                <a:solidFill>
                  <a:srgbClr val="002060"/>
                </a:solidFill>
              </a:rPr>
              <a:t>st</a:t>
            </a:r>
            <a:r>
              <a:rPr lang="en-GB">
                <a:solidFill>
                  <a:srgbClr val="002060"/>
                </a:solidFill>
              </a:rPr>
              <a:t> July 2025</a:t>
            </a:r>
            <a:r>
              <a:rPr lang="en-GB" dirty="0">
                <a:solidFill>
                  <a:srgbClr val="002060"/>
                </a:solidFill>
              </a:rPr>
              <a:t>: Audit, Action Plan, Mapping Document, SIP</a:t>
            </a:r>
          </a:p>
          <a:p>
            <a:pPr>
              <a:lnSpc>
                <a:spcPct val="90000"/>
              </a:lnSpc>
            </a:pPr>
            <a:r>
              <a:rPr lang="en-GB" dirty="0">
                <a:solidFill>
                  <a:srgbClr val="002060"/>
                </a:solidFill>
              </a:rPr>
              <a:t>Course Certification </a:t>
            </a:r>
          </a:p>
          <a:p>
            <a:pPr>
              <a:lnSpc>
                <a:spcPct val="90000"/>
              </a:lnSpc>
            </a:pPr>
            <a:r>
              <a:rPr lang="en-GB" dirty="0">
                <a:solidFill>
                  <a:srgbClr val="002060"/>
                </a:solidFill>
              </a:rPr>
              <a:t>Creative Education Mental Health Network </a:t>
            </a:r>
          </a:p>
        </p:txBody>
      </p:sp>
      <p:pic>
        <p:nvPicPr>
          <p:cNvPr id="1026" name="Picture 2" descr="Business, The Next Step, Next, Success">
            <a:extLst>
              <a:ext uri="{FF2B5EF4-FFF2-40B4-BE49-F238E27FC236}">
                <a16:creationId xmlns:a16="http://schemas.microsoft.com/office/drawing/2014/main" id="{CA2C45FA-18B8-D185-33B5-4A4A367D7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961" y="3897745"/>
            <a:ext cx="3750039" cy="25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216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fire&#10;&#10;Description automatically generated with medium confidence">
            <a:extLst>
              <a:ext uri="{FF2B5EF4-FFF2-40B4-BE49-F238E27FC236}">
                <a16:creationId xmlns:a16="http://schemas.microsoft.com/office/drawing/2014/main" id="{D0E80D8D-1694-4D2B-9835-E202E6CAF2C5}"/>
              </a:ext>
            </a:extLst>
          </p:cNvPr>
          <p:cNvPicPr>
            <a:picLocks noChangeAspect="1"/>
          </p:cNvPicPr>
          <p:nvPr/>
        </p:nvPicPr>
        <p:blipFill rotWithShape="1">
          <a:blip r:embed="rId3">
            <a:extLst>
              <a:ext uri="{28A0092B-C50C-407E-A947-70E740481C1C}">
                <a14:useLocalDpi xmlns:a14="http://schemas.microsoft.com/office/drawing/2010/main" val="0"/>
              </a:ext>
            </a:extLst>
          </a:blip>
          <a:srcRect t="8443" b="14151"/>
          <a:stretch/>
        </p:blipFill>
        <p:spPr>
          <a:xfrm>
            <a:off x="-7495" y="1276708"/>
            <a:ext cx="9144000" cy="4718649"/>
          </a:xfrm>
          <a:prstGeom prst="rect">
            <a:avLst/>
          </a:prstGeom>
        </p:spPr>
      </p:pic>
      <p:sp>
        <p:nvSpPr>
          <p:cNvPr id="2" name="Title 1">
            <a:extLst>
              <a:ext uri="{FF2B5EF4-FFF2-40B4-BE49-F238E27FC236}">
                <a16:creationId xmlns:a16="http://schemas.microsoft.com/office/drawing/2014/main" id="{F3798423-E091-56B5-9860-CF9B2D958C06}"/>
              </a:ext>
            </a:extLst>
          </p:cNvPr>
          <p:cNvSpPr>
            <a:spLocks noGrp="1"/>
          </p:cNvSpPr>
          <p:nvPr>
            <p:ph type="title"/>
          </p:nvPr>
        </p:nvSpPr>
        <p:spPr/>
        <p:txBody>
          <a:bodyPr>
            <a:normAutofit/>
          </a:bodyPr>
          <a:lstStyle/>
          <a:p>
            <a:r>
              <a:rPr lang="en-US" sz="3200" b="1"/>
              <a:t>The Team Around You</a:t>
            </a:r>
          </a:p>
        </p:txBody>
      </p:sp>
      <p:sp>
        <p:nvSpPr>
          <p:cNvPr id="3" name="Content Placeholder 2">
            <a:extLst>
              <a:ext uri="{FF2B5EF4-FFF2-40B4-BE49-F238E27FC236}">
                <a16:creationId xmlns:a16="http://schemas.microsoft.com/office/drawing/2014/main" id="{766874D2-2E96-F15F-B56F-D85D3BBCA74B}"/>
              </a:ext>
            </a:extLst>
          </p:cNvPr>
          <p:cNvSpPr>
            <a:spLocks noGrp="1"/>
          </p:cNvSpPr>
          <p:nvPr>
            <p:ph idx="1"/>
          </p:nvPr>
        </p:nvSpPr>
        <p:spPr>
          <a:xfrm>
            <a:off x="457200" y="1600201"/>
            <a:ext cx="8229600" cy="1444924"/>
          </a:xfrm>
        </p:spPr>
        <p:txBody>
          <a:bodyPr>
            <a:noAutofit/>
          </a:bodyPr>
          <a:lstStyle/>
          <a:p>
            <a:pPr marL="0" indent="0" algn="ctr">
              <a:buNone/>
            </a:pPr>
            <a:r>
              <a:rPr lang="en-GB" sz="4400" b="1">
                <a:solidFill>
                  <a:schemeClr val="bg1"/>
                </a:solidFill>
              </a:rPr>
              <a:t>"Alone we can do so little; together we can do so much."</a:t>
            </a:r>
          </a:p>
        </p:txBody>
      </p:sp>
      <p:sp>
        <p:nvSpPr>
          <p:cNvPr id="7" name="Content Placeholder 2">
            <a:extLst>
              <a:ext uri="{FF2B5EF4-FFF2-40B4-BE49-F238E27FC236}">
                <a16:creationId xmlns:a16="http://schemas.microsoft.com/office/drawing/2014/main" id="{18EEAD21-C3EA-4C32-AA24-F694DD58E6AA}"/>
              </a:ext>
            </a:extLst>
          </p:cNvPr>
          <p:cNvSpPr txBox="1">
            <a:spLocks/>
          </p:cNvSpPr>
          <p:nvPr/>
        </p:nvSpPr>
        <p:spPr>
          <a:xfrm>
            <a:off x="457200" y="5149970"/>
            <a:ext cx="8229600" cy="4313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GB" b="1">
                <a:solidFill>
                  <a:schemeClr val="bg1"/>
                </a:solidFill>
              </a:rPr>
              <a:t>Helen Keller</a:t>
            </a:r>
          </a:p>
        </p:txBody>
      </p:sp>
    </p:spTree>
    <p:extLst>
      <p:ext uri="{BB962C8B-B14F-4D97-AF65-F5344CB8AC3E}">
        <p14:creationId xmlns:p14="http://schemas.microsoft.com/office/powerpoint/2010/main" val="40850296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8423-E091-56B5-9860-CF9B2D958C06}"/>
              </a:ext>
            </a:extLst>
          </p:cNvPr>
          <p:cNvSpPr>
            <a:spLocks noGrp="1"/>
          </p:cNvSpPr>
          <p:nvPr>
            <p:ph type="title"/>
          </p:nvPr>
        </p:nvSpPr>
        <p:spPr/>
        <p:txBody>
          <a:bodyPr>
            <a:normAutofit/>
          </a:bodyPr>
          <a:lstStyle/>
          <a:p>
            <a:r>
              <a:rPr lang="en-US" sz="3200" b="1"/>
              <a:t>The Team Around You</a:t>
            </a:r>
          </a:p>
        </p:txBody>
      </p:sp>
      <p:sp>
        <p:nvSpPr>
          <p:cNvPr id="3" name="Content Placeholder 2">
            <a:extLst>
              <a:ext uri="{FF2B5EF4-FFF2-40B4-BE49-F238E27FC236}">
                <a16:creationId xmlns:a16="http://schemas.microsoft.com/office/drawing/2014/main" id="{766874D2-2E96-F15F-B56F-D85D3BBCA74B}"/>
              </a:ext>
            </a:extLst>
          </p:cNvPr>
          <p:cNvSpPr>
            <a:spLocks noGrp="1"/>
          </p:cNvSpPr>
          <p:nvPr>
            <p:ph idx="1"/>
          </p:nvPr>
        </p:nvSpPr>
        <p:spPr>
          <a:xfrm>
            <a:off x="457200" y="2094063"/>
            <a:ext cx="8229600" cy="2669873"/>
          </a:xfrm>
        </p:spPr>
        <p:txBody>
          <a:bodyPr>
            <a:normAutofit/>
          </a:bodyPr>
          <a:lstStyle/>
          <a:p>
            <a:r>
              <a:rPr lang="en-US" sz="2000" dirty="0">
                <a:solidFill>
                  <a:srgbClr val="002060"/>
                </a:solidFill>
              </a:rPr>
              <a:t>We must hold in mind that the knowledge, skills and expertise you possess  can only shine through when we enable others to be part of the transformation journey.</a:t>
            </a:r>
          </a:p>
          <a:p>
            <a:r>
              <a:rPr lang="en-US" sz="2000" dirty="0">
                <a:solidFill>
                  <a:srgbClr val="002060"/>
                </a:solidFill>
              </a:rPr>
              <a:t>Consider whether a Mental Health Action Group which comprises of young people, your team, and members of the wider community could be set up. </a:t>
            </a:r>
          </a:p>
          <a:p>
            <a:r>
              <a:rPr lang="en-US" sz="2000" dirty="0">
                <a:solidFill>
                  <a:srgbClr val="002060"/>
                </a:solidFill>
              </a:rPr>
              <a:t>Mental Health Action Groups can be useful to continue change and review progress. </a:t>
            </a:r>
          </a:p>
          <a:p>
            <a:pPr marL="0" indent="0">
              <a:buNone/>
            </a:pPr>
            <a:endParaRPr lang="en-US" sz="2000" dirty="0">
              <a:solidFill>
                <a:srgbClr val="002060"/>
              </a:solidFill>
            </a:endParaRPr>
          </a:p>
        </p:txBody>
      </p:sp>
    </p:spTree>
    <p:extLst>
      <p:ext uri="{BB962C8B-B14F-4D97-AF65-F5344CB8AC3E}">
        <p14:creationId xmlns:p14="http://schemas.microsoft.com/office/powerpoint/2010/main" val="335499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FF42-B170-43C2-6C56-0B04E8D0F5E7}"/>
              </a:ext>
            </a:extLst>
          </p:cNvPr>
          <p:cNvSpPr>
            <a:spLocks noGrp="1"/>
          </p:cNvSpPr>
          <p:nvPr>
            <p:ph type="title"/>
          </p:nvPr>
        </p:nvSpPr>
        <p:spPr>
          <a:xfrm>
            <a:off x="719517" y="270779"/>
            <a:ext cx="8092897" cy="922114"/>
          </a:xfrm>
        </p:spPr>
        <p:txBody>
          <a:bodyPr>
            <a:noAutofit/>
          </a:bodyPr>
          <a:lstStyle/>
          <a:p>
            <a:r>
              <a:rPr lang="en-US" sz="3200" dirty="0"/>
              <a:t>Mental Health and </a:t>
            </a:r>
            <a:r>
              <a:rPr lang="en-US" sz="3200" dirty="0" err="1"/>
              <a:t>Behaviour</a:t>
            </a:r>
            <a:r>
              <a:rPr lang="en-US" sz="3200" dirty="0"/>
              <a:t> (2018)</a:t>
            </a:r>
            <a:br>
              <a:rPr lang="en-US" sz="3200" dirty="0"/>
            </a:br>
            <a:endParaRPr lang="en-US" sz="3200" dirty="0"/>
          </a:p>
        </p:txBody>
      </p:sp>
      <p:sp>
        <p:nvSpPr>
          <p:cNvPr id="3" name="Content Placeholder 2">
            <a:extLst>
              <a:ext uri="{FF2B5EF4-FFF2-40B4-BE49-F238E27FC236}">
                <a16:creationId xmlns:a16="http://schemas.microsoft.com/office/drawing/2014/main" id="{6E21EFB0-4E0E-CE3F-6004-951DF18F092C}"/>
              </a:ext>
            </a:extLst>
          </p:cNvPr>
          <p:cNvSpPr>
            <a:spLocks noGrp="1"/>
          </p:cNvSpPr>
          <p:nvPr>
            <p:ph idx="1"/>
          </p:nvPr>
        </p:nvSpPr>
        <p:spPr>
          <a:xfrm>
            <a:off x="457200" y="1166018"/>
            <a:ext cx="8229600" cy="4525963"/>
          </a:xfrm>
        </p:spPr>
        <p:txBody>
          <a:bodyPr>
            <a:normAutofit fontScale="92500" lnSpcReduction="20000"/>
          </a:bodyPr>
          <a:lstStyle/>
          <a:p>
            <a:pPr marL="0" indent="0">
              <a:buNone/>
            </a:pPr>
            <a:r>
              <a:rPr lang="en-US" dirty="0">
                <a:solidFill>
                  <a:srgbClr val="002060"/>
                </a:solidFill>
              </a:rPr>
              <a:t>This policy serves as a useful reminder to:</a:t>
            </a:r>
          </a:p>
          <a:p>
            <a:pPr marL="0" indent="0">
              <a:buNone/>
            </a:pPr>
            <a:endParaRPr lang="en-US" dirty="0">
              <a:solidFill>
                <a:srgbClr val="002060"/>
              </a:solidFill>
            </a:endParaRPr>
          </a:p>
          <a:p>
            <a:r>
              <a:rPr lang="en-US" dirty="0">
                <a:solidFill>
                  <a:srgbClr val="002060"/>
                </a:solidFill>
              </a:rPr>
              <a:t>Promote good mental wellbeing for all</a:t>
            </a:r>
          </a:p>
          <a:p>
            <a:endParaRPr lang="en-US" dirty="0">
              <a:solidFill>
                <a:srgbClr val="002060"/>
              </a:solidFill>
            </a:endParaRPr>
          </a:p>
          <a:p>
            <a:r>
              <a:rPr lang="en-US" dirty="0">
                <a:solidFill>
                  <a:srgbClr val="002060"/>
                </a:solidFill>
              </a:rPr>
              <a:t>Promote resilience</a:t>
            </a:r>
          </a:p>
          <a:p>
            <a:endParaRPr lang="en-US" dirty="0">
              <a:solidFill>
                <a:srgbClr val="002060"/>
              </a:solidFill>
            </a:endParaRPr>
          </a:p>
          <a:p>
            <a:r>
              <a:rPr lang="en-US" dirty="0">
                <a:solidFill>
                  <a:srgbClr val="002060"/>
                </a:solidFill>
              </a:rPr>
              <a:t>Clear expectations promote safety</a:t>
            </a:r>
          </a:p>
          <a:p>
            <a:endParaRPr lang="en-US" dirty="0">
              <a:solidFill>
                <a:srgbClr val="002060"/>
              </a:solidFill>
            </a:endParaRPr>
          </a:p>
          <a:p>
            <a:r>
              <a:rPr lang="en-US" dirty="0">
                <a:solidFill>
                  <a:srgbClr val="002060"/>
                </a:solidFill>
              </a:rPr>
              <a:t>Early intervention helps to create calm environments where young people feel safer in school.</a:t>
            </a:r>
          </a:p>
          <a:p>
            <a:endParaRPr lang="en-US" dirty="0">
              <a:solidFill>
                <a:srgbClr val="002060"/>
              </a:solidFill>
            </a:endParaRPr>
          </a:p>
          <a:p>
            <a:pPr marL="0" indent="0">
              <a:buNone/>
            </a:pPr>
            <a:r>
              <a:rPr lang="en-US" dirty="0">
                <a:solidFill>
                  <a:srgbClr val="002060"/>
                </a:solidFill>
              </a:rPr>
              <a:t>Does your </a:t>
            </a:r>
            <a:r>
              <a:rPr lang="en-US" dirty="0" err="1">
                <a:solidFill>
                  <a:srgbClr val="002060"/>
                </a:solidFill>
              </a:rPr>
              <a:t>behaviour</a:t>
            </a:r>
            <a:r>
              <a:rPr lang="en-US" dirty="0">
                <a:solidFill>
                  <a:srgbClr val="002060"/>
                </a:solidFill>
              </a:rPr>
              <a:t> policy cover these aspects? How does it relate to your mental health and/or safeguarding policies?</a:t>
            </a:r>
          </a:p>
        </p:txBody>
      </p:sp>
      <p:sp>
        <p:nvSpPr>
          <p:cNvPr id="5" name="TextBox 4">
            <a:extLst>
              <a:ext uri="{FF2B5EF4-FFF2-40B4-BE49-F238E27FC236}">
                <a16:creationId xmlns:a16="http://schemas.microsoft.com/office/drawing/2014/main" id="{0537FF8D-B71D-EF85-29C6-D613A64856A3}"/>
              </a:ext>
            </a:extLst>
          </p:cNvPr>
          <p:cNvSpPr txBox="1"/>
          <p:nvPr/>
        </p:nvSpPr>
        <p:spPr>
          <a:xfrm>
            <a:off x="719517" y="6130646"/>
            <a:ext cx="8024060" cy="646331"/>
          </a:xfrm>
          <a:prstGeom prst="rect">
            <a:avLst/>
          </a:prstGeom>
          <a:noFill/>
        </p:spPr>
        <p:txBody>
          <a:bodyPr wrap="square">
            <a:spAutoFit/>
          </a:bodyPr>
          <a:lstStyle/>
          <a:p>
            <a:r>
              <a:rPr lang="en-US" dirty="0">
                <a:solidFill>
                  <a:srgbClr val="002060"/>
                </a:solidFill>
              </a:rPr>
              <a:t>https://</a:t>
            </a:r>
            <a:r>
              <a:rPr lang="en-US" dirty="0" err="1">
                <a:solidFill>
                  <a:srgbClr val="002060"/>
                </a:solidFill>
              </a:rPr>
              <a:t>www.gov.uk</a:t>
            </a:r>
            <a:r>
              <a:rPr lang="en-US" dirty="0">
                <a:solidFill>
                  <a:srgbClr val="002060"/>
                </a:solidFill>
              </a:rPr>
              <a:t>/government/publications/mental-health-and-</a:t>
            </a:r>
            <a:r>
              <a:rPr lang="en-US" dirty="0" err="1">
                <a:solidFill>
                  <a:srgbClr val="002060"/>
                </a:solidFill>
              </a:rPr>
              <a:t>behaviour</a:t>
            </a:r>
            <a:r>
              <a:rPr lang="en-US" dirty="0">
                <a:solidFill>
                  <a:srgbClr val="002060"/>
                </a:solidFill>
              </a:rPr>
              <a:t>-in-schools--2</a:t>
            </a:r>
          </a:p>
        </p:txBody>
      </p:sp>
    </p:spTree>
    <p:extLst>
      <p:ext uri="{BB962C8B-B14F-4D97-AF65-F5344CB8AC3E}">
        <p14:creationId xmlns:p14="http://schemas.microsoft.com/office/powerpoint/2010/main" val="124910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4B02-5F5F-7697-C952-BCFDCA96E3ED}"/>
              </a:ext>
            </a:extLst>
          </p:cNvPr>
          <p:cNvSpPr>
            <a:spLocks noGrp="1"/>
          </p:cNvSpPr>
          <p:nvPr>
            <p:ph type="title"/>
          </p:nvPr>
        </p:nvSpPr>
        <p:spPr/>
        <p:txBody>
          <a:bodyPr/>
          <a:lstStyle/>
          <a:p>
            <a:r>
              <a:rPr lang="en-US" dirty="0"/>
              <a:t>Equality and Diversity Act (2010)</a:t>
            </a:r>
          </a:p>
        </p:txBody>
      </p:sp>
      <p:sp>
        <p:nvSpPr>
          <p:cNvPr id="3" name="Content Placeholder 2">
            <a:extLst>
              <a:ext uri="{FF2B5EF4-FFF2-40B4-BE49-F238E27FC236}">
                <a16:creationId xmlns:a16="http://schemas.microsoft.com/office/drawing/2014/main" id="{379AAEFE-D781-79E2-0460-39F2BEAA872A}"/>
              </a:ext>
            </a:extLst>
          </p:cNvPr>
          <p:cNvSpPr>
            <a:spLocks noGrp="1"/>
          </p:cNvSpPr>
          <p:nvPr>
            <p:ph idx="1"/>
          </p:nvPr>
        </p:nvSpPr>
        <p:spPr/>
        <p:txBody>
          <a:bodyPr>
            <a:normAutofit lnSpcReduction="10000"/>
          </a:bodyPr>
          <a:lstStyle/>
          <a:p>
            <a:pPr marL="0" indent="0">
              <a:buNone/>
            </a:pPr>
            <a:r>
              <a:rPr lang="en-US" sz="1800" dirty="0"/>
              <a:t>Working in groups, consider one of the following: </a:t>
            </a:r>
          </a:p>
          <a:p>
            <a:pPr marL="0" indent="0">
              <a:buNone/>
            </a:pPr>
            <a:endParaRPr lang="en-US" sz="1800" dirty="0"/>
          </a:p>
          <a:p>
            <a:pPr marL="0" indent="0">
              <a:buNone/>
            </a:pPr>
            <a:r>
              <a:rPr lang="en-US" sz="1800" dirty="0"/>
              <a:t>Group 1:What are the key responsibilities around mental health and the Equality and Diversity Act (2010)?</a:t>
            </a:r>
          </a:p>
          <a:p>
            <a:pPr marL="0" indent="0">
              <a:buNone/>
            </a:pPr>
            <a:endParaRPr lang="en-US" sz="1800" dirty="0"/>
          </a:p>
          <a:p>
            <a:pPr marL="0" indent="0">
              <a:buNone/>
            </a:pPr>
            <a:r>
              <a:rPr lang="en-US" sz="1800" dirty="0"/>
              <a:t>Group 2: How can we promote the inclusion of all children and young people? (you might want to consider </a:t>
            </a:r>
            <a:r>
              <a:rPr lang="en-GB" sz="1800" dirty="0">
                <a:effectLst/>
                <a:latin typeface="GillSansMT"/>
              </a:rPr>
              <a:t>ethnic or social background, in terms of academic ability, neurodiversity, being from financial disadvantage, having English as an additional language or a special educational need and/or disability. </a:t>
            </a:r>
            <a:endParaRPr lang="en-GB" sz="1800" dirty="0">
              <a:effectLst/>
            </a:endParaRPr>
          </a:p>
          <a:p>
            <a:pPr marL="0" indent="0">
              <a:buNone/>
            </a:pPr>
            <a:endParaRPr lang="en-US" sz="1800" dirty="0"/>
          </a:p>
          <a:p>
            <a:pPr marL="0" indent="0">
              <a:buNone/>
            </a:pPr>
            <a:r>
              <a:rPr lang="en-US" sz="1800" dirty="0"/>
              <a:t>Group 3: What can you do to ensure all staff know that equality and diversity must be embedded throughout the curriculum? </a:t>
            </a:r>
          </a:p>
          <a:p>
            <a:pPr marL="0" indent="0">
              <a:buNone/>
            </a:pPr>
            <a:endParaRPr lang="en-US" sz="1800" dirty="0"/>
          </a:p>
          <a:p>
            <a:pPr marL="0" indent="0">
              <a:buNone/>
            </a:pPr>
            <a:r>
              <a:rPr lang="en-US" sz="1800" dirty="0"/>
              <a:t>Group 4: What community factors might need to be considered as part of equality, diversity and inclusion?</a:t>
            </a:r>
          </a:p>
        </p:txBody>
      </p:sp>
      <p:sp>
        <p:nvSpPr>
          <p:cNvPr id="5" name="TextBox 4">
            <a:extLst>
              <a:ext uri="{FF2B5EF4-FFF2-40B4-BE49-F238E27FC236}">
                <a16:creationId xmlns:a16="http://schemas.microsoft.com/office/drawing/2014/main" id="{F6AF8A11-EBB2-DF06-7AB6-9EF7338A304A}"/>
              </a:ext>
            </a:extLst>
          </p:cNvPr>
          <p:cNvSpPr txBox="1"/>
          <p:nvPr/>
        </p:nvSpPr>
        <p:spPr>
          <a:xfrm>
            <a:off x="202557" y="6211669"/>
            <a:ext cx="7934446" cy="369332"/>
          </a:xfrm>
          <a:prstGeom prst="rect">
            <a:avLst/>
          </a:prstGeom>
          <a:noFill/>
        </p:spPr>
        <p:txBody>
          <a:bodyPr wrap="square">
            <a:spAutoFit/>
          </a:bodyPr>
          <a:lstStyle/>
          <a:p>
            <a:r>
              <a:rPr lang="en-US" dirty="0">
                <a:solidFill>
                  <a:srgbClr val="002060"/>
                </a:solidFill>
              </a:rPr>
              <a:t>https://</a:t>
            </a:r>
            <a:r>
              <a:rPr lang="en-US" dirty="0" err="1">
                <a:solidFill>
                  <a:srgbClr val="002060"/>
                </a:solidFill>
              </a:rPr>
              <a:t>www.gov.uk</a:t>
            </a:r>
            <a:r>
              <a:rPr lang="en-US" dirty="0">
                <a:solidFill>
                  <a:srgbClr val="002060"/>
                </a:solidFill>
              </a:rPr>
              <a:t>/guidance/equality-act-2010-guidance</a:t>
            </a:r>
          </a:p>
        </p:txBody>
      </p:sp>
    </p:spTree>
    <p:extLst>
      <p:ext uri="{BB962C8B-B14F-4D97-AF65-F5344CB8AC3E}">
        <p14:creationId xmlns:p14="http://schemas.microsoft.com/office/powerpoint/2010/main" val="2572505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43DB5-398B-7941-8063-6146236EFC40}"/>
              </a:ext>
            </a:extLst>
          </p:cNvPr>
          <p:cNvSpPr/>
          <p:nvPr/>
        </p:nvSpPr>
        <p:spPr>
          <a:xfrm>
            <a:off x="1459071" y="1946244"/>
            <a:ext cx="6225858" cy="3046988"/>
          </a:xfrm>
          <a:prstGeom prst="rect">
            <a:avLst/>
          </a:prstGeom>
        </p:spPr>
        <p:txBody>
          <a:bodyPr wrap="square" lIns="91440" tIns="45720" rIns="91440" bIns="45720" anchor="t">
            <a:spAutoFit/>
          </a:bodyPr>
          <a:lstStyle/>
          <a:p>
            <a:pPr algn="ctr"/>
            <a:r>
              <a:rPr lang="en-GB" sz="4800" b="1">
                <a:solidFill>
                  <a:srgbClr val="002060"/>
                </a:solidFill>
              </a:rPr>
              <a:t>Train the Trainer: Enabling children and young people to feel safe so they can thrive</a:t>
            </a:r>
            <a:endParaRPr lang="en-US" sz="2800"/>
          </a:p>
        </p:txBody>
      </p:sp>
    </p:spTree>
    <p:extLst>
      <p:ext uri="{BB962C8B-B14F-4D97-AF65-F5344CB8AC3E}">
        <p14:creationId xmlns:p14="http://schemas.microsoft.com/office/powerpoint/2010/main" val="21244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A246-0A38-9644-B4AA-CFBCA0AC8BC9}"/>
              </a:ext>
            </a:extLst>
          </p:cNvPr>
          <p:cNvSpPr>
            <a:spLocks noGrp="1"/>
          </p:cNvSpPr>
          <p:nvPr>
            <p:ph type="title"/>
          </p:nvPr>
        </p:nvSpPr>
        <p:spPr>
          <a:xfrm>
            <a:off x="1043608" y="58614"/>
            <a:ext cx="8092897" cy="922114"/>
          </a:xfrm>
        </p:spPr>
        <p:txBody>
          <a:bodyPr anchor="ctr">
            <a:normAutofit/>
          </a:bodyPr>
          <a:lstStyle/>
          <a:p>
            <a:r>
              <a:rPr lang="en-US"/>
              <a:t>Introduction</a:t>
            </a:r>
          </a:p>
        </p:txBody>
      </p:sp>
      <p:sp>
        <p:nvSpPr>
          <p:cNvPr id="4" name="Content Placeholder 3">
            <a:extLst>
              <a:ext uri="{FF2B5EF4-FFF2-40B4-BE49-F238E27FC236}">
                <a16:creationId xmlns:a16="http://schemas.microsoft.com/office/drawing/2014/main" id="{C04D7981-2A6B-154D-B15E-DF46FE6B845D}"/>
              </a:ext>
            </a:extLst>
          </p:cNvPr>
          <p:cNvSpPr>
            <a:spLocks noGrp="1"/>
          </p:cNvSpPr>
          <p:nvPr>
            <p:ph idx="1"/>
          </p:nvPr>
        </p:nvSpPr>
        <p:spPr/>
        <p:txBody>
          <a:bodyPr>
            <a:normAutofit/>
          </a:bodyPr>
          <a:lstStyle/>
          <a:p>
            <a:r>
              <a:rPr lang="en-US" dirty="0">
                <a:solidFill>
                  <a:srgbClr val="002060"/>
                </a:solidFill>
              </a:rPr>
              <a:t>Safety is fundamental to the wellbeing of children and young people.</a:t>
            </a:r>
          </a:p>
          <a:p>
            <a:r>
              <a:rPr lang="en-US" dirty="0">
                <a:solidFill>
                  <a:srgbClr val="002060"/>
                </a:solidFill>
              </a:rPr>
              <a:t>It goes far beyond the buildings and facilities but is the essence of creating a culture and ethos which enables young people to thrive. </a:t>
            </a:r>
          </a:p>
          <a:p>
            <a:pPr marL="0" indent="0">
              <a:buNone/>
            </a:pPr>
            <a:endParaRPr lang="en-GB" dirty="0">
              <a:solidFill>
                <a:srgbClr val="002060"/>
              </a:solidFill>
            </a:endParaRPr>
          </a:p>
          <a:p>
            <a:pPr marL="0" indent="0">
              <a:buNone/>
            </a:pPr>
            <a:r>
              <a:rPr lang="en-GB" dirty="0">
                <a:solidFill>
                  <a:srgbClr val="002060"/>
                </a:solidFill>
              </a:rPr>
              <a:t>Group discussion: How do we meet the physical, social, emotional and cognitive needs of young people in our school?</a:t>
            </a:r>
          </a:p>
        </p:txBody>
      </p:sp>
    </p:spTree>
    <p:extLst>
      <p:ext uri="{BB962C8B-B14F-4D97-AF65-F5344CB8AC3E}">
        <p14:creationId xmlns:p14="http://schemas.microsoft.com/office/powerpoint/2010/main" val="161026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CBA85-E73B-AA4D-BED1-C0516D4634A4}"/>
              </a:ext>
            </a:extLst>
          </p:cNvPr>
          <p:cNvSpPr>
            <a:spLocks noGrp="1"/>
          </p:cNvSpPr>
          <p:nvPr>
            <p:ph sz="quarter" idx="13"/>
          </p:nvPr>
        </p:nvSpPr>
        <p:spPr/>
        <p:txBody>
          <a:bodyPr/>
          <a:lstStyle/>
          <a:p>
            <a:r>
              <a:rPr lang="en-US" dirty="0"/>
              <a:t>Physical Safety</a:t>
            </a:r>
          </a:p>
        </p:txBody>
      </p:sp>
    </p:spTree>
    <p:extLst>
      <p:ext uri="{BB962C8B-B14F-4D97-AF65-F5344CB8AC3E}">
        <p14:creationId xmlns:p14="http://schemas.microsoft.com/office/powerpoint/2010/main" val="92950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E804-3997-7940-B2C3-F1B7DAAA3780}"/>
              </a:ext>
            </a:extLst>
          </p:cNvPr>
          <p:cNvSpPr>
            <a:spLocks noGrp="1"/>
          </p:cNvSpPr>
          <p:nvPr>
            <p:ph type="title"/>
          </p:nvPr>
        </p:nvSpPr>
        <p:spPr>
          <a:xfrm>
            <a:off x="1043608" y="58614"/>
            <a:ext cx="8092897" cy="922114"/>
          </a:xfrm>
        </p:spPr>
        <p:txBody>
          <a:bodyPr anchor="ctr">
            <a:normAutofit/>
          </a:bodyPr>
          <a:lstStyle/>
          <a:p>
            <a:r>
              <a:rPr lang="en-US" dirty="0"/>
              <a:t>What is physical safety?</a:t>
            </a:r>
          </a:p>
        </p:txBody>
      </p:sp>
      <p:sp>
        <p:nvSpPr>
          <p:cNvPr id="10" name="Content Placeholder 2">
            <a:extLst>
              <a:ext uri="{FF2B5EF4-FFF2-40B4-BE49-F238E27FC236}">
                <a16:creationId xmlns:a16="http://schemas.microsoft.com/office/drawing/2014/main" id="{AE2974F0-83FF-284C-A2E0-2F1F81120F8D}"/>
              </a:ext>
            </a:extLst>
          </p:cNvPr>
          <p:cNvSpPr>
            <a:spLocks noGrp="1"/>
          </p:cNvSpPr>
          <p:nvPr>
            <p:ph idx="1"/>
          </p:nvPr>
        </p:nvSpPr>
        <p:spPr>
          <a:xfrm>
            <a:off x="457200" y="1600201"/>
            <a:ext cx="8229600" cy="4525963"/>
          </a:xfrm>
        </p:spPr>
        <p:txBody>
          <a:bodyPr>
            <a:normAutofit/>
          </a:bodyPr>
          <a:lstStyle/>
          <a:p>
            <a:r>
              <a:rPr lang="en-GB">
                <a:solidFill>
                  <a:srgbClr val="002060"/>
                </a:solidFill>
              </a:rPr>
              <a:t>When we think of health and safety, it’s physical safety that usually springs to mind and this is not a trivial issue.  </a:t>
            </a:r>
          </a:p>
          <a:p>
            <a:r>
              <a:rPr lang="en-GB">
                <a:solidFill>
                  <a:srgbClr val="002060"/>
                </a:solidFill>
              </a:rPr>
              <a:t>Children need to know that they are physically safe, that they are not going to face danger and that the worry of physical safety sits with their trusted adults. </a:t>
            </a:r>
          </a:p>
          <a:p>
            <a:r>
              <a:rPr lang="en-GB">
                <a:solidFill>
                  <a:srgbClr val="002060"/>
                </a:solidFill>
              </a:rPr>
              <a:t>We can do numerous risk assessments, have health and safety visits in school and more which deem the young people to BE safe but do they FEEL safe?</a:t>
            </a:r>
          </a:p>
          <a:p>
            <a:r>
              <a:rPr lang="en-GB">
                <a:solidFill>
                  <a:srgbClr val="002060"/>
                </a:solidFill>
              </a:rPr>
              <a:t>Some young people, such as those who have experienced trauma, will be used to not feeling safe.</a:t>
            </a:r>
          </a:p>
          <a:p>
            <a:r>
              <a:rPr lang="en-GB">
                <a:solidFill>
                  <a:srgbClr val="002060"/>
                </a:solidFill>
              </a:rPr>
              <a:t> What can we do to change their perceptions? </a:t>
            </a:r>
          </a:p>
          <a:p>
            <a:endParaRPr lang="en-US">
              <a:solidFill>
                <a:srgbClr val="002060"/>
              </a:solidFill>
            </a:endParaRPr>
          </a:p>
        </p:txBody>
      </p:sp>
    </p:spTree>
    <p:extLst>
      <p:ext uri="{BB962C8B-B14F-4D97-AF65-F5344CB8AC3E}">
        <p14:creationId xmlns:p14="http://schemas.microsoft.com/office/powerpoint/2010/main" val="92524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F29F3-B20A-7545-8E9C-81BD3860B912}"/>
              </a:ext>
            </a:extLst>
          </p:cNvPr>
          <p:cNvSpPr>
            <a:spLocks noGrp="1"/>
          </p:cNvSpPr>
          <p:nvPr>
            <p:ph sz="quarter" idx="13"/>
          </p:nvPr>
        </p:nvSpPr>
        <p:spPr/>
        <p:txBody>
          <a:bodyPr>
            <a:normAutofit fontScale="92500" lnSpcReduction="20000"/>
          </a:bodyPr>
          <a:lstStyle/>
          <a:p>
            <a:r>
              <a:rPr lang="en-US"/>
              <a:t>Group discussion: How can we help a child to feel safe?</a:t>
            </a:r>
          </a:p>
        </p:txBody>
      </p:sp>
      <p:sp>
        <p:nvSpPr>
          <p:cNvPr id="3" name="Text Placeholder 2">
            <a:extLst>
              <a:ext uri="{FF2B5EF4-FFF2-40B4-BE49-F238E27FC236}">
                <a16:creationId xmlns:a16="http://schemas.microsoft.com/office/drawing/2014/main" id="{6D81E82F-0D0D-8646-88BA-325144F807F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59609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FC5A59-77A0-7F40-BD10-26D57C8FD46C}"/>
              </a:ext>
            </a:extLst>
          </p:cNvPr>
          <p:cNvSpPr>
            <a:spLocks noGrp="1"/>
          </p:cNvSpPr>
          <p:nvPr>
            <p:ph sz="quarter" idx="13"/>
          </p:nvPr>
        </p:nvSpPr>
        <p:spPr/>
        <p:txBody>
          <a:bodyPr/>
          <a:lstStyle/>
          <a:p>
            <a:r>
              <a:rPr lang="en-US"/>
              <a:t>Social Safety</a:t>
            </a:r>
          </a:p>
        </p:txBody>
      </p:sp>
      <p:sp>
        <p:nvSpPr>
          <p:cNvPr id="3" name="Text Placeholder 2">
            <a:extLst>
              <a:ext uri="{FF2B5EF4-FFF2-40B4-BE49-F238E27FC236}">
                <a16:creationId xmlns:a16="http://schemas.microsoft.com/office/drawing/2014/main" id="{5FC568D4-F9F5-3B4B-ABC8-208F6F5F97A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18428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C13B-BCD7-344D-B54F-C412999587C5}"/>
              </a:ext>
            </a:extLst>
          </p:cNvPr>
          <p:cNvSpPr>
            <a:spLocks noGrp="1"/>
          </p:cNvSpPr>
          <p:nvPr>
            <p:ph type="title"/>
          </p:nvPr>
        </p:nvSpPr>
        <p:spPr/>
        <p:txBody>
          <a:bodyPr/>
          <a:lstStyle/>
          <a:p>
            <a:r>
              <a:rPr lang="en-US"/>
              <a:t>Social Safety</a:t>
            </a:r>
          </a:p>
        </p:txBody>
      </p:sp>
      <p:sp>
        <p:nvSpPr>
          <p:cNvPr id="3" name="Content Placeholder 2">
            <a:extLst>
              <a:ext uri="{FF2B5EF4-FFF2-40B4-BE49-F238E27FC236}">
                <a16:creationId xmlns:a16="http://schemas.microsoft.com/office/drawing/2014/main" id="{A3895E77-EC24-D942-954D-9511A0AEC9A8}"/>
              </a:ext>
            </a:extLst>
          </p:cNvPr>
          <p:cNvSpPr>
            <a:spLocks noGrp="1"/>
          </p:cNvSpPr>
          <p:nvPr>
            <p:ph idx="1"/>
          </p:nvPr>
        </p:nvSpPr>
        <p:spPr/>
        <p:txBody>
          <a:bodyPr/>
          <a:lstStyle/>
          <a:p>
            <a:r>
              <a:rPr lang="en-US">
                <a:solidFill>
                  <a:srgbClr val="002060"/>
                </a:solidFill>
              </a:rPr>
              <a:t>This is often overlooked because as adults, we have often experienced most social situations.</a:t>
            </a:r>
          </a:p>
          <a:p>
            <a:r>
              <a:rPr lang="en-US">
                <a:solidFill>
                  <a:srgbClr val="002060"/>
                </a:solidFill>
              </a:rPr>
              <a:t>However, for young people, we must hold in mind that they are learning the skills of socialisation. </a:t>
            </a:r>
          </a:p>
          <a:p>
            <a:r>
              <a:rPr lang="en-US">
                <a:solidFill>
                  <a:srgbClr val="002060"/>
                </a:solidFill>
              </a:rPr>
              <a:t>The teenage years in particular can be a vulnerable time for many (e.g. peer pressure, a strong desire to fit in and be liked). </a:t>
            </a:r>
          </a:p>
          <a:p>
            <a:r>
              <a:rPr lang="en-US">
                <a:solidFill>
                  <a:srgbClr val="002060"/>
                </a:solidFill>
              </a:rPr>
              <a:t>We may be able to relate to a child who hasn’t fully grasped how to behave socially yet by thinking about an unfamiliar situation to us.</a:t>
            </a:r>
          </a:p>
          <a:p>
            <a:endParaRPr lang="en-US">
              <a:solidFill>
                <a:srgbClr val="002060"/>
              </a:solidFill>
            </a:endParaRPr>
          </a:p>
        </p:txBody>
      </p:sp>
    </p:spTree>
    <p:extLst>
      <p:ext uri="{BB962C8B-B14F-4D97-AF65-F5344CB8AC3E}">
        <p14:creationId xmlns:p14="http://schemas.microsoft.com/office/powerpoint/2010/main" val="113529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0471-906F-6D4A-943B-38CDAEABEEBC}"/>
              </a:ext>
            </a:extLst>
          </p:cNvPr>
          <p:cNvSpPr>
            <a:spLocks noGrp="1"/>
          </p:cNvSpPr>
          <p:nvPr>
            <p:ph type="title"/>
          </p:nvPr>
        </p:nvSpPr>
        <p:spPr>
          <a:xfrm>
            <a:off x="1051103" y="133573"/>
            <a:ext cx="8092897" cy="922114"/>
          </a:xfrm>
        </p:spPr>
        <p:txBody>
          <a:bodyPr>
            <a:normAutofit/>
          </a:bodyPr>
          <a:lstStyle/>
          <a:p>
            <a:r>
              <a:rPr lang="en-US"/>
              <a:t>General Housekeeping</a:t>
            </a:r>
          </a:p>
        </p:txBody>
      </p:sp>
      <p:pic>
        <p:nvPicPr>
          <p:cNvPr id="4" name="Picture 2" descr="Female, Diary, Journal, Write, Beautiful">
            <a:extLst>
              <a:ext uri="{FF2B5EF4-FFF2-40B4-BE49-F238E27FC236}">
                <a16:creationId xmlns:a16="http://schemas.microsoft.com/office/drawing/2014/main" id="{46B894B9-5BE3-8054-C2F4-7DDC897FF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7" y="1749418"/>
            <a:ext cx="5661025" cy="378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35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B405-0844-1E4C-AA1F-2E58084BCD30}"/>
              </a:ext>
            </a:extLst>
          </p:cNvPr>
          <p:cNvSpPr>
            <a:spLocks noGrp="1"/>
          </p:cNvSpPr>
          <p:nvPr>
            <p:ph type="title"/>
          </p:nvPr>
        </p:nvSpPr>
        <p:spPr/>
        <p:txBody>
          <a:bodyPr/>
          <a:lstStyle/>
          <a:p>
            <a:r>
              <a:rPr lang="en-US"/>
              <a:t>Unfamiliar situations</a:t>
            </a:r>
          </a:p>
        </p:txBody>
      </p:sp>
      <p:sp>
        <p:nvSpPr>
          <p:cNvPr id="3" name="Content Placeholder 2">
            <a:extLst>
              <a:ext uri="{FF2B5EF4-FFF2-40B4-BE49-F238E27FC236}">
                <a16:creationId xmlns:a16="http://schemas.microsoft.com/office/drawing/2014/main" id="{B43E0A2C-D1B6-334D-8F21-332093CA35BE}"/>
              </a:ext>
            </a:extLst>
          </p:cNvPr>
          <p:cNvSpPr>
            <a:spLocks noGrp="1"/>
          </p:cNvSpPr>
          <p:nvPr>
            <p:ph idx="1"/>
          </p:nvPr>
        </p:nvSpPr>
        <p:spPr/>
        <p:txBody>
          <a:bodyPr/>
          <a:lstStyle/>
          <a:p>
            <a:pPr marL="0" indent="0">
              <a:buNone/>
            </a:pPr>
            <a:r>
              <a:rPr lang="en-US">
                <a:solidFill>
                  <a:srgbClr val="002060"/>
                </a:solidFill>
              </a:rPr>
              <a:t>Think back to a time when you:</a:t>
            </a:r>
          </a:p>
          <a:p>
            <a:r>
              <a:rPr lang="en-US">
                <a:solidFill>
                  <a:srgbClr val="002060"/>
                </a:solidFill>
              </a:rPr>
              <a:t>Visited a country and didn’t speak the language or understand the customs</a:t>
            </a:r>
          </a:p>
          <a:p>
            <a:r>
              <a:rPr lang="en-US">
                <a:solidFill>
                  <a:srgbClr val="002060"/>
                </a:solidFill>
              </a:rPr>
              <a:t>Went to someone’s house for the first time</a:t>
            </a:r>
          </a:p>
          <a:p>
            <a:r>
              <a:rPr lang="en-US">
                <a:solidFill>
                  <a:srgbClr val="002060"/>
                </a:solidFill>
              </a:rPr>
              <a:t>Management changes at work</a:t>
            </a:r>
          </a:p>
          <a:p>
            <a:pPr marL="0" indent="0">
              <a:buNone/>
            </a:pPr>
            <a:endParaRPr lang="en-US">
              <a:solidFill>
                <a:srgbClr val="002060"/>
              </a:solidFill>
            </a:endParaRPr>
          </a:p>
          <a:p>
            <a:pPr marL="0" indent="0">
              <a:buNone/>
            </a:pPr>
            <a:r>
              <a:rPr lang="en-US">
                <a:solidFill>
                  <a:srgbClr val="002060"/>
                </a:solidFill>
              </a:rPr>
              <a:t>How did it make you feel? </a:t>
            </a:r>
          </a:p>
          <a:p>
            <a:pPr marL="0" indent="0">
              <a:buNone/>
            </a:pPr>
            <a:endParaRPr lang="en-US">
              <a:solidFill>
                <a:srgbClr val="002060"/>
              </a:solidFill>
            </a:endParaRPr>
          </a:p>
          <a:p>
            <a:endParaRPr lang="en-US">
              <a:solidFill>
                <a:srgbClr val="002060"/>
              </a:solidFill>
            </a:endParaRPr>
          </a:p>
          <a:p>
            <a:endParaRPr lang="en-US">
              <a:solidFill>
                <a:srgbClr val="002060"/>
              </a:solidFill>
            </a:endParaRPr>
          </a:p>
        </p:txBody>
      </p:sp>
    </p:spTree>
    <p:extLst>
      <p:ext uri="{BB962C8B-B14F-4D97-AF65-F5344CB8AC3E}">
        <p14:creationId xmlns:p14="http://schemas.microsoft.com/office/powerpoint/2010/main" val="3450328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7EBA-4639-AE4A-8FEC-4E05E8A5A327}"/>
              </a:ext>
            </a:extLst>
          </p:cNvPr>
          <p:cNvSpPr>
            <a:spLocks noGrp="1"/>
          </p:cNvSpPr>
          <p:nvPr>
            <p:ph type="title"/>
          </p:nvPr>
        </p:nvSpPr>
        <p:spPr>
          <a:xfrm>
            <a:off x="786433" y="444376"/>
            <a:ext cx="8092897" cy="922114"/>
          </a:xfrm>
        </p:spPr>
        <p:txBody>
          <a:bodyPr>
            <a:normAutofit fontScale="90000"/>
          </a:bodyPr>
          <a:lstStyle/>
          <a:p>
            <a:r>
              <a:rPr lang="en-US"/>
              <a:t>Social safety school provision </a:t>
            </a:r>
            <a:br>
              <a:rPr lang="en-US"/>
            </a:br>
            <a:r>
              <a:rPr lang="en-US"/>
              <a:t>Think, Pair, Share</a:t>
            </a:r>
          </a:p>
        </p:txBody>
      </p:sp>
      <p:sp>
        <p:nvSpPr>
          <p:cNvPr id="3" name="Content Placeholder 2">
            <a:extLst>
              <a:ext uri="{FF2B5EF4-FFF2-40B4-BE49-F238E27FC236}">
                <a16:creationId xmlns:a16="http://schemas.microsoft.com/office/drawing/2014/main" id="{22D398ED-C0F8-E942-B47B-452D4FB24C7D}"/>
              </a:ext>
            </a:extLst>
          </p:cNvPr>
          <p:cNvSpPr>
            <a:spLocks noGrp="1"/>
          </p:cNvSpPr>
          <p:nvPr>
            <p:ph idx="1"/>
          </p:nvPr>
        </p:nvSpPr>
        <p:spPr/>
        <p:txBody>
          <a:bodyPr/>
          <a:lstStyle/>
          <a:p>
            <a:pPr marL="0" indent="0">
              <a:buNone/>
            </a:pPr>
            <a:r>
              <a:rPr lang="en-US">
                <a:solidFill>
                  <a:srgbClr val="002060"/>
                </a:solidFill>
              </a:rPr>
              <a:t>As an organization what do we do to support all children to feel safe socially?</a:t>
            </a:r>
          </a:p>
          <a:p>
            <a:pPr marL="0" indent="0">
              <a:buNone/>
            </a:pPr>
            <a:endParaRPr lang="en-US">
              <a:solidFill>
                <a:srgbClr val="002060"/>
              </a:solidFill>
            </a:endParaRPr>
          </a:p>
          <a:p>
            <a:pPr marL="0" indent="0">
              <a:buNone/>
            </a:pPr>
            <a:r>
              <a:rPr lang="en-US">
                <a:solidFill>
                  <a:srgbClr val="002060"/>
                </a:solidFill>
              </a:rPr>
              <a:t>What is working well?</a:t>
            </a:r>
          </a:p>
          <a:p>
            <a:pPr marL="0" indent="0">
              <a:buNone/>
            </a:pPr>
            <a:endParaRPr lang="en-US">
              <a:solidFill>
                <a:srgbClr val="002060"/>
              </a:solidFill>
            </a:endParaRPr>
          </a:p>
          <a:p>
            <a:pPr marL="0" indent="0">
              <a:buNone/>
            </a:pPr>
            <a:r>
              <a:rPr lang="en-US">
                <a:solidFill>
                  <a:srgbClr val="002060"/>
                </a:solidFill>
              </a:rPr>
              <a:t>What needs to be refined further?</a:t>
            </a:r>
          </a:p>
        </p:txBody>
      </p:sp>
    </p:spTree>
    <p:extLst>
      <p:ext uri="{BB962C8B-B14F-4D97-AF65-F5344CB8AC3E}">
        <p14:creationId xmlns:p14="http://schemas.microsoft.com/office/powerpoint/2010/main" val="2510705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498E-E5C3-CA47-ADA6-4D9956F54170}"/>
              </a:ext>
            </a:extLst>
          </p:cNvPr>
          <p:cNvSpPr>
            <a:spLocks noGrp="1"/>
          </p:cNvSpPr>
          <p:nvPr>
            <p:ph type="title"/>
          </p:nvPr>
        </p:nvSpPr>
        <p:spPr/>
        <p:txBody>
          <a:bodyPr>
            <a:normAutofit fontScale="90000"/>
          </a:bodyPr>
          <a:lstStyle/>
          <a:p>
            <a:r>
              <a:rPr lang="en-US"/>
              <a:t>How can we enhance feelings of social safety? Top tips</a:t>
            </a:r>
          </a:p>
        </p:txBody>
      </p:sp>
      <p:sp>
        <p:nvSpPr>
          <p:cNvPr id="3" name="Content Placeholder 2">
            <a:extLst>
              <a:ext uri="{FF2B5EF4-FFF2-40B4-BE49-F238E27FC236}">
                <a16:creationId xmlns:a16="http://schemas.microsoft.com/office/drawing/2014/main" id="{00415149-8D44-2F4B-84B0-BA75FAB6969C}"/>
              </a:ext>
            </a:extLst>
          </p:cNvPr>
          <p:cNvSpPr>
            <a:spLocks noGrp="1"/>
          </p:cNvSpPr>
          <p:nvPr>
            <p:ph idx="1"/>
          </p:nvPr>
        </p:nvSpPr>
        <p:spPr/>
        <p:txBody>
          <a:bodyPr/>
          <a:lstStyle/>
          <a:p>
            <a:pPr marL="457200" indent="-457200">
              <a:buAutoNum type="arabicPeriod"/>
            </a:pPr>
            <a:r>
              <a:rPr lang="en-US">
                <a:solidFill>
                  <a:srgbClr val="002060"/>
                </a:solidFill>
              </a:rPr>
              <a:t>Communicate clearly in concrete terms</a:t>
            </a:r>
          </a:p>
          <a:p>
            <a:pPr marL="457200" indent="-457200">
              <a:buAutoNum type="arabicPeriod"/>
            </a:pPr>
            <a:r>
              <a:rPr lang="en-US">
                <a:solidFill>
                  <a:srgbClr val="002060"/>
                </a:solidFill>
              </a:rPr>
              <a:t>Use role plays/social stories</a:t>
            </a:r>
          </a:p>
          <a:p>
            <a:pPr marL="457200" indent="-457200">
              <a:buAutoNum type="arabicPeriod"/>
            </a:pPr>
            <a:r>
              <a:rPr lang="en-US">
                <a:solidFill>
                  <a:srgbClr val="002060"/>
                </a:solidFill>
              </a:rPr>
              <a:t>Support with change</a:t>
            </a:r>
          </a:p>
          <a:p>
            <a:pPr marL="457200" indent="-457200">
              <a:buAutoNum type="arabicPeriod"/>
            </a:pPr>
            <a:r>
              <a:rPr lang="en-US">
                <a:solidFill>
                  <a:srgbClr val="002060"/>
                </a:solidFill>
              </a:rPr>
              <a:t>Think from the perspective of the child</a:t>
            </a:r>
          </a:p>
          <a:p>
            <a:pPr marL="457200" indent="-457200">
              <a:buAutoNum type="arabicPeriod"/>
            </a:pPr>
            <a:r>
              <a:rPr lang="en-US">
                <a:solidFill>
                  <a:srgbClr val="002060"/>
                </a:solidFill>
              </a:rPr>
              <a:t>Teach the power of apology</a:t>
            </a:r>
          </a:p>
          <a:p>
            <a:pPr marL="0" indent="0">
              <a:buNone/>
            </a:pPr>
            <a:endParaRPr lang="en-US">
              <a:solidFill>
                <a:srgbClr val="002060"/>
              </a:solidFill>
            </a:endParaRPr>
          </a:p>
          <a:p>
            <a:pPr marL="0" indent="0">
              <a:buNone/>
            </a:pPr>
            <a:r>
              <a:rPr lang="en-US">
                <a:solidFill>
                  <a:srgbClr val="002060"/>
                </a:solidFill>
              </a:rPr>
              <a:t>What else can we add to this list? What has worked particularly well for you when communicating with children and young people who may need support socially? </a:t>
            </a:r>
          </a:p>
          <a:p>
            <a:pPr marL="457200" indent="-457200">
              <a:buAutoNum type="arabicPeriod"/>
            </a:pPr>
            <a:endParaRPr lang="en-US">
              <a:solidFill>
                <a:srgbClr val="002060"/>
              </a:solidFill>
            </a:endParaRPr>
          </a:p>
        </p:txBody>
      </p:sp>
    </p:spTree>
    <p:extLst>
      <p:ext uri="{BB962C8B-B14F-4D97-AF65-F5344CB8AC3E}">
        <p14:creationId xmlns:p14="http://schemas.microsoft.com/office/powerpoint/2010/main" val="144966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CBA85-E73B-AA4D-BED1-C0516D4634A4}"/>
              </a:ext>
            </a:extLst>
          </p:cNvPr>
          <p:cNvSpPr>
            <a:spLocks noGrp="1"/>
          </p:cNvSpPr>
          <p:nvPr>
            <p:ph sz="quarter" idx="13"/>
          </p:nvPr>
        </p:nvSpPr>
        <p:spPr/>
        <p:txBody>
          <a:bodyPr/>
          <a:lstStyle/>
          <a:p>
            <a:r>
              <a:rPr lang="en-US"/>
              <a:t>Emotional Safety</a:t>
            </a:r>
          </a:p>
        </p:txBody>
      </p:sp>
    </p:spTree>
    <p:extLst>
      <p:ext uri="{BB962C8B-B14F-4D97-AF65-F5344CB8AC3E}">
        <p14:creationId xmlns:p14="http://schemas.microsoft.com/office/powerpoint/2010/main" val="102970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2AA9-84BD-8148-AA0F-23CD995847D8}"/>
              </a:ext>
            </a:extLst>
          </p:cNvPr>
          <p:cNvSpPr>
            <a:spLocks noGrp="1"/>
          </p:cNvSpPr>
          <p:nvPr>
            <p:ph type="title"/>
          </p:nvPr>
        </p:nvSpPr>
        <p:spPr/>
        <p:txBody>
          <a:bodyPr/>
          <a:lstStyle/>
          <a:p>
            <a:r>
              <a:rPr lang="en-US"/>
              <a:t>Emotional Safety Overview </a:t>
            </a:r>
          </a:p>
        </p:txBody>
      </p:sp>
      <p:sp>
        <p:nvSpPr>
          <p:cNvPr id="3" name="Content Placeholder 2">
            <a:extLst>
              <a:ext uri="{FF2B5EF4-FFF2-40B4-BE49-F238E27FC236}">
                <a16:creationId xmlns:a16="http://schemas.microsoft.com/office/drawing/2014/main" id="{5E2B115F-02DF-7945-B2F6-D9121C034B59}"/>
              </a:ext>
            </a:extLst>
          </p:cNvPr>
          <p:cNvSpPr>
            <a:spLocks noGrp="1"/>
          </p:cNvSpPr>
          <p:nvPr>
            <p:ph idx="1"/>
          </p:nvPr>
        </p:nvSpPr>
        <p:spPr/>
        <p:txBody>
          <a:bodyPr/>
          <a:lstStyle/>
          <a:p>
            <a:r>
              <a:rPr lang="en-US">
                <a:solidFill>
                  <a:srgbClr val="002060"/>
                </a:solidFill>
              </a:rPr>
              <a:t>We need an environment where the child feels seen, heard and supported.</a:t>
            </a:r>
          </a:p>
          <a:p>
            <a:r>
              <a:rPr lang="en-US">
                <a:solidFill>
                  <a:srgbClr val="002060"/>
                </a:solidFill>
              </a:rPr>
              <a:t>Where possible, we need to try our best to watch out for distress and embrace the opportunity to be present.</a:t>
            </a:r>
          </a:p>
          <a:p>
            <a:r>
              <a:rPr lang="en-US">
                <a:solidFill>
                  <a:srgbClr val="002060"/>
                </a:solidFill>
              </a:rPr>
              <a:t>Presence needs to physical and emotional. </a:t>
            </a:r>
          </a:p>
          <a:p>
            <a:r>
              <a:rPr lang="en-US">
                <a:solidFill>
                  <a:srgbClr val="002060"/>
                </a:solidFill>
              </a:rPr>
              <a:t>Emotional literacy can help young people to understand how to ask for help with their feelings, how to label their feelings so they can communicate clearly with us and know what to do if they feel a certain way. </a:t>
            </a:r>
          </a:p>
        </p:txBody>
      </p:sp>
    </p:spTree>
    <p:extLst>
      <p:ext uri="{BB962C8B-B14F-4D97-AF65-F5344CB8AC3E}">
        <p14:creationId xmlns:p14="http://schemas.microsoft.com/office/powerpoint/2010/main" val="104092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F64B-0783-0444-B285-20B0DA644626}"/>
              </a:ext>
            </a:extLst>
          </p:cNvPr>
          <p:cNvSpPr>
            <a:spLocks noGrp="1"/>
          </p:cNvSpPr>
          <p:nvPr>
            <p:ph type="title"/>
          </p:nvPr>
        </p:nvSpPr>
        <p:spPr/>
        <p:txBody>
          <a:bodyPr/>
          <a:lstStyle/>
          <a:p>
            <a:r>
              <a:rPr lang="en-US"/>
              <a:t>Emotional Safety Discussion</a:t>
            </a:r>
          </a:p>
        </p:txBody>
      </p:sp>
      <p:sp>
        <p:nvSpPr>
          <p:cNvPr id="3" name="Content Placeholder 2">
            <a:extLst>
              <a:ext uri="{FF2B5EF4-FFF2-40B4-BE49-F238E27FC236}">
                <a16:creationId xmlns:a16="http://schemas.microsoft.com/office/drawing/2014/main" id="{C4A4A066-00F3-B34F-9606-802813E25FDC}"/>
              </a:ext>
            </a:extLst>
          </p:cNvPr>
          <p:cNvSpPr>
            <a:spLocks noGrp="1"/>
          </p:cNvSpPr>
          <p:nvPr>
            <p:ph idx="1"/>
          </p:nvPr>
        </p:nvSpPr>
        <p:spPr/>
        <p:txBody>
          <a:bodyPr/>
          <a:lstStyle/>
          <a:p>
            <a:pPr marL="0" indent="0">
              <a:buNone/>
            </a:pPr>
            <a:r>
              <a:rPr lang="en-US">
                <a:solidFill>
                  <a:srgbClr val="002060"/>
                </a:solidFill>
              </a:rPr>
              <a:t>Discussion: What can we do as educators or as a school more generally to help children and young people to understand how to calm themselves?</a:t>
            </a:r>
          </a:p>
        </p:txBody>
      </p:sp>
    </p:spTree>
    <p:extLst>
      <p:ext uri="{BB962C8B-B14F-4D97-AF65-F5344CB8AC3E}">
        <p14:creationId xmlns:p14="http://schemas.microsoft.com/office/powerpoint/2010/main" val="360561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DFC6-D832-2A42-938E-92A3AECE9268}"/>
              </a:ext>
            </a:extLst>
          </p:cNvPr>
          <p:cNvSpPr>
            <a:spLocks noGrp="1"/>
          </p:cNvSpPr>
          <p:nvPr>
            <p:ph type="title"/>
          </p:nvPr>
        </p:nvSpPr>
        <p:spPr/>
        <p:txBody>
          <a:bodyPr/>
          <a:lstStyle/>
          <a:p>
            <a:r>
              <a:rPr lang="en-US"/>
              <a:t>Emotional Safety Discussion</a:t>
            </a:r>
          </a:p>
        </p:txBody>
      </p:sp>
      <p:sp>
        <p:nvSpPr>
          <p:cNvPr id="3" name="Content Placeholder 2">
            <a:extLst>
              <a:ext uri="{FF2B5EF4-FFF2-40B4-BE49-F238E27FC236}">
                <a16:creationId xmlns:a16="http://schemas.microsoft.com/office/drawing/2014/main" id="{414AA6FF-CA21-F348-A867-A6EBEEEBF008}"/>
              </a:ext>
            </a:extLst>
          </p:cNvPr>
          <p:cNvSpPr>
            <a:spLocks noGrp="1"/>
          </p:cNvSpPr>
          <p:nvPr>
            <p:ph idx="1"/>
          </p:nvPr>
        </p:nvSpPr>
        <p:spPr/>
        <p:txBody>
          <a:bodyPr/>
          <a:lstStyle/>
          <a:p>
            <a:pPr marL="0" indent="0">
              <a:buNone/>
            </a:pPr>
            <a:r>
              <a:rPr lang="en-US">
                <a:solidFill>
                  <a:srgbClr val="002060"/>
                </a:solidFill>
              </a:rPr>
              <a:t>What can we do as educators or as a school more generally to help children and young people to understand how to calm themselves?</a:t>
            </a:r>
          </a:p>
          <a:p>
            <a:pPr marL="0" indent="0">
              <a:buNone/>
            </a:pPr>
            <a:endParaRPr lang="en-US">
              <a:solidFill>
                <a:srgbClr val="002060"/>
              </a:solidFill>
            </a:endParaRPr>
          </a:p>
          <a:p>
            <a:pPr marL="0" indent="0">
              <a:buNone/>
            </a:pPr>
            <a:r>
              <a:rPr lang="en-US">
                <a:solidFill>
                  <a:srgbClr val="002060"/>
                </a:solidFill>
              </a:rPr>
              <a:t>Some suggestions:</a:t>
            </a:r>
          </a:p>
          <a:p>
            <a:r>
              <a:rPr lang="en-US">
                <a:solidFill>
                  <a:srgbClr val="002060"/>
                </a:solidFill>
              </a:rPr>
              <a:t>Breathing techniques</a:t>
            </a:r>
          </a:p>
          <a:p>
            <a:r>
              <a:rPr lang="en-US">
                <a:solidFill>
                  <a:srgbClr val="002060"/>
                </a:solidFill>
              </a:rPr>
              <a:t>Teach them to be in control of their feelings</a:t>
            </a:r>
          </a:p>
          <a:p>
            <a:r>
              <a:rPr lang="en-US">
                <a:solidFill>
                  <a:srgbClr val="002060"/>
                </a:solidFill>
              </a:rPr>
              <a:t>Work with them to find out what can help them to feel calmer</a:t>
            </a:r>
          </a:p>
          <a:p>
            <a:r>
              <a:rPr lang="en-US">
                <a:solidFill>
                  <a:srgbClr val="002060"/>
                </a:solidFill>
              </a:rPr>
              <a:t>Pizza massage technique</a:t>
            </a:r>
            <a:endParaRPr lang="en-US"/>
          </a:p>
        </p:txBody>
      </p:sp>
    </p:spTree>
    <p:extLst>
      <p:ext uri="{BB962C8B-B14F-4D97-AF65-F5344CB8AC3E}">
        <p14:creationId xmlns:p14="http://schemas.microsoft.com/office/powerpoint/2010/main" val="2845093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B5B3-48AF-894C-A301-2084BD58544E}"/>
              </a:ext>
            </a:extLst>
          </p:cNvPr>
          <p:cNvSpPr>
            <a:spLocks noGrp="1"/>
          </p:cNvSpPr>
          <p:nvPr>
            <p:ph type="title"/>
          </p:nvPr>
        </p:nvSpPr>
        <p:spPr/>
        <p:txBody>
          <a:bodyPr/>
          <a:lstStyle/>
          <a:p>
            <a:r>
              <a:rPr lang="en-US"/>
              <a:t>Encourage help-seeking</a:t>
            </a:r>
          </a:p>
        </p:txBody>
      </p:sp>
      <p:sp>
        <p:nvSpPr>
          <p:cNvPr id="3" name="Content Placeholder 2">
            <a:extLst>
              <a:ext uri="{FF2B5EF4-FFF2-40B4-BE49-F238E27FC236}">
                <a16:creationId xmlns:a16="http://schemas.microsoft.com/office/drawing/2014/main" id="{E3740A26-E36E-AF42-B4F8-062F234CEAE6}"/>
              </a:ext>
            </a:extLst>
          </p:cNvPr>
          <p:cNvSpPr>
            <a:spLocks noGrp="1"/>
          </p:cNvSpPr>
          <p:nvPr>
            <p:ph idx="1"/>
          </p:nvPr>
        </p:nvSpPr>
        <p:spPr/>
        <p:txBody>
          <a:bodyPr/>
          <a:lstStyle/>
          <a:p>
            <a:r>
              <a:rPr lang="en-US">
                <a:solidFill>
                  <a:srgbClr val="002060"/>
                </a:solidFill>
              </a:rPr>
              <a:t>Demonstrate that its ok to ask for help through role modelling (which is different to sharing all of our own emotions, feelings and difficulties).</a:t>
            </a:r>
          </a:p>
          <a:p>
            <a:r>
              <a:rPr lang="en-US">
                <a:solidFill>
                  <a:srgbClr val="002060"/>
                </a:solidFill>
              </a:rPr>
              <a:t>Praise those who ask for help.</a:t>
            </a:r>
          </a:p>
          <a:p>
            <a:r>
              <a:rPr lang="en-US">
                <a:solidFill>
                  <a:srgbClr val="002060"/>
                </a:solidFill>
              </a:rPr>
              <a:t>Let them know that they don’t have to fix everything themselves.</a:t>
            </a:r>
          </a:p>
          <a:p>
            <a:r>
              <a:rPr lang="en-US">
                <a:solidFill>
                  <a:srgbClr val="002060"/>
                </a:solidFill>
              </a:rPr>
              <a:t>When they do ask for help, show them exactly what we are going to do and why. It might be working with another adult. If that is the case, we must communicate this clearly to the child. </a:t>
            </a:r>
          </a:p>
          <a:p>
            <a:endParaRPr lang="en-US">
              <a:solidFill>
                <a:srgbClr val="002060"/>
              </a:solidFill>
            </a:endParaRPr>
          </a:p>
        </p:txBody>
      </p:sp>
    </p:spTree>
    <p:extLst>
      <p:ext uri="{BB962C8B-B14F-4D97-AF65-F5344CB8AC3E}">
        <p14:creationId xmlns:p14="http://schemas.microsoft.com/office/powerpoint/2010/main" val="31083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FC5A59-77A0-7F40-BD10-26D57C8FD46C}"/>
              </a:ext>
            </a:extLst>
          </p:cNvPr>
          <p:cNvSpPr>
            <a:spLocks noGrp="1"/>
          </p:cNvSpPr>
          <p:nvPr>
            <p:ph sz="quarter" idx="13"/>
          </p:nvPr>
        </p:nvSpPr>
        <p:spPr/>
        <p:txBody>
          <a:bodyPr/>
          <a:lstStyle/>
          <a:p>
            <a:r>
              <a:rPr lang="en-US"/>
              <a:t>Cognitive Safety</a:t>
            </a:r>
          </a:p>
        </p:txBody>
      </p:sp>
      <p:sp>
        <p:nvSpPr>
          <p:cNvPr id="3" name="Text Placeholder 2">
            <a:extLst>
              <a:ext uri="{FF2B5EF4-FFF2-40B4-BE49-F238E27FC236}">
                <a16:creationId xmlns:a16="http://schemas.microsoft.com/office/drawing/2014/main" id="{5FC568D4-F9F5-3B4B-ABC8-208F6F5F97A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06109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D524-ED7A-9546-90B4-E06F5CDAA6DB}"/>
              </a:ext>
            </a:extLst>
          </p:cNvPr>
          <p:cNvSpPr>
            <a:spLocks noGrp="1"/>
          </p:cNvSpPr>
          <p:nvPr>
            <p:ph type="title"/>
          </p:nvPr>
        </p:nvSpPr>
        <p:spPr/>
        <p:txBody>
          <a:bodyPr/>
          <a:lstStyle/>
          <a:p>
            <a:r>
              <a:rPr lang="en-US"/>
              <a:t>What is cognitive safety?</a:t>
            </a:r>
          </a:p>
        </p:txBody>
      </p:sp>
      <p:sp>
        <p:nvSpPr>
          <p:cNvPr id="3" name="Content Placeholder 2">
            <a:extLst>
              <a:ext uri="{FF2B5EF4-FFF2-40B4-BE49-F238E27FC236}">
                <a16:creationId xmlns:a16="http://schemas.microsoft.com/office/drawing/2014/main" id="{F045EB26-34AA-854B-B212-2155AF0DCEC3}"/>
              </a:ext>
            </a:extLst>
          </p:cNvPr>
          <p:cNvSpPr>
            <a:spLocks noGrp="1"/>
          </p:cNvSpPr>
          <p:nvPr>
            <p:ph idx="1"/>
          </p:nvPr>
        </p:nvSpPr>
        <p:spPr/>
        <p:txBody>
          <a:bodyPr vert="horz" lIns="91440" tIns="45720" rIns="91440" bIns="45720" rtlCol="0" anchor="t">
            <a:normAutofit/>
          </a:bodyPr>
          <a:lstStyle/>
          <a:p>
            <a:pPr marL="0" indent="0">
              <a:buNone/>
            </a:pPr>
            <a:r>
              <a:rPr lang="en-US">
                <a:solidFill>
                  <a:srgbClr val="002060"/>
                </a:solidFill>
              </a:rPr>
              <a:t>Cognitive safety is:</a:t>
            </a:r>
          </a:p>
          <a:p>
            <a:r>
              <a:rPr lang="en-US">
                <a:solidFill>
                  <a:srgbClr val="002060"/>
                </a:solidFill>
              </a:rPr>
              <a:t>The encouragement that it is safe to try and learn</a:t>
            </a:r>
          </a:p>
          <a:p>
            <a:r>
              <a:rPr lang="en-US">
                <a:solidFill>
                  <a:srgbClr val="002060"/>
                </a:solidFill>
              </a:rPr>
              <a:t>Children that can learn from their mistakes</a:t>
            </a:r>
          </a:p>
          <a:p>
            <a:r>
              <a:rPr lang="en-US">
                <a:solidFill>
                  <a:srgbClr val="002060"/>
                </a:solidFill>
              </a:rPr>
              <a:t>Managing their expectations of themselves</a:t>
            </a:r>
          </a:p>
          <a:p>
            <a:r>
              <a:rPr lang="en-US">
                <a:solidFill>
                  <a:srgbClr val="002060"/>
                </a:solidFill>
              </a:rPr>
              <a:t>We can explain that the learning happens we step outside of comfort zones. </a:t>
            </a:r>
          </a:p>
          <a:p>
            <a:r>
              <a:rPr lang="en-US">
                <a:solidFill>
                  <a:srgbClr val="002060"/>
                </a:solidFill>
              </a:rPr>
              <a:t>We have to fail in order to learn.</a:t>
            </a:r>
          </a:p>
          <a:p>
            <a:endParaRPr lang="en-US">
              <a:solidFill>
                <a:srgbClr val="002060"/>
              </a:solidFill>
            </a:endParaRPr>
          </a:p>
        </p:txBody>
      </p:sp>
    </p:spTree>
    <p:extLst>
      <p:ext uri="{BB962C8B-B14F-4D97-AF65-F5344CB8AC3E}">
        <p14:creationId xmlns:p14="http://schemas.microsoft.com/office/powerpoint/2010/main" val="2411356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6C0B-E65F-9D96-64ED-737115A17D84}"/>
              </a:ext>
            </a:extLst>
          </p:cNvPr>
          <p:cNvSpPr>
            <a:spLocks noGrp="1"/>
          </p:cNvSpPr>
          <p:nvPr>
            <p:ph type="title"/>
          </p:nvPr>
        </p:nvSpPr>
        <p:spPr>
          <a:xfrm>
            <a:off x="457200" y="274638"/>
            <a:ext cx="8229600" cy="1143000"/>
          </a:xfrm>
        </p:spPr>
        <p:txBody>
          <a:bodyPr anchor="ctr">
            <a:normAutofit/>
          </a:bodyPr>
          <a:lstStyle/>
          <a:p>
            <a:r>
              <a:rPr lang="en-US"/>
              <a:t>Group Agreement</a:t>
            </a:r>
          </a:p>
        </p:txBody>
      </p:sp>
      <p:pic>
        <p:nvPicPr>
          <p:cNvPr id="2050" name="Picture 2" descr="Free Photo Of People Doing Handshakes Stock Photo">
            <a:extLst>
              <a:ext uri="{FF2B5EF4-FFF2-40B4-BE49-F238E27FC236}">
                <a16:creationId xmlns:a16="http://schemas.microsoft.com/office/drawing/2014/main" id="{6B1D4ACC-7F27-EAD0-C0BE-51873D7B2D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66" r="25028" b="2"/>
          <a:stretch/>
        </p:blipFill>
        <p:spPr bwMode="auto">
          <a:xfrm>
            <a:off x="457200" y="1600201"/>
            <a:ext cx="4038600" cy="4525963"/>
          </a:xfrm>
          <a:prstGeom prst="rect">
            <a:avLst/>
          </a:prstGeom>
          <a:solidFill>
            <a:srgbClr val="FFFFFF"/>
          </a:solidFill>
        </p:spPr>
      </p:pic>
      <p:sp>
        <p:nvSpPr>
          <p:cNvPr id="3" name="Content Placeholder 2">
            <a:extLst>
              <a:ext uri="{FF2B5EF4-FFF2-40B4-BE49-F238E27FC236}">
                <a16:creationId xmlns:a16="http://schemas.microsoft.com/office/drawing/2014/main" id="{391F3A6E-56B3-BFD2-7334-6006511BF5F2}"/>
              </a:ext>
            </a:extLst>
          </p:cNvPr>
          <p:cNvSpPr>
            <a:spLocks noGrp="1"/>
          </p:cNvSpPr>
          <p:nvPr>
            <p:ph sz="half" idx="2"/>
          </p:nvPr>
        </p:nvSpPr>
        <p:spPr>
          <a:xfrm>
            <a:off x="4648200" y="1600201"/>
            <a:ext cx="4038600" cy="4525963"/>
          </a:xfrm>
        </p:spPr>
        <p:txBody>
          <a:bodyPr>
            <a:normAutofit/>
          </a:bodyPr>
          <a:lstStyle/>
          <a:p>
            <a:pPr marL="0" indent="0">
              <a:buNone/>
            </a:pPr>
            <a:r>
              <a:rPr lang="en-US">
                <a:solidFill>
                  <a:srgbClr val="002060"/>
                </a:solidFill>
              </a:rPr>
              <a:t>As we all have our own life experiences, mental health statuses, relationships with others and more, it is important we can create a safe space.</a:t>
            </a:r>
          </a:p>
          <a:p>
            <a:pPr marL="0" indent="0">
              <a:buNone/>
            </a:pPr>
            <a:endParaRPr lang="en-US">
              <a:solidFill>
                <a:srgbClr val="002060"/>
              </a:solidFill>
            </a:endParaRPr>
          </a:p>
          <a:p>
            <a:pPr marL="0" indent="0">
              <a:buNone/>
            </a:pPr>
            <a:r>
              <a:rPr lang="en-US">
                <a:solidFill>
                  <a:srgbClr val="002060"/>
                </a:solidFill>
              </a:rPr>
              <a:t>What needs to be on our group agreement to make this happen?</a:t>
            </a:r>
          </a:p>
        </p:txBody>
      </p:sp>
    </p:spTree>
    <p:extLst>
      <p:ext uri="{BB962C8B-B14F-4D97-AF65-F5344CB8AC3E}">
        <p14:creationId xmlns:p14="http://schemas.microsoft.com/office/powerpoint/2010/main" val="1817834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DCC3-570D-114F-B6DE-B3CD78141633}"/>
              </a:ext>
            </a:extLst>
          </p:cNvPr>
          <p:cNvSpPr>
            <a:spLocks noGrp="1"/>
          </p:cNvSpPr>
          <p:nvPr>
            <p:ph type="title"/>
          </p:nvPr>
        </p:nvSpPr>
        <p:spPr/>
        <p:txBody>
          <a:bodyPr>
            <a:normAutofit fontScale="90000"/>
          </a:bodyPr>
          <a:lstStyle/>
          <a:p>
            <a:r>
              <a:rPr lang="en-US"/>
              <a:t>Cognitive Safety-Lotus Blossom Task</a:t>
            </a:r>
          </a:p>
        </p:txBody>
      </p:sp>
      <p:sp>
        <p:nvSpPr>
          <p:cNvPr id="3" name="Content Placeholder 2">
            <a:extLst>
              <a:ext uri="{FF2B5EF4-FFF2-40B4-BE49-F238E27FC236}">
                <a16:creationId xmlns:a16="http://schemas.microsoft.com/office/drawing/2014/main" id="{AAB31480-1259-4B4B-9FC4-8EF24EE1041A}"/>
              </a:ext>
            </a:extLst>
          </p:cNvPr>
          <p:cNvSpPr>
            <a:spLocks noGrp="1"/>
          </p:cNvSpPr>
          <p:nvPr>
            <p:ph idx="1"/>
          </p:nvPr>
        </p:nvSpPr>
        <p:spPr/>
        <p:txBody>
          <a:bodyPr vert="horz" lIns="91440" tIns="45720" rIns="91440" bIns="45720" rtlCol="0" anchor="t">
            <a:normAutofit/>
          </a:bodyPr>
          <a:lstStyle/>
          <a:p>
            <a:r>
              <a:rPr lang="en-US">
                <a:solidFill>
                  <a:srgbClr val="002060"/>
                </a:solidFill>
              </a:rPr>
              <a:t>Draw a grid on your paper or in a new document with 3 rows and 3 columns. </a:t>
            </a:r>
          </a:p>
          <a:p>
            <a:r>
              <a:rPr lang="en-US">
                <a:solidFill>
                  <a:srgbClr val="002060"/>
                </a:solidFill>
              </a:rPr>
              <a:t>In the middle square, write the word </a:t>
            </a:r>
            <a:r>
              <a:rPr lang="en-US" b="1">
                <a:solidFill>
                  <a:srgbClr val="002060"/>
                </a:solidFill>
              </a:rPr>
              <a:t>Empowered</a:t>
            </a:r>
            <a:r>
              <a:rPr lang="en-US">
                <a:solidFill>
                  <a:srgbClr val="002060"/>
                </a:solidFill>
              </a:rPr>
              <a:t>. </a:t>
            </a:r>
          </a:p>
          <a:p>
            <a:pPr marL="0" indent="0">
              <a:buNone/>
            </a:pPr>
            <a:endParaRPr lang="en-US" b="1">
              <a:solidFill>
                <a:srgbClr val="002060"/>
              </a:solidFill>
            </a:endParaRPr>
          </a:p>
          <a:p>
            <a:pPr marL="0" indent="0">
              <a:buNone/>
            </a:pPr>
            <a:r>
              <a:rPr lang="en-US">
                <a:solidFill>
                  <a:srgbClr val="002060"/>
                </a:solidFill>
              </a:rPr>
              <a:t>Complete as many of the boxes as you can in response to the question:</a:t>
            </a:r>
          </a:p>
          <a:p>
            <a:pPr marL="0" indent="0">
              <a:buNone/>
            </a:pPr>
            <a:endParaRPr lang="en-US">
              <a:solidFill>
                <a:srgbClr val="002060"/>
              </a:solidFill>
            </a:endParaRPr>
          </a:p>
          <a:p>
            <a:pPr marL="0" indent="0">
              <a:buNone/>
            </a:pPr>
            <a:r>
              <a:rPr lang="en-US">
                <a:solidFill>
                  <a:srgbClr val="002060"/>
                </a:solidFill>
              </a:rPr>
              <a:t>What can we do to empower those in our school?</a:t>
            </a:r>
          </a:p>
        </p:txBody>
      </p:sp>
    </p:spTree>
    <p:extLst>
      <p:ext uri="{BB962C8B-B14F-4D97-AF65-F5344CB8AC3E}">
        <p14:creationId xmlns:p14="http://schemas.microsoft.com/office/powerpoint/2010/main" val="300324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732B-7BB0-8D43-8B1E-7F786B8CF1F6}"/>
              </a:ext>
            </a:extLst>
          </p:cNvPr>
          <p:cNvSpPr>
            <a:spLocks noGrp="1"/>
          </p:cNvSpPr>
          <p:nvPr>
            <p:ph type="title"/>
          </p:nvPr>
        </p:nvSpPr>
        <p:spPr/>
        <p:txBody>
          <a:bodyPr/>
          <a:lstStyle/>
          <a:p>
            <a:r>
              <a:rPr lang="en-US"/>
              <a:t>Review of Lotus Blossom task</a:t>
            </a:r>
          </a:p>
        </p:txBody>
      </p:sp>
      <p:sp>
        <p:nvSpPr>
          <p:cNvPr id="3" name="Content Placeholder 2">
            <a:extLst>
              <a:ext uri="{FF2B5EF4-FFF2-40B4-BE49-F238E27FC236}">
                <a16:creationId xmlns:a16="http://schemas.microsoft.com/office/drawing/2014/main" id="{90EC3832-8D68-B244-B68D-8F02628471E8}"/>
              </a:ext>
            </a:extLst>
          </p:cNvPr>
          <p:cNvSpPr>
            <a:spLocks noGrp="1"/>
          </p:cNvSpPr>
          <p:nvPr>
            <p:ph idx="1"/>
          </p:nvPr>
        </p:nvSpPr>
        <p:spPr/>
        <p:txBody>
          <a:bodyPr>
            <a:normAutofit lnSpcReduction="10000"/>
          </a:bodyPr>
          <a:lstStyle/>
          <a:p>
            <a:r>
              <a:rPr lang="en-US">
                <a:solidFill>
                  <a:srgbClr val="002060"/>
                </a:solidFill>
              </a:rPr>
              <a:t>We may want to consider how we are providing opportunities for failure and then celebrating that failure in order to learn from it. What does this look like in our school?</a:t>
            </a:r>
          </a:p>
          <a:p>
            <a:r>
              <a:rPr lang="en-US">
                <a:solidFill>
                  <a:srgbClr val="002060"/>
                </a:solidFill>
              </a:rPr>
              <a:t>Embrace our own failures and explain to them what our process of learning is. </a:t>
            </a:r>
          </a:p>
          <a:p>
            <a:r>
              <a:rPr lang="en-US">
                <a:solidFill>
                  <a:srgbClr val="002060"/>
                </a:solidFill>
              </a:rPr>
              <a:t>If there are opportunities when the young people are better at something than we are (such as using technology?), let them teach us. This demonstrates that learning is truly lifelong. </a:t>
            </a:r>
          </a:p>
          <a:p>
            <a:r>
              <a:rPr lang="en-US">
                <a:solidFill>
                  <a:srgbClr val="002060"/>
                </a:solidFill>
              </a:rPr>
              <a:t>Discuss your feelings out loud: “I am going to try this but I am a bit worried as I could get it wrong…” This shows young people that perseverance and having a go anyway is healthy.</a:t>
            </a:r>
          </a:p>
        </p:txBody>
      </p:sp>
    </p:spTree>
    <p:extLst>
      <p:ext uri="{BB962C8B-B14F-4D97-AF65-F5344CB8AC3E}">
        <p14:creationId xmlns:p14="http://schemas.microsoft.com/office/powerpoint/2010/main" val="44798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2B6F-FC21-7648-9ED6-9D4DFBD9E32C}"/>
              </a:ext>
            </a:extLst>
          </p:cNvPr>
          <p:cNvSpPr>
            <a:spLocks noGrp="1"/>
          </p:cNvSpPr>
          <p:nvPr>
            <p:ph type="title"/>
          </p:nvPr>
        </p:nvSpPr>
        <p:spPr/>
        <p:txBody>
          <a:bodyPr/>
          <a:lstStyle/>
          <a:p>
            <a:r>
              <a:rPr lang="en-US"/>
              <a:t>Think about what we praise</a:t>
            </a:r>
          </a:p>
        </p:txBody>
      </p:sp>
      <p:sp>
        <p:nvSpPr>
          <p:cNvPr id="3" name="Content Placeholder 2">
            <a:extLst>
              <a:ext uri="{FF2B5EF4-FFF2-40B4-BE49-F238E27FC236}">
                <a16:creationId xmlns:a16="http://schemas.microsoft.com/office/drawing/2014/main" id="{74AF136B-0DD6-CD4C-A416-7095C7C3A0C8}"/>
              </a:ext>
            </a:extLst>
          </p:cNvPr>
          <p:cNvSpPr>
            <a:spLocks noGrp="1"/>
          </p:cNvSpPr>
          <p:nvPr>
            <p:ph idx="1"/>
          </p:nvPr>
        </p:nvSpPr>
        <p:spPr/>
        <p:txBody>
          <a:bodyPr/>
          <a:lstStyle/>
          <a:p>
            <a:r>
              <a:rPr lang="en-US" dirty="0">
                <a:solidFill>
                  <a:srgbClr val="002060"/>
                </a:solidFill>
              </a:rPr>
              <a:t>Effort, perseverance, enquiry and learning </a:t>
            </a:r>
            <a:r>
              <a:rPr lang="en-US" dirty="0" err="1">
                <a:solidFill>
                  <a:srgbClr val="002060"/>
                </a:solidFill>
              </a:rPr>
              <a:t>behaviours</a:t>
            </a:r>
            <a:r>
              <a:rPr lang="en-US" dirty="0">
                <a:solidFill>
                  <a:srgbClr val="002060"/>
                </a:solidFill>
              </a:rPr>
              <a:t> are the things we should be praising, not just grades.</a:t>
            </a:r>
          </a:p>
          <a:p>
            <a:r>
              <a:rPr lang="en-US" dirty="0">
                <a:solidFill>
                  <a:srgbClr val="002060"/>
                </a:solidFill>
              </a:rPr>
              <a:t>We need to think carefully about this and what we can do to praise in meaningful ways. </a:t>
            </a:r>
          </a:p>
          <a:p>
            <a:r>
              <a:rPr lang="en-US" dirty="0">
                <a:solidFill>
                  <a:srgbClr val="002060"/>
                </a:solidFill>
              </a:rPr>
              <a:t>Create a fun learning environment which enables them to feel creative where possible. </a:t>
            </a:r>
          </a:p>
          <a:p>
            <a:r>
              <a:rPr lang="en-US" dirty="0">
                <a:solidFill>
                  <a:srgbClr val="002060"/>
                </a:solidFill>
              </a:rPr>
              <a:t>If there are any specific interests that your classes have, we can try to get these into the curriculum. </a:t>
            </a:r>
          </a:p>
          <a:p>
            <a:pPr marL="0" indent="0">
              <a:buNone/>
            </a:pPr>
            <a:endParaRPr lang="en-US" dirty="0">
              <a:solidFill>
                <a:srgbClr val="002060"/>
              </a:solidFill>
            </a:endParaRPr>
          </a:p>
        </p:txBody>
      </p:sp>
    </p:spTree>
    <p:extLst>
      <p:ext uri="{BB962C8B-B14F-4D97-AF65-F5344CB8AC3E}">
        <p14:creationId xmlns:p14="http://schemas.microsoft.com/office/powerpoint/2010/main" val="846105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024E-4857-BE46-9BB7-76CE5F7BE01F}"/>
              </a:ext>
            </a:extLst>
          </p:cNvPr>
          <p:cNvSpPr>
            <a:spLocks noGrp="1"/>
          </p:cNvSpPr>
          <p:nvPr>
            <p:ph type="title"/>
          </p:nvPr>
        </p:nvSpPr>
        <p:spPr/>
        <p:txBody>
          <a:bodyPr/>
          <a:lstStyle/>
          <a:p>
            <a:r>
              <a:rPr lang="en-US"/>
              <a:t>Be inquisitive </a:t>
            </a:r>
          </a:p>
        </p:txBody>
      </p:sp>
      <p:sp>
        <p:nvSpPr>
          <p:cNvPr id="3" name="Content Placeholder 2">
            <a:extLst>
              <a:ext uri="{FF2B5EF4-FFF2-40B4-BE49-F238E27FC236}">
                <a16:creationId xmlns:a16="http://schemas.microsoft.com/office/drawing/2014/main" id="{465F3CF8-22DC-3D40-BEF7-80D1E2D78470}"/>
              </a:ext>
            </a:extLst>
          </p:cNvPr>
          <p:cNvSpPr>
            <a:spLocks noGrp="1"/>
          </p:cNvSpPr>
          <p:nvPr>
            <p:ph idx="1"/>
          </p:nvPr>
        </p:nvSpPr>
        <p:spPr/>
        <p:txBody>
          <a:bodyPr/>
          <a:lstStyle/>
          <a:p>
            <a:r>
              <a:rPr lang="en-US">
                <a:solidFill>
                  <a:srgbClr val="002060"/>
                </a:solidFill>
              </a:rPr>
              <a:t>If we do notice a child who does not seem to feel safe and is not enjoy learning we can:</a:t>
            </a:r>
          </a:p>
          <a:p>
            <a:pPr marL="0" indent="0">
              <a:buNone/>
            </a:pPr>
            <a:endParaRPr lang="en-US">
              <a:solidFill>
                <a:srgbClr val="002060"/>
              </a:solidFill>
            </a:endParaRPr>
          </a:p>
          <a:p>
            <a:r>
              <a:rPr lang="en-US">
                <a:solidFill>
                  <a:srgbClr val="002060"/>
                </a:solidFill>
              </a:rPr>
              <a:t>Think about the barriers that are holding them back-e.g. not comfortable interacting, knowledge gaps which create fear, negative past experience etc. </a:t>
            </a:r>
          </a:p>
          <a:p>
            <a:endParaRPr lang="en-US">
              <a:solidFill>
                <a:srgbClr val="002060"/>
              </a:solidFill>
            </a:endParaRPr>
          </a:p>
          <a:p>
            <a:r>
              <a:rPr lang="en-US">
                <a:solidFill>
                  <a:srgbClr val="002060"/>
                </a:solidFill>
              </a:rPr>
              <a:t>If we can break these down over time, we will be able to make a significant difference.</a:t>
            </a:r>
          </a:p>
          <a:p>
            <a:pPr marL="457200" indent="-457200">
              <a:buAutoNum type="arabicPeriod"/>
            </a:pPr>
            <a:endParaRPr lang="en-US">
              <a:solidFill>
                <a:srgbClr val="002060"/>
              </a:solidFill>
            </a:endParaRPr>
          </a:p>
          <a:p>
            <a:pPr marL="457200" indent="-457200">
              <a:buAutoNum type="arabicPeriod"/>
            </a:pPr>
            <a:endParaRPr lang="en-US">
              <a:solidFill>
                <a:srgbClr val="002060"/>
              </a:solidFill>
            </a:endParaRPr>
          </a:p>
        </p:txBody>
      </p:sp>
    </p:spTree>
    <p:extLst>
      <p:ext uri="{BB962C8B-B14F-4D97-AF65-F5344CB8AC3E}">
        <p14:creationId xmlns:p14="http://schemas.microsoft.com/office/powerpoint/2010/main" val="1406841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56FF-6868-DD47-A37E-ECBA753C9C1A}"/>
              </a:ext>
            </a:extLst>
          </p:cNvPr>
          <p:cNvSpPr>
            <a:spLocks noGrp="1"/>
          </p:cNvSpPr>
          <p:nvPr>
            <p:ph type="title"/>
          </p:nvPr>
        </p:nvSpPr>
        <p:spPr/>
        <p:txBody>
          <a:bodyPr/>
          <a:lstStyle/>
          <a:p>
            <a:r>
              <a:rPr lang="en-US"/>
              <a:t>Holistic activity</a:t>
            </a:r>
          </a:p>
        </p:txBody>
      </p:sp>
      <p:sp>
        <p:nvSpPr>
          <p:cNvPr id="3" name="Content Placeholder 2">
            <a:extLst>
              <a:ext uri="{FF2B5EF4-FFF2-40B4-BE49-F238E27FC236}">
                <a16:creationId xmlns:a16="http://schemas.microsoft.com/office/drawing/2014/main" id="{ADB7D5AF-9AAF-2C41-A393-2C4AB2F42C0F}"/>
              </a:ext>
            </a:extLst>
          </p:cNvPr>
          <p:cNvSpPr>
            <a:spLocks noGrp="1"/>
          </p:cNvSpPr>
          <p:nvPr>
            <p:ph idx="1"/>
          </p:nvPr>
        </p:nvSpPr>
        <p:spPr/>
        <p:txBody>
          <a:bodyPr/>
          <a:lstStyle/>
          <a:p>
            <a:pPr marL="0" indent="0">
              <a:buNone/>
            </a:pPr>
            <a:r>
              <a:rPr lang="en-US">
                <a:solidFill>
                  <a:srgbClr val="002060"/>
                </a:solidFill>
              </a:rPr>
              <a:t>Think about a young person you have worked with previously who was perhaps reluctant to learn or could not embrace failure.</a:t>
            </a:r>
          </a:p>
          <a:p>
            <a:pPr marL="0" indent="0">
              <a:buNone/>
            </a:pPr>
            <a:endParaRPr lang="en-US">
              <a:solidFill>
                <a:srgbClr val="002060"/>
              </a:solidFill>
            </a:endParaRPr>
          </a:p>
          <a:p>
            <a:pPr marL="0" indent="0">
              <a:buNone/>
            </a:pPr>
            <a:r>
              <a:rPr lang="en-US">
                <a:solidFill>
                  <a:srgbClr val="002060"/>
                </a:solidFill>
              </a:rPr>
              <a:t>What would have supported this child to feel more safe? </a:t>
            </a:r>
          </a:p>
          <a:p>
            <a:pPr marL="0" indent="0">
              <a:buNone/>
            </a:pPr>
            <a:endParaRPr lang="en-US">
              <a:solidFill>
                <a:srgbClr val="002060"/>
              </a:solidFill>
            </a:endParaRPr>
          </a:p>
        </p:txBody>
      </p:sp>
    </p:spTree>
    <p:extLst>
      <p:ext uri="{BB962C8B-B14F-4D97-AF65-F5344CB8AC3E}">
        <p14:creationId xmlns:p14="http://schemas.microsoft.com/office/powerpoint/2010/main" val="91821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DDEB-C19A-E64E-834C-428B21B564B4}"/>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CACC646B-C0CE-FE47-95BB-0053C54D9955}"/>
              </a:ext>
            </a:extLst>
          </p:cNvPr>
          <p:cNvSpPr>
            <a:spLocks noGrp="1"/>
          </p:cNvSpPr>
          <p:nvPr>
            <p:ph idx="1"/>
          </p:nvPr>
        </p:nvSpPr>
        <p:spPr/>
        <p:txBody>
          <a:bodyPr/>
          <a:lstStyle/>
          <a:p>
            <a:pPr marL="0" indent="0">
              <a:buNone/>
            </a:pPr>
            <a:r>
              <a:rPr lang="en-US">
                <a:solidFill>
                  <a:srgbClr val="002060"/>
                </a:solidFill>
              </a:rPr>
              <a:t>What are three things your partner learnt from this session?</a:t>
            </a:r>
          </a:p>
          <a:p>
            <a:pPr marL="0" indent="0">
              <a:buNone/>
            </a:pPr>
            <a:endParaRPr lang="en-US">
              <a:solidFill>
                <a:srgbClr val="002060"/>
              </a:solidFill>
            </a:endParaRPr>
          </a:p>
          <a:p>
            <a:pPr marL="0" indent="0">
              <a:buNone/>
            </a:pPr>
            <a:endParaRPr lang="en-US">
              <a:solidFill>
                <a:srgbClr val="002060"/>
              </a:solidFill>
            </a:endParaRPr>
          </a:p>
        </p:txBody>
      </p:sp>
    </p:spTree>
    <p:extLst>
      <p:ext uri="{BB962C8B-B14F-4D97-AF65-F5344CB8AC3E}">
        <p14:creationId xmlns:p14="http://schemas.microsoft.com/office/powerpoint/2010/main" val="4175834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B2E3-C92B-1841-83EB-14596E03F55D}"/>
              </a:ext>
            </a:extLst>
          </p:cNvPr>
          <p:cNvSpPr>
            <a:spLocks noGrp="1"/>
          </p:cNvSpPr>
          <p:nvPr>
            <p:ph type="title"/>
          </p:nvPr>
        </p:nvSpPr>
        <p:spPr>
          <a:xfrm>
            <a:off x="885347" y="270779"/>
            <a:ext cx="8092897" cy="922114"/>
          </a:xfrm>
        </p:spPr>
        <p:txBody>
          <a:bodyPr>
            <a:normAutofit fontScale="90000"/>
          </a:bodyPr>
          <a:lstStyle/>
          <a:p>
            <a:r>
              <a:rPr lang="en-US"/>
              <a:t>Discussion: Train the Trainer Session</a:t>
            </a:r>
          </a:p>
        </p:txBody>
      </p:sp>
      <p:sp>
        <p:nvSpPr>
          <p:cNvPr id="3" name="Content Placeholder 2">
            <a:extLst>
              <a:ext uri="{FF2B5EF4-FFF2-40B4-BE49-F238E27FC236}">
                <a16:creationId xmlns:a16="http://schemas.microsoft.com/office/drawing/2014/main" id="{B76E5344-1273-6E4E-9D4B-5F9534FFA64D}"/>
              </a:ext>
            </a:extLst>
          </p:cNvPr>
          <p:cNvSpPr>
            <a:spLocks noGrp="1"/>
          </p:cNvSpPr>
          <p:nvPr>
            <p:ph idx="1"/>
          </p:nvPr>
        </p:nvSpPr>
        <p:spPr/>
        <p:txBody>
          <a:bodyPr>
            <a:normAutofit/>
          </a:bodyPr>
          <a:lstStyle/>
          <a:p>
            <a:pPr marL="0" indent="0">
              <a:buNone/>
            </a:pPr>
            <a:r>
              <a:rPr lang="en-GB">
                <a:solidFill>
                  <a:srgbClr val="002060"/>
                </a:solidFill>
              </a:rPr>
              <a:t> How would you adapt the training to fit the needs of your setting?</a:t>
            </a:r>
          </a:p>
          <a:p>
            <a:pPr marL="0" indent="0">
              <a:buNone/>
            </a:pPr>
            <a:r>
              <a:rPr lang="en-GB">
                <a:solidFill>
                  <a:srgbClr val="002060"/>
                </a:solidFill>
              </a:rPr>
              <a:t> </a:t>
            </a:r>
          </a:p>
          <a:p>
            <a:pPr marL="0" lvl="0" indent="0">
              <a:buNone/>
            </a:pPr>
            <a:r>
              <a:rPr lang="en-GB">
                <a:solidFill>
                  <a:srgbClr val="002060"/>
                </a:solidFill>
              </a:rPr>
              <a:t>Who needs this training and why?</a:t>
            </a:r>
          </a:p>
          <a:p>
            <a:pPr marL="0" lvl="0" indent="0">
              <a:buNone/>
            </a:pPr>
            <a:endParaRPr lang="en-GB">
              <a:solidFill>
                <a:srgbClr val="002060"/>
              </a:solidFill>
            </a:endParaRPr>
          </a:p>
          <a:p>
            <a:pPr marL="0" lvl="0" indent="0">
              <a:buNone/>
            </a:pPr>
            <a:r>
              <a:rPr lang="en-GB">
                <a:solidFill>
                  <a:srgbClr val="002060"/>
                </a:solidFill>
              </a:rPr>
              <a:t>What practical considerations do you need to plan for before delivering this session?</a:t>
            </a:r>
          </a:p>
          <a:p>
            <a:pPr marL="0" lvl="0" indent="0">
              <a:buNone/>
            </a:pPr>
            <a:endParaRPr lang="en-GB">
              <a:solidFill>
                <a:srgbClr val="002060"/>
              </a:solidFill>
            </a:endParaRPr>
          </a:p>
          <a:p>
            <a:pPr marL="0" lvl="0" indent="0">
              <a:buNone/>
            </a:pPr>
            <a:r>
              <a:rPr lang="en-GB">
                <a:solidFill>
                  <a:srgbClr val="002060"/>
                </a:solidFill>
              </a:rPr>
              <a:t>Any questions?</a:t>
            </a:r>
            <a:endParaRPr lang="en-US">
              <a:solidFill>
                <a:srgbClr val="002060"/>
              </a:solidFill>
            </a:endParaRPr>
          </a:p>
        </p:txBody>
      </p:sp>
    </p:spTree>
    <p:extLst>
      <p:ext uri="{BB962C8B-B14F-4D97-AF65-F5344CB8AC3E}">
        <p14:creationId xmlns:p14="http://schemas.microsoft.com/office/powerpoint/2010/main" val="136235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D1F19B-CA65-1243-806B-715612E78B64}"/>
              </a:ext>
            </a:extLst>
          </p:cNvPr>
          <p:cNvSpPr>
            <a:spLocks noGrp="1"/>
          </p:cNvSpPr>
          <p:nvPr>
            <p:ph sz="quarter" idx="13"/>
          </p:nvPr>
        </p:nvSpPr>
        <p:spPr>
          <a:xfrm>
            <a:off x="704033" y="1793631"/>
            <a:ext cx="7972425" cy="2813537"/>
          </a:xfrm>
        </p:spPr>
        <p:txBody>
          <a:bodyPr>
            <a:normAutofit lnSpcReduction="10000"/>
          </a:bodyPr>
          <a:lstStyle/>
          <a:p>
            <a:r>
              <a:rPr lang="en-US" sz="2800" dirty="0">
                <a:solidFill>
                  <a:srgbClr val="002060"/>
                </a:solidFill>
              </a:rPr>
              <a:t>How does this training package support you to create an ethos and environment which promotes mental health? </a:t>
            </a:r>
          </a:p>
          <a:p>
            <a:endParaRPr lang="en-US" sz="2800" dirty="0">
              <a:solidFill>
                <a:srgbClr val="002060"/>
              </a:solidFill>
            </a:endParaRPr>
          </a:p>
          <a:p>
            <a:r>
              <a:rPr lang="en-US" sz="2800" dirty="0">
                <a:solidFill>
                  <a:srgbClr val="002060"/>
                </a:solidFill>
              </a:rPr>
              <a:t>What else do you need to do next to work towards CYP FEELING safe?  </a:t>
            </a:r>
          </a:p>
          <a:p>
            <a:endParaRPr lang="en-US" sz="2800" dirty="0">
              <a:solidFill>
                <a:srgbClr val="002060"/>
              </a:solidFill>
            </a:endParaRPr>
          </a:p>
        </p:txBody>
      </p:sp>
      <p:sp>
        <p:nvSpPr>
          <p:cNvPr id="4" name="TextBox 3">
            <a:extLst>
              <a:ext uri="{FF2B5EF4-FFF2-40B4-BE49-F238E27FC236}">
                <a16:creationId xmlns:a16="http://schemas.microsoft.com/office/drawing/2014/main" id="{AAC8844B-43FB-AC9B-DDF1-D9104F9089B1}"/>
              </a:ext>
            </a:extLst>
          </p:cNvPr>
          <p:cNvSpPr txBox="1"/>
          <p:nvPr/>
        </p:nvSpPr>
        <p:spPr>
          <a:xfrm>
            <a:off x="118244" y="6211669"/>
            <a:ext cx="8794261" cy="646331"/>
          </a:xfrm>
          <a:prstGeom prst="rect">
            <a:avLst/>
          </a:prstGeom>
          <a:noFill/>
        </p:spPr>
        <p:txBody>
          <a:bodyPr wrap="square">
            <a:spAutoFit/>
          </a:bodyPr>
          <a:lstStyle/>
          <a:p>
            <a:r>
              <a:rPr lang="en-GB" sz="1800" i="1"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Keeping Children Safe in Education: https://</a:t>
            </a:r>
            <a:r>
              <a:rPr lang="en-GB" sz="1800" i="1" dirty="0" err="1">
                <a:solidFill>
                  <a:srgbClr val="002060"/>
                </a:solidFill>
                <a:effectLst/>
                <a:latin typeface="Calibri" panose="020F0502020204030204" pitchFamily="34" charset="0"/>
                <a:ea typeface="Yu Mincho" panose="02020400000000000000" pitchFamily="18" charset="-128"/>
                <a:cs typeface="Arial" panose="020B0604020202020204" pitchFamily="34" charset="0"/>
              </a:rPr>
              <a:t>www.gov.uk</a:t>
            </a:r>
            <a:r>
              <a:rPr lang="en-GB" sz="1800" i="1"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/government/publications/keeping-children-safe-in-education--2 </a:t>
            </a:r>
            <a:endParaRPr lang="en-US" dirty="0">
              <a:solidFill>
                <a:srgbClr val="002060"/>
              </a:solidFill>
            </a:endParaRPr>
          </a:p>
        </p:txBody>
      </p:sp>
    </p:spTree>
    <p:extLst>
      <p:ext uri="{BB962C8B-B14F-4D97-AF65-F5344CB8AC3E}">
        <p14:creationId xmlns:p14="http://schemas.microsoft.com/office/powerpoint/2010/main" val="279945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EC65-DE87-385A-836F-58E0B81A6663}"/>
              </a:ext>
            </a:extLst>
          </p:cNvPr>
          <p:cNvSpPr>
            <a:spLocks noGrp="1"/>
          </p:cNvSpPr>
          <p:nvPr>
            <p:ph type="title"/>
          </p:nvPr>
        </p:nvSpPr>
        <p:spPr>
          <a:xfrm>
            <a:off x="1051103" y="270779"/>
            <a:ext cx="8092897" cy="922114"/>
          </a:xfrm>
        </p:spPr>
        <p:txBody>
          <a:bodyPr>
            <a:normAutofit fontScale="90000"/>
          </a:bodyPr>
          <a:lstStyle/>
          <a:p>
            <a:r>
              <a:rPr lang="en-US"/>
              <a:t>Some thoughts from a school and a young person…</a:t>
            </a:r>
          </a:p>
        </p:txBody>
      </p:sp>
      <p:sp>
        <p:nvSpPr>
          <p:cNvPr id="3" name="Content Placeholder 2">
            <a:extLst>
              <a:ext uri="{FF2B5EF4-FFF2-40B4-BE49-F238E27FC236}">
                <a16:creationId xmlns:a16="http://schemas.microsoft.com/office/drawing/2014/main" id="{DE15888C-A104-C176-C2A0-859CA8CCE9EA}"/>
              </a:ext>
            </a:extLst>
          </p:cNvPr>
          <p:cNvSpPr>
            <a:spLocks noGrp="1"/>
          </p:cNvSpPr>
          <p:nvPr>
            <p:ph idx="1"/>
          </p:nvPr>
        </p:nvSpPr>
        <p:spPr/>
        <p:txBody>
          <a:bodyPr>
            <a:normAutofit/>
          </a:bodyPr>
          <a:lstStyle/>
          <a:p>
            <a:pPr marL="0" indent="0" algn="ctr">
              <a:buNone/>
            </a:pPr>
            <a:endParaRPr lang="en-US" sz="2800" dirty="0">
              <a:solidFill>
                <a:srgbClr val="002060"/>
              </a:solidFill>
            </a:endParaRPr>
          </a:p>
          <a:p>
            <a:pPr marL="0" indent="0" algn="ctr">
              <a:buNone/>
            </a:pPr>
            <a:endParaRPr lang="en-US" sz="2800" dirty="0">
              <a:solidFill>
                <a:srgbClr val="002060"/>
              </a:solidFill>
            </a:endParaRPr>
          </a:p>
          <a:p>
            <a:pPr marL="0" indent="0" algn="ctr">
              <a:buNone/>
            </a:pPr>
            <a:r>
              <a:rPr lang="en-US" sz="2800" dirty="0">
                <a:solidFill>
                  <a:srgbClr val="002060"/>
                </a:solidFill>
              </a:rPr>
              <a:t>“We wanted to create an environment where mental health wasn’t taboo.  Where CYP could confidently raise concerns about themselves or a friend and where staff knew how to respond appropriately if they did”.</a:t>
            </a:r>
          </a:p>
        </p:txBody>
      </p:sp>
    </p:spTree>
    <p:extLst>
      <p:ext uri="{BB962C8B-B14F-4D97-AF65-F5344CB8AC3E}">
        <p14:creationId xmlns:p14="http://schemas.microsoft.com/office/powerpoint/2010/main" val="70534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043608" y="58612"/>
            <a:ext cx="8092896" cy="1258123"/>
          </a:xfrm>
          <a:prstGeom prst="rect">
            <a:avLst/>
          </a:prstGeom>
        </p:spPr>
        <p:txBody>
          <a:bodyPr>
            <a:normAutofit fontScale="90000"/>
          </a:bodyPr>
          <a:lstStyle/>
          <a:p>
            <a:br>
              <a:rPr lang="en-GB" b="1"/>
            </a:br>
            <a:r>
              <a:rPr lang="en-GB" b="1">
                <a:solidFill>
                  <a:srgbClr val="002060"/>
                </a:solidFill>
              </a:rPr>
              <a:t>The Power of Young People in Colleges</a:t>
            </a:r>
            <a:br>
              <a:rPr lang="en-GB" b="1"/>
            </a:br>
            <a:endParaRPr>
              <a:solidFill>
                <a:srgbClr val="002060"/>
              </a:solidFill>
            </a:endParaRPr>
          </a:p>
        </p:txBody>
      </p:sp>
      <p:sp>
        <p:nvSpPr>
          <p:cNvPr id="188" name="Content Placeholder 2"/>
          <p:cNvSpPr txBox="1">
            <a:spLocks noGrp="1"/>
          </p:cNvSpPr>
          <p:nvPr>
            <p:ph type="body" idx="1"/>
          </p:nvPr>
        </p:nvSpPr>
        <p:spPr>
          <a:xfrm>
            <a:off x="341453" y="2187216"/>
            <a:ext cx="8236424" cy="3950523"/>
          </a:xfrm>
          <a:prstGeom prst="rect">
            <a:avLst/>
          </a:prstGeom>
        </p:spPr>
        <p:txBody>
          <a:bodyPr>
            <a:normAutofit lnSpcReduction="10000"/>
          </a:bodyPr>
          <a:lstStyle/>
          <a:p>
            <a:pPr marL="0" indent="0">
              <a:buNone/>
            </a:pPr>
            <a:endParaRPr lang="en-GB" dirty="0">
              <a:solidFill>
                <a:srgbClr val="002060"/>
              </a:solidFill>
            </a:endParaRPr>
          </a:p>
          <a:p>
            <a:pPr marL="0" indent="0">
              <a:buNone/>
            </a:pPr>
            <a:r>
              <a:rPr lang="en-GB" sz="3200" b="1" i="1" dirty="0">
                <a:solidFill>
                  <a:srgbClr val="002060"/>
                </a:solidFill>
              </a:rPr>
              <a:t>“students are experts on the student experience”</a:t>
            </a: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r>
              <a:rPr lang="en-GB" dirty="0">
                <a:solidFill>
                  <a:srgbClr val="002060"/>
                </a:solidFill>
              </a:rPr>
              <a:t>https://</a:t>
            </a:r>
            <a:r>
              <a:rPr lang="en-GB" dirty="0" err="1">
                <a:solidFill>
                  <a:srgbClr val="002060"/>
                </a:solidFill>
              </a:rPr>
              <a:t>www.aoc.co.uk</a:t>
            </a:r>
            <a:r>
              <a:rPr lang="en-GB" dirty="0">
                <a:solidFill>
                  <a:srgbClr val="002060"/>
                </a:solidFill>
              </a:rPr>
              <a:t>/awards/blogs/the-power-young-people</a:t>
            </a:r>
          </a:p>
          <a:p>
            <a:endParaRPr lang="en-GB" dirty="0">
              <a:solidFill>
                <a:srgbClr val="002060"/>
              </a:solidFill>
            </a:endParaRPr>
          </a:p>
          <a:p>
            <a:pPr>
              <a:defRPr>
                <a:solidFill>
                  <a:srgbClr val="002060"/>
                </a:solidFill>
              </a:defRPr>
            </a:pPr>
            <a:endParaRPr dirty="0"/>
          </a:p>
        </p:txBody>
      </p:sp>
    </p:spTree>
    <p:extLst>
      <p:ext uri="{BB962C8B-B14F-4D97-AF65-F5344CB8AC3E}">
        <p14:creationId xmlns:p14="http://schemas.microsoft.com/office/powerpoint/2010/main" val="425630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1444-BCE9-DDA3-80F6-BCA24CD255D8}"/>
              </a:ext>
            </a:extLst>
          </p:cNvPr>
          <p:cNvSpPr>
            <a:spLocks noGrp="1"/>
          </p:cNvSpPr>
          <p:nvPr>
            <p:ph type="title"/>
          </p:nvPr>
        </p:nvSpPr>
        <p:spPr/>
        <p:txBody>
          <a:bodyPr/>
          <a:lstStyle/>
          <a:p>
            <a:r>
              <a:rPr lang="en-US"/>
              <a:t>Trigger Warning</a:t>
            </a:r>
          </a:p>
        </p:txBody>
      </p:sp>
      <p:sp>
        <p:nvSpPr>
          <p:cNvPr id="3" name="Content Placeholder 2">
            <a:extLst>
              <a:ext uri="{FF2B5EF4-FFF2-40B4-BE49-F238E27FC236}">
                <a16:creationId xmlns:a16="http://schemas.microsoft.com/office/drawing/2014/main" id="{E2F185C3-310D-06F3-D819-11DDF053225F}"/>
              </a:ext>
            </a:extLst>
          </p:cNvPr>
          <p:cNvSpPr>
            <a:spLocks noGrp="1"/>
          </p:cNvSpPr>
          <p:nvPr>
            <p:ph idx="1"/>
          </p:nvPr>
        </p:nvSpPr>
        <p:spPr>
          <a:xfrm>
            <a:off x="457200" y="1600201"/>
            <a:ext cx="8229600" cy="1828799"/>
          </a:xfrm>
        </p:spPr>
        <p:txBody>
          <a:bodyPr>
            <a:normAutofit/>
          </a:bodyPr>
          <a:lstStyle/>
          <a:p>
            <a:pPr algn="l" rtl="0" fontAlgn="base">
              <a:buFont typeface="Arial" panose="020B0604020202020204" pitchFamily="34" charset="0"/>
              <a:buChar char="•"/>
            </a:pPr>
            <a:r>
              <a:rPr lang="en-US" sz="2800" b="0" i="0" u="none" strike="noStrike">
                <a:solidFill>
                  <a:srgbClr val="002060"/>
                </a:solidFill>
                <a:effectLst/>
                <a:latin typeface="Calibri" panose="020F0502020204030204" pitchFamily="34" charset="0"/>
                <a:cs typeface="Calibri" panose="020F0502020204030204" pitchFamily="34" charset="0"/>
              </a:rPr>
              <a:t>We will be talking openly about mental health do take time out and let us know if we can support you in anyway.​</a:t>
            </a:r>
          </a:p>
          <a:p>
            <a:endParaRPr lang="en-US" sz="2800">
              <a:solidFill>
                <a:srgbClr val="002060"/>
              </a:solidFill>
              <a:latin typeface="Calibri" panose="020F0502020204030204" pitchFamily="34" charset="0"/>
              <a:cs typeface="Calibri" panose="020F0502020204030204" pitchFamily="34" charset="0"/>
            </a:endParaRPr>
          </a:p>
        </p:txBody>
      </p:sp>
      <p:sp>
        <p:nvSpPr>
          <p:cNvPr id="4" name="AutoShape 2">
            <a:extLst>
              <a:ext uri="{FF2B5EF4-FFF2-40B4-BE49-F238E27FC236}">
                <a16:creationId xmlns:a16="http://schemas.microsoft.com/office/drawing/2014/main" id="{1DF8336A-0736-2EEE-02E7-D1BB5365CD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puzzle jigsaw heart on brain,  mental health concept, world autism awareness day stock photo">
            <a:extLst>
              <a:ext uri="{FF2B5EF4-FFF2-40B4-BE49-F238E27FC236}">
                <a16:creationId xmlns:a16="http://schemas.microsoft.com/office/drawing/2014/main" id="{B1512A5F-5459-D426-8359-13F48380678C}"/>
              </a:ext>
            </a:extLst>
          </p:cNvPr>
          <p:cNvSpPr>
            <a:spLocks noChangeAspect="1" noChangeArrowheads="1"/>
          </p:cNvSpPr>
          <p:nvPr/>
        </p:nvSpPr>
        <p:spPr bwMode="auto">
          <a:xfrm>
            <a:off x="685800" y="838200"/>
            <a:ext cx="7772400" cy="518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person&#10;&#10;Description automatically generated">
            <a:extLst>
              <a:ext uri="{FF2B5EF4-FFF2-40B4-BE49-F238E27FC236}">
                <a16:creationId xmlns:a16="http://schemas.microsoft.com/office/drawing/2014/main" id="{FA73EBB6-BBFA-604A-543C-DBE13B0C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445" y="3420208"/>
            <a:ext cx="3983370" cy="2646486"/>
          </a:xfrm>
          <a:prstGeom prst="rect">
            <a:avLst/>
          </a:prstGeom>
        </p:spPr>
      </p:pic>
    </p:spTree>
    <p:extLst>
      <p:ext uri="{BB962C8B-B14F-4D97-AF65-F5344CB8AC3E}">
        <p14:creationId xmlns:p14="http://schemas.microsoft.com/office/powerpoint/2010/main" val="2362221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54EE-194C-154C-89D9-57447E536355}"/>
              </a:ext>
            </a:extLst>
          </p:cNvPr>
          <p:cNvSpPr>
            <a:spLocks noGrp="1"/>
          </p:cNvSpPr>
          <p:nvPr>
            <p:ph type="title"/>
          </p:nvPr>
        </p:nvSpPr>
        <p:spPr/>
        <p:txBody>
          <a:bodyPr>
            <a:normAutofit fontScale="90000"/>
          </a:bodyPr>
          <a:lstStyle/>
          <a:p>
            <a:r>
              <a:rPr lang="en-US"/>
              <a:t>The Power of Young People in Schools</a:t>
            </a:r>
          </a:p>
        </p:txBody>
      </p:sp>
      <p:pic>
        <p:nvPicPr>
          <p:cNvPr id="4" name="Online Media 3" descr="Personal Experience from Centre's Young Champion">
            <a:hlinkClick r:id="" action="ppaction://media"/>
            <a:extLst>
              <a:ext uri="{FF2B5EF4-FFF2-40B4-BE49-F238E27FC236}">
                <a16:creationId xmlns:a16="http://schemas.microsoft.com/office/drawing/2014/main" id="{E8AA538E-B748-EAB9-2683-AE229455D52E}"/>
              </a:ext>
            </a:extLst>
          </p:cNvPr>
          <p:cNvPicPr>
            <a:picLocks noGrp="1" noRot="1" noChangeAspect="1"/>
          </p:cNvPicPr>
          <p:nvPr>
            <p:ph idx="1"/>
            <a:videoFile r:link="rId1"/>
          </p:nvPr>
        </p:nvPicPr>
        <p:blipFill>
          <a:blip r:embed="rId3"/>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38523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D627-867F-0B48-EC6C-53AAB1CAE7F5}"/>
              </a:ext>
            </a:extLst>
          </p:cNvPr>
          <p:cNvSpPr>
            <a:spLocks noGrp="1"/>
          </p:cNvSpPr>
          <p:nvPr>
            <p:ph type="title"/>
          </p:nvPr>
        </p:nvSpPr>
        <p:spPr/>
        <p:txBody>
          <a:bodyPr/>
          <a:lstStyle/>
          <a:p>
            <a:r>
              <a:rPr lang="en-US"/>
              <a:t>Some ideas from us </a:t>
            </a:r>
          </a:p>
        </p:txBody>
      </p:sp>
      <p:sp>
        <p:nvSpPr>
          <p:cNvPr id="3" name="Content Placeholder 2">
            <a:extLst>
              <a:ext uri="{FF2B5EF4-FFF2-40B4-BE49-F238E27FC236}">
                <a16:creationId xmlns:a16="http://schemas.microsoft.com/office/drawing/2014/main" id="{40AB1D98-EC0A-EAD0-DD51-B1C8EBEAD959}"/>
              </a:ext>
            </a:extLst>
          </p:cNvPr>
          <p:cNvSpPr>
            <a:spLocks noGrp="1"/>
          </p:cNvSpPr>
          <p:nvPr>
            <p:ph idx="1"/>
          </p:nvPr>
        </p:nvSpPr>
        <p:spPr/>
        <p:txBody>
          <a:bodyPr vert="horz" lIns="91440" tIns="45720" rIns="91440" bIns="45720" rtlCol="0" anchor="t">
            <a:normAutofit lnSpcReduction="10000"/>
          </a:bodyPr>
          <a:lstStyle/>
          <a:p>
            <a:r>
              <a:rPr lang="en-US" dirty="0">
                <a:solidFill>
                  <a:srgbClr val="002060"/>
                </a:solidFill>
              </a:rPr>
              <a:t>Select CYP to take part in a CYP voice group to understand emerging priorities for CYP mental health in your setting</a:t>
            </a:r>
          </a:p>
          <a:p>
            <a:endParaRPr lang="en-US" dirty="0">
              <a:solidFill>
                <a:srgbClr val="002060"/>
              </a:solidFill>
            </a:endParaRPr>
          </a:p>
          <a:p>
            <a:r>
              <a:rPr lang="en-US" dirty="0">
                <a:solidFill>
                  <a:srgbClr val="002060"/>
                </a:solidFill>
              </a:rPr>
              <a:t>Create a CYP survey about their mental health and wellbeing</a:t>
            </a:r>
            <a:endParaRPr lang="en-US" dirty="0">
              <a:solidFill>
                <a:srgbClr val="002060"/>
              </a:solidFill>
              <a:cs typeface="Calibri"/>
            </a:endParaRPr>
          </a:p>
          <a:p>
            <a:endParaRPr lang="en-US" dirty="0">
              <a:solidFill>
                <a:srgbClr val="002060"/>
              </a:solidFill>
            </a:endParaRPr>
          </a:p>
          <a:p>
            <a:r>
              <a:rPr lang="en-US" dirty="0">
                <a:solidFill>
                  <a:srgbClr val="002060"/>
                </a:solidFill>
              </a:rPr>
              <a:t>Depending on the ability of those in your organization community, how might you need to adapt hearing their voices? </a:t>
            </a:r>
          </a:p>
          <a:p>
            <a:pPr marL="0" indent="0">
              <a:buNone/>
            </a:pPr>
            <a:endParaRPr lang="en-US" dirty="0">
              <a:solidFill>
                <a:srgbClr val="002060"/>
              </a:solidFill>
            </a:endParaRPr>
          </a:p>
          <a:p>
            <a:r>
              <a:rPr lang="en-US" dirty="0">
                <a:solidFill>
                  <a:srgbClr val="002060"/>
                </a:solidFill>
              </a:rPr>
              <a:t>Ask yourself; How will CYP be involved in future intervention planning for your setting?</a:t>
            </a: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605736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miling young man showing phone to laughing friend while sitting on floor of university corridor">
            <a:extLst>
              <a:ext uri="{FF2B5EF4-FFF2-40B4-BE49-F238E27FC236}">
                <a16:creationId xmlns:a16="http://schemas.microsoft.com/office/drawing/2014/main" id="{70088934-AB41-3381-26D6-6FEEC8A11B99}"/>
              </a:ext>
            </a:extLst>
          </p:cNvPr>
          <p:cNvPicPr>
            <a:picLocks noChangeAspect="1"/>
          </p:cNvPicPr>
          <p:nvPr/>
        </p:nvPicPr>
        <p:blipFill rotWithShape="1">
          <a:blip r:embed="rId2"/>
          <a:srcRect l="7041" r="19235" b="-1"/>
          <a:stretch/>
        </p:blipFill>
        <p:spPr>
          <a:xfrm>
            <a:off x="177421" y="1474786"/>
            <a:ext cx="5503410" cy="4525964"/>
          </a:xfrm>
          <a:prstGeom prst="rect">
            <a:avLst/>
          </a:prstGeom>
        </p:spPr>
      </p:pic>
      <p:sp>
        <p:nvSpPr>
          <p:cNvPr id="2" name="Title 1">
            <a:extLst>
              <a:ext uri="{FF2B5EF4-FFF2-40B4-BE49-F238E27FC236}">
                <a16:creationId xmlns:a16="http://schemas.microsoft.com/office/drawing/2014/main" id="{BEF0FA8A-9230-E79D-8CDE-BF6658C8EA6F}"/>
              </a:ext>
            </a:extLst>
          </p:cNvPr>
          <p:cNvSpPr>
            <a:spLocks noGrp="1"/>
          </p:cNvSpPr>
          <p:nvPr>
            <p:ph type="title"/>
          </p:nvPr>
        </p:nvSpPr>
        <p:spPr/>
        <p:txBody>
          <a:bodyPr anchor="ctr">
            <a:normAutofit/>
          </a:bodyPr>
          <a:lstStyle/>
          <a:p>
            <a:pPr>
              <a:lnSpc>
                <a:spcPct val="90000"/>
              </a:lnSpc>
            </a:pPr>
            <a:r>
              <a:rPr lang="en-GB" sz="1875" b="1">
                <a:solidFill>
                  <a:srgbClr val="FEFFFF"/>
                </a:solidFill>
              </a:rPr>
              <a:t>6. Enabling the Student Voice </a:t>
            </a:r>
            <a:br>
              <a:rPr lang="en-GB" sz="1875">
                <a:solidFill>
                  <a:srgbClr val="FEFFFF"/>
                </a:solidFill>
              </a:rPr>
            </a:br>
            <a:endParaRPr lang="en-US" sz="1875">
              <a:solidFill>
                <a:srgbClr val="FEFFFF"/>
              </a:solidFill>
            </a:endParaRPr>
          </a:p>
        </p:txBody>
      </p:sp>
      <p:sp>
        <p:nvSpPr>
          <p:cNvPr id="9" name="Content Placeholder 8">
            <a:extLst>
              <a:ext uri="{FF2B5EF4-FFF2-40B4-BE49-F238E27FC236}">
                <a16:creationId xmlns:a16="http://schemas.microsoft.com/office/drawing/2014/main" id="{4CC6DFA3-D177-1E37-7EB8-869E9BD4A0C4}"/>
              </a:ext>
            </a:extLst>
          </p:cNvPr>
          <p:cNvSpPr>
            <a:spLocks noGrp="1"/>
          </p:cNvSpPr>
          <p:nvPr>
            <p:ph type="body" idx="1"/>
          </p:nvPr>
        </p:nvSpPr>
        <p:spPr>
          <a:xfrm>
            <a:off x="5868536" y="1600200"/>
            <a:ext cx="2818263" cy="4525964"/>
          </a:xfrm>
        </p:spPr>
        <p:txBody>
          <a:bodyPr>
            <a:normAutofit/>
          </a:bodyPr>
          <a:lstStyle/>
          <a:p>
            <a:r>
              <a:rPr lang="en-GB">
                <a:solidFill>
                  <a:srgbClr val="002060"/>
                </a:solidFill>
              </a:rPr>
              <a:t>There is no one way to promote the voice of children and young people </a:t>
            </a:r>
          </a:p>
          <a:p>
            <a:r>
              <a:rPr lang="en-GB">
                <a:solidFill>
                  <a:srgbClr val="002060"/>
                </a:solidFill>
              </a:rPr>
              <a:t>Every setting is different with unique cohorts.</a:t>
            </a:r>
            <a:endParaRPr lang="en-US">
              <a:solidFill>
                <a:srgbClr val="002060"/>
              </a:solidFill>
            </a:endParaRPr>
          </a:p>
        </p:txBody>
      </p:sp>
      <p:sp>
        <p:nvSpPr>
          <p:cNvPr id="3" name="TextBox 2">
            <a:extLst>
              <a:ext uri="{FF2B5EF4-FFF2-40B4-BE49-F238E27FC236}">
                <a16:creationId xmlns:a16="http://schemas.microsoft.com/office/drawing/2014/main" id="{9B40D6D2-57FF-558A-1ECA-262040FC12DF}"/>
              </a:ext>
            </a:extLst>
          </p:cNvPr>
          <p:cNvSpPr txBox="1"/>
          <p:nvPr/>
        </p:nvSpPr>
        <p:spPr>
          <a:xfrm>
            <a:off x="1596787" y="750627"/>
            <a:ext cx="510426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b="1">
                <a:solidFill>
                  <a:srgbClr val="002060"/>
                </a:solidFill>
                <a:latin typeface="+mj-lt"/>
                <a:ea typeface="+mj-ea"/>
                <a:cs typeface="+mj-cs"/>
                <a:sym typeface="Calibri"/>
              </a:rPr>
              <a:t>R</a:t>
            </a:r>
            <a:r>
              <a:rPr kumimoji="0" lang="en-US" sz="3200" b="1" i="0" u="none" strike="noStrike" cap="none" spc="0" normalizeH="0" baseline="0">
                <a:ln>
                  <a:noFill/>
                </a:ln>
                <a:solidFill>
                  <a:srgbClr val="002060"/>
                </a:solidFill>
                <a:effectLst/>
                <a:uFillTx/>
                <a:latin typeface="+mj-lt"/>
                <a:ea typeface="+mj-ea"/>
                <a:cs typeface="+mj-cs"/>
                <a:sym typeface="Calibri"/>
              </a:rPr>
              <a:t>emember </a:t>
            </a:r>
          </a:p>
        </p:txBody>
      </p:sp>
    </p:spTree>
    <p:extLst>
      <p:ext uri="{BB962C8B-B14F-4D97-AF65-F5344CB8AC3E}">
        <p14:creationId xmlns:p14="http://schemas.microsoft.com/office/powerpoint/2010/main" val="4153433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ontent Placeholder 1"/>
          <p:cNvSpPr txBox="1">
            <a:spLocks noGrp="1"/>
          </p:cNvSpPr>
          <p:nvPr>
            <p:ph type="body" sz="quarter" idx="1"/>
          </p:nvPr>
        </p:nvSpPr>
        <p:spPr>
          <a:prstGeom prst="rect">
            <a:avLst/>
          </a:prstGeom>
        </p:spPr>
        <p:txBody>
          <a:bodyPr>
            <a:noAutofit/>
          </a:bodyPr>
          <a:lstStyle/>
          <a:p>
            <a:pPr>
              <a:lnSpc>
                <a:spcPct val="80000"/>
              </a:lnSpc>
              <a:spcBef>
                <a:spcPts val="800"/>
              </a:spcBef>
              <a:defRPr sz="3700"/>
            </a:pPr>
            <a:r>
              <a:rPr lang="en-GB" sz="3200"/>
              <a:t>Discuss at your tables how as a school/college you support distressed students</a:t>
            </a:r>
          </a:p>
          <a:p>
            <a:pPr>
              <a:lnSpc>
                <a:spcPct val="80000"/>
              </a:lnSpc>
              <a:spcBef>
                <a:spcPts val="800"/>
              </a:spcBef>
              <a:defRPr sz="3700"/>
            </a:pPr>
            <a:endParaRPr lang="en-GB" sz="3200"/>
          </a:p>
          <a:p>
            <a:pPr>
              <a:lnSpc>
                <a:spcPct val="80000"/>
              </a:lnSpc>
              <a:spcBef>
                <a:spcPts val="800"/>
              </a:spcBef>
              <a:defRPr sz="3700"/>
            </a:pPr>
            <a:r>
              <a:rPr lang="en-GB" sz="3200"/>
              <a:t>What would you say is key?</a:t>
            </a:r>
            <a:endParaRPr sz="3200"/>
          </a:p>
        </p:txBody>
      </p:sp>
    </p:spTree>
    <p:extLst>
      <p:ext uri="{BB962C8B-B14F-4D97-AF65-F5344CB8AC3E}">
        <p14:creationId xmlns:p14="http://schemas.microsoft.com/office/powerpoint/2010/main" val="124646755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ontent Placeholder 1"/>
          <p:cNvSpPr txBox="1">
            <a:spLocks noGrp="1"/>
          </p:cNvSpPr>
          <p:nvPr>
            <p:ph type="body" sz="quarter" idx="1"/>
          </p:nvPr>
        </p:nvSpPr>
        <p:spPr>
          <a:prstGeom prst="rect">
            <a:avLst/>
          </a:prstGeom>
        </p:spPr>
        <p:txBody>
          <a:bodyPr/>
          <a:lstStyle/>
          <a:p>
            <a:pPr>
              <a:lnSpc>
                <a:spcPct val="80000"/>
              </a:lnSpc>
              <a:spcBef>
                <a:spcPts val="800"/>
              </a:spcBef>
              <a:defRPr sz="3700"/>
            </a:pPr>
            <a:r>
              <a:t>Talk to Distressed Students </a:t>
            </a:r>
          </a:p>
          <a:p>
            <a:pPr>
              <a:lnSpc>
                <a:spcPct val="80000"/>
              </a:lnSpc>
              <a:spcBef>
                <a:spcPts val="800"/>
              </a:spcBef>
              <a:defRPr sz="3700"/>
            </a:pPr>
            <a:r>
              <a:t>(Train the Trainer)</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tle 1"/>
          <p:cNvSpPr txBox="1">
            <a:spLocks noGrp="1"/>
          </p:cNvSpPr>
          <p:nvPr>
            <p:ph type="title"/>
          </p:nvPr>
        </p:nvSpPr>
        <p:spPr>
          <a:xfrm>
            <a:off x="1043608" y="58613"/>
            <a:ext cx="8092896" cy="922114"/>
          </a:xfrm>
          <a:prstGeom prst="rect">
            <a:avLst/>
          </a:prstGeom>
        </p:spPr>
        <p:txBody>
          <a:bodyPr/>
          <a:lstStyle/>
          <a:p>
            <a:r>
              <a:t>Introduction </a:t>
            </a:r>
          </a:p>
        </p:txBody>
      </p:sp>
      <p:sp>
        <p:nvSpPr>
          <p:cNvPr id="255"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rPr dirty="0"/>
              <a:t>Communication skills are fundamental when it comes to relationships between young people and staff.</a:t>
            </a:r>
          </a:p>
          <a:p>
            <a:pPr>
              <a:defRPr>
                <a:solidFill>
                  <a:srgbClr val="002060"/>
                </a:solidFill>
              </a:defRPr>
            </a:pPr>
            <a:r>
              <a:rPr dirty="0"/>
              <a:t>We need to have open and honest conversations with those in our care. </a:t>
            </a:r>
          </a:p>
          <a:p>
            <a:pPr marL="0" indent="0">
              <a:buSzTx/>
              <a:buNone/>
              <a:defRPr>
                <a:solidFill>
                  <a:srgbClr val="002060"/>
                </a:solidFill>
              </a:defRPr>
            </a:pPr>
            <a:endParaRPr dirty="0"/>
          </a:p>
          <a:p>
            <a:pPr marL="0" indent="0" algn="ctr">
              <a:buSzTx/>
              <a:buNone/>
              <a:defRPr>
                <a:solidFill>
                  <a:srgbClr val="002060"/>
                </a:solidFill>
              </a:defRPr>
            </a:pPr>
            <a:endParaRPr dirty="0"/>
          </a:p>
          <a:p>
            <a:pPr marL="0" indent="0" algn="ctr">
              <a:buSzTx/>
              <a:buNone/>
              <a:defRPr b="1">
                <a:solidFill>
                  <a:srgbClr val="002060"/>
                </a:solidFill>
              </a:defRPr>
            </a:pPr>
            <a:r>
              <a:rPr dirty="0"/>
              <a:t>Question: What might the barriers be that prevent us from having difficult conversations about mental health and wellbeing?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1043608" y="58613"/>
            <a:ext cx="8092896" cy="922114"/>
          </a:xfrm>
          <a:prstGeom prst="rect">
            <a:avLst/>
          </a:prstGeom>
        </p:spPr>
        <p:txBody>
          <a:bodyPr/>
          <a:lstStyle/>
          <a:p>
            <a:r>
              <a:t>Listen to understand </a:t>
            </a:r>
          </a:p>
        </p:txBody>
      </p:sp>
      <p:sp>
        <p:nvSpPr>
          <p:cNvPr id="260" name="Content Placeholder 2"/>
          <p:cNvSpPr txBox="1">
            <a:spLocks noGrp="1"/>
          </p:cNvSpPr>
          <p:nvPr>
            <p:ph type="body" idx="1"/>
          </p:nvPr>
        </p:nvSpPr>
        <p:spPr>
          <a:xfrm>
            <a:off x="457200" y="1600201"/>
            <a:ext cx="8229600" cy="4525963"/>
          </a:xfrm>
          <a:prstGeom prst="rect">
            <a:avLst/>
          </a:prstGeom>
        </p:spPr>
        <p:txBody>
          <a:bodyPr/>
          <a:lstStyle/>
          <a:p>
            <a:pPr marL="0" indent="0">
              <a:buSzTx/>
              <a:buNone/>
              <a:defRPr>
                <a:solidFill>
                  <a:srgbClr val="002060"/>
                </a:solidFill>
              </a:defRPr>
            </a:pPr>
            <a:r>
              <a:t>Activity: Working in pairs, think about a time when you really felt heard. </a:t>
            </a:r>
          </a:p>
          <a:p>
            <a:pPr marL="0" indent="0">
              <a:buSzTx/>
              <a:buNone/>
              <a:defRPr>
                <a:solidFill>
                  <a:srgbClr val="002060"/>
                </a:solidFill>
              </a:defRPr>
            </a:pPr>
            <a:endParaRPr/>
          </a:p>
          <a:p>
            <a:pPr marL="0" indent="0">
              <a:buSzTx/>
              <a:buNone/>
              <a:defRPr>
                <a:solidFill>
                  <a:srgbClr val="002060"/>
                </a:solidFill>
              </a:defRPr>
            </a:pPr>
            <a:r>
              <a:t>What did the listener do that made you feel that way? How did they help you to feel understood? </a:t>
            </a:r>
          </a:p>
        </p:txBody>
      </p:sp>
      <p:pic>
        <p:nvPicPr>
          <p:cNvPr id="261" name="Picture 2" descr="Picture 2"/>
          <p:cNvPicPr>
            <a:picLocks noChangeAspect="1"/>
          </p:cNvPicPr>
          <p:nvPr/>
        </p:nvPicPr>
        <p:blipFill>
          <a:blip r:embed="rId3"/>
          <a:stretch>
            <a:fillRect/>
          </a:stretch>
        </p:blipFill>
        <p:spPr>
          <a:xfrm>
            <a:off x="2662516" y="3756531"/>
            <a:ext cx="3173509" cy="2153452"/>
          </a:xfrm>
          <a:prstGeom prst="rect">
            <a:avLst/>
          </a:prstGeom>
          <a:ln w="12700">
            <a:miter lim="400000"/>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1"/>
          <p:cNvSpPr txBox="1">
            <a:spLocks noGrp="1"/>
          </p:cNvSpPr>
          <p:nvPr>
            <p:ph type="title"/>
          </p:nvPr>
        </p:nvSpPr>
        <p:spPr>
          <a:xfrm>
            <a:off x="1043608" y="58613"/>
            <a:ext cx="8092896" cy="922114"/>
          </a:xfrm>
          <a:prstGeom prst="rect">
            <a:avLst/>
          </a:prstGeom>
        </p:spPr>
        <p:txBody>
          <a:bodyPr/>
          <a:lstStyle>
            <a:lvl1pPr>
              <a:lnSpc>
                <a:spcPct val="90000"/>
              </a:lnSpc>
              <a:defRPr sz="3100"/>
            </a:lvl1pPr>
          </a:lstStyle>
          <a:p>
            <a:r>
              <a:t>You can be the difference a young person needs…</a:t>
            </a:r>
          </a:p>
        </p:txBody>
      </p:sp>
      <p:grpSp>
        <p:nvGrpSpPr>
          <p:cNvPr id="278" name="Content Placeholder 2"/>
          <p:cNvGrpSpPr/>
          <p:nvPr/>
        </p:nvGrpSpPr>
        <p:grpSpPr>
          <a:xfrm>
            <a:off x="918105" y="1601247"/>
            <a:ext cx="7307789" cy="4523870"/>
            <a:chOff x="0" y="0"/>
            <a:chExt cx="7307788" cy="4523868"/>
          </a:xfrm>
        </p:grpSpPr>
        <p:grpSp>
          <p:nvGrpSpPr>
            <p:cNvPr id="268" name="Group"/>
            <p:cNvGrpSpPr/>
            <p:nvPr/>
          </p:nvGrpSpPr>
          <p:grpSpPr>
            <a:xfrm>
              <a:off x="0" y="0"/>
              <a:ext cx="3479899" cy="2087940"/>
              <a:chOff x="0" y="0"/>
              <a:chExt cx="3479898" cy="2087939"/>
            </a:xfrm>
          </p:grpSpPr>
          <p:sp>
            <p:nvSpPr>
              <p:cNvPr id="266" name="Rectangle"/>
              <p:cNvSpPr/>
              <p:nvPr/>
            </p:nvSpPr>
            <p:spPr>
              <a:xfrm>
                <a:off x="-1" y="-1"/>
                <a:ext cx="3479900" cy="2087941"/>
              </a:xfrm>
              <a:prstGeom prst="rect">
                <a:avLst/>
              </a:prstGeom>
              <a:solidFill>
                <a:schemeClr val="accent3"/>
              </a:solidFill>
              <a:ln w="25400" cap="flat">
                <a:solidFill>
                  <a:srgbClr val="FFFFFF"/>
                </a:solidFill>
                <a:prstDash val="solid"/>
                <a:round/>
              </a:ln>
              <a:effectLst/>
            </p:spPr>
            <p:txBody>
              <a:bodyPr wrap="square" lIns="45719" tIns="45719" rIns="45719" bIns="45719" numCol="1" anchor="ctr">
                <a:noAutofit/>
              </a:bodyPr>
              <a:lstStyle/>
              <a:p>
                <a:pPr algn="ctr" defTabSz="1155700">
                  <a:lnSpc>
                    <a:spcPct val="90000"/>
                  </a:lnSpc>
                  <a:spcBef>
                    <a:spcPts val="1000"/>
                  </a:spcBef>
                  <a:defRPr sz="2400">
                    <a:solidFill>
                      <a:srgbClr val="FFFFFF"/>
                    </a:solidFill>
                  </a:defRPr>
                </a:pPr>
                <a:endParaRPr/>
              </a:p>
            </p:txBody>
          </p:sp>
          <p:sp>
            <p:nvSpPr>
              <p:cNvPr id="267" name="We can create an environment where a child/young person really feels heard."/>
              <p:cNvSpPr txBox="1"/>
              <p:nvPr/>
            </p:nvSpPr>
            <p:spPr>
              <a:xfrm>
                <a:off x="0" y="195081"/>
                <a:ext cx="3479899" cy="169777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9060" tIns="99060" rIns="99060" bIns="99060" numCol="1" anchor="ctr">
                <a:spAutoFit/>
              </a:bodyPr>
              <a:lstStyle>
                <a:lvl1pPr algn="ctr" defTabSz="1155700">
                  <a:lnSpc>
                    <a:spcPct val="90000"/>
                  </a:lnSpc>
                  <a:spcBef>
                    <a:spcPts val="1000"/>
                  </a:spcBef>
                  <a:defRPr sz="2600">
                    <a:solidFill>
                      <a:srgbClr val="FFFFFF"/>
                    </a:solidFill>
                  </a:defRPr>
                </a:lvl1pPr>
              </a:lstStyle>
              <a:p>
                <a:r>
                  <a:t>We can create an environment where a child/young person really feels heard. </a:t>
                </a:r>
              </a:p>
            </p:txBody>
          </p:sp>
        </p:grpSp>
        <p:grpSp>
          <p:nvGrpSpPr>
            <p:cNvPr id="271" name="Group"/>
            <p:cNvGrpSpPr/>
            <p:nvPr/>
          </p:nvGrpSpPr>
          <p:grpSpPr>
            <a:xfrm>
              <a:off x="3827889" y="0"/>
              <a:ext cx="3479900" cy="2087940"/>
              <a:chOff x="0" y="0"/>
              <a:chExt cx="3479898" cy="2087939"/>
            </a:xfrm>
          </p:grpSpPr>
          <p:sp>
            <p:nvSpPr>
              <p:cNvPr id="269" name="Rectangle"/>
              <p:cNvSpPr/>
              <p:nvPr/>
            </p:nvSpPr>
            <p:spPr>
              <a:xfrm>
                <a:off x="-1" y="-1"/>
                <a:ext cx="3479900" cy="2087941"/>
              </a:xfrm>
              <a:prstGeom prst="rect">
                <a:avLst/>
              </a:prstGeom>
              <a:solidFill>
                <a:schemeClr val="accent3"/>
              </a:solidFill>
              <a:ln w="25400" cap="flat">
                <a:solidFill>
                  <a:srgbClr val="FFFFFF"/>
                </a:solidFill>
                <a:prstDash val="solid"/>
                <a:round/>
              </a:ln>
              <a:effectLst/>
            </p:spPr>
            <p:txBody>
              <a:bodyPr wrap="square" lIns="45719" tIns="45719" rIns="45719" bIns="45719" numCol="1" anchor="ctr">
                <a:noAutofit/>
              </a:bodyPr>
              <a:lstStyle/>
              <a:p>
                <a:pPr algn="ctr" defTabSz="1155700">
                  <a:lnSpc>
                    <a:spcPct val="90000"/>
                  </a:lnSpc>
                  <a:spcBef>
                    <a:spcPts val="1000"/>
                  </a:spcBef>
                  <a:defRPr sz="2400">
                    <a:solidFill>
                      <a:srgbClr val="FFFFFF"/>
                    </a:solidFill>
                  </a:defRPr>
                </a:pPr>
                <a:endParaRPr/>
              </a:p>
            </p:txBody>
          </p:sp>
          <p:sp>
            <p:nvSpPr>
              <p:cNvPr id="270" name="Young people often find it is better to be deeply listened to for even just 5 minutes…"/>
              <p:cNvSpPr txBox="1"/>
              <p:nvPr/>
            </p:nvSpPr>
            <p:spPr>
              <a:xfrm>
                <a:off x="0" y="195081"/>
                <a:ext cx="3479899" cy="169777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9060" tIns="99060" rIns="99060" bIns="99060" numCol="1" anchor="ctr">
                <a:spAutoFit/>
              </a:bodyPr>
              <a:lstStyle>
                <a:lvl1pPr algn="ctr" defTabSz="1155700">
                  <a:lnSpc>
                    <a:spcPct val="90000"/>
                  </a:lnSpc>
                  <a:spcBef>
                    <a:spcPts val="1000"/>
                  </a:spcBef>
                  <a:defRPr sz="2600">
                    <a:solidFill>
                      <a:srgbClr val="FFFFFF"/>
                    </a:solidFill>
                  </a:defRPr>
                </a:lvl1pPr>
              </a:lstStyle>
              <a:p>
                <a:r>
                  <a:t>Young people often find it is better to be deeply listened to for even just 5 minutes… </a:t>
                </a:r>
              </a:p>
            </p:txBody>
          </p:sp>
        </p:grpSp>
        <p:grpSp>
          <p:nvGrpSpPr>
            <p:cNvPr id="274" name="Group"/>
            <p:cNvGrpSpPr/>
            <p:nvPr/>
          </p:nvGrpSpPr>
          <p:grpSpPr>
            <a:xfrm>
              <a:off x="0" y="2435929"/>
              <a:ext cx="3479899" cy="2087940"/>
              <a:chOff x="0" y="0"/>
              <a:chExt cx="3479898" cy="2087939"/>
            </a:xfrm>
          </p:grpSpPr>
          <p:sp>
            <p:nvSpPr>
              <p:cNvPr id="272" name="Rectangle"/>
              <p:cNvSpPr/>
              <p:nvPr/>
            </p:nvSpPr>
            <p:spPr>
              <a:xfrm>
                <a:off x="-1" y="-1"/>
                <a:ext cx="3479900" cy="2087941"/>
              </a:xfrm>
              <a:prstGeom prst="rect">
                <a:avLst/>
              </a:prstGeom>
              <a:solidFill>
                <a:schemeClr val="accent3"/>
              </a:solidFill>
              <a:ln w="25400" cap="flat">
                <a:solidFill>
                  <a:srgbClr val="FFFFFF"/>
                </a:solidFill>
                <a:prstDash val="solid"/>
                <a:round/>
              </a:ln>
              <a:effectLst/>
            </p:spPr>
            <p:txBody>
              <a:bodyPr wrap="square" lIns="45719" tIns="45719" rIns="45719" bIns="45719" numCol="1" anchor="ctr">
                <a:noAutofit/>
              </a:bodyPr>
              <a:lstStyle/>
              <a:p>
                <a:pPr algn="ctr" defTabSz="1155700">
                  <a:lnSpc>
                    <a:spcPct val="90000"/>
                  </a:lnSpc>
                  <a:spcBef>
                    <a:spcPts val="1000"/>
                  </a:spcBef>
                  <a:defRPr sz="2400">
                    <a:solidFill>
                      <a:srgbClr val="FFFFFF"/>
                    </a:solidFill>
                  </a:defRPr>
                </a:pPr>
                <a:endParaRPr/>
              </a:p>
            </p:txBody>
          </p:sp>
          <p:sp>
            <p:nvSpPr>
              <p:cNvPr id="273" name="Give them space-we don’t have to have the answers, simply listen and be with them whilst we share."/>
              <p:cNvSpPr txBox="1"/>
              <p:nvPr/>
            </p:nvSpPr>
            <p:spPr>
              <a:xfrm>
                <a:off x="0" y="2842"/>
                <a:ext cx="3479899" cy="208225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9060" tIns="99060" rIns="99060" bIns="99060" numCol="1" anchor="ctr">
                <a:spAutoFit/>
              </a:bodyPr>
              <a:lstStyle>
                <a:lvl1pPr algn="ctr" defTabSz="1155700">
                  <a:lnSpc>
                    <a:spcPct val="90000"/>
                  </a:lnSpc>
                  <a:spcBef>
                    <a:spcPts val="1000"/>
                  </a:spcBef>
                  <a:defRPr sz="2600">
                    <a:solidFill>
                      <a:srgbClr val="FFFFFF"/>
                    </a:solidFill>
                  </a:defRPr>
                </a:lvl1pPr>
              </a:lstStyle>
              <a:p>
                <a:r>
                  <a:t>Give them space-we don’t have to have the answers, simply listen and be with them whilst we share. </a:t>
                </a:r>
              </a:p>
            </p:txBody>
          </p:sp>
        </p:grpSp>
        <p:grpSp>
          <p:nvGrpSpPr>
            <p:cNvPr id="277" name="Group"/>
            <p:cNvGrpSpPr/>
            <p:nvPr/>
          </p:nvGrpSpPr>
          <p:grpSpPr>
            <a:xfrm>
              <a:off x="3827889" y="2435929"/>
              <a:ext cx="3479900" cy="2087940"/>
              <a:chOff x="0" y="0"/>
              <a:chExt cx="3479898" cy="2087939"/>
            </a:xfrm>
          </p:grpSpPr>
          <p:sp>
            <p:nvSpPr>
              <p:cNvPr id="275" name="Rectangle"/>
              <p:cNvSpPr/>
              <p:nvPr/>
            </p:nvSpPr>
            <p:spPr>
              <a:xfrm>
                <a:off x="-1" y="-1"/>
                <a:ext cx="3479900" cy="2087941"/>
              </a:xfrm>
              <a:prstGeom prst="rect">
                <a:avLst/>
              </a:prstGeom>
              <a:solidFill>
                <a:schemeClr val="accent3"/>
              </a:solidFill>
              <a:ln w="25400" cap="flat">
                <a:solidFill>
                  <a:srgbClr val="FFFFFF"/>
                </a:solidFill>
                <a:prstDash val="solid"/>
                <a:round/>
              </a:ln>
              <a:effectLst/>
            </p:spPr>
            <p:txBody>
              <a:bodyPr wrap="square" lIns="45719" tIns="45719" rIns="45719" bIns="45719" numCol="1" anchor="ctr">
                <a:noAutofit/>
              </a:bodyPr>
              <a:lstStyle/>
              <a:p>
                <a:pPr algn="ctr" defTabSz="1155700">
                  <a:lnSpc>
                    <a:spcPct val="90000"/>
                  </a:lnSpc>
                  <a:spcBef>
                    <a:spcPts val="1000"/>
                  </a:spcBef>
                  <a:defRPr sz="2400">
                    <a:solidFill>
                      <a:srgbClr val="FFFFFF"/>
                    </a:solidFill>
                  </a:defRPr>
                </a:pPr>
                <a:endParaRPr/>
              </a:p>
            </p:txBody>
          </p:sp>
          <p:sp>
            <p:nvSpPr>
              <p:cNvPr id="276" name="Try to not assume what they are going to tell you or how they might be feeling."/>
              <p:cNvSpPr txBox="1"/>
              <p:nvPr/>
            </p:nvSpPr>
            <p:spPr>
              <a:xfrm>
                <a:off x="0" y="195081"/>
                <a:ext cx="3479899" cy="169777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9060" tIns="99060" rIns="99060" bIns="99060" numCol="1" anchor="ctr">
                <a:spAutoFit/>
              </a:bodyPr>
              <a:lstStyle>
                <a:lvl1pPr algn="ctr" defTabSz="1155700">
                  <a:lnSpc>
                    <a:spcPct val="90000"/>
                  </a:lnSpc>
                  <a:spcBef>
                    <a:spcPts val="1000"/>
                  </a:spcBef>
                  <a:defRPr sz="2600">
                    <a:solidFill>
                      <a:srgbClr val="FFFFFF"/>
                    </a:solidFill>
                  </a:defRPr>
                </a:lvl1pPr>
              </a:lstStyle>
              <a:p>
                <a:r>
                  <a:t>Try to not assume what they are going to tell you or how they might be feeling. </a:t>
                </a: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txBox="1">
            <a:spLocks noGrp="1"/>
          </p:cNvSpPr>
          <p:nvPr>
            <p:ph type="title"/>
          </p:nvPr>
        </p:nvSpPr>
        <p:spPr>
          <a:prstGeom prst="rect">
            <a:avLst/>
          </a:prstGeom>
        </p:spPr>
        <p:txBody>
          <a:bodyPr/>
          <a:lstStyle/>
          <a:p>
            <a:r>
              <a:t>Therapy Superpower</a:t>
            </a:r>
          </a:p>
        </p:txBody>
      </p:sp>
      <p:grpSp>
        <p:nvGrpSpPr>
          <p:cNvPr id="285" name="Picture 2"/>
          <p:cNvGrpSpPr/>
          <p:nvPr/>
        </p:nvGrpSpPr>
        <p:grpSpPr>
          <a:xfrm>
            <a:off x="457200" y="1600200"/>
            <a:ext cx="4038600" cy="4525964"/>
            <a:chOff x="0" y="0"/>
            <a:chExt cx="4038600" cy="4525962"/>
          </a:xfrm>
        </p:grpSpPr>
        <p:sp>
          <p:nvSpPr>
            <p:cNvPr id="283" name="Rectangle"/>
            <p:cNvSpPr/>
            <p:nvPr/>
          </p:nvSpPr>
          <p:spPr>
            <a:xfrm>
              <a:off x="0" y="0"/>
              <a:ext cx="4038600" cy="4525963"/>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284" name="image12.jpeg" descr="image12.jpeg"/>
            <p:cNvPicPr>
              <a:picLocks noChangeAspect="1"/>
            </p:cNvPicPr>
            <p:nvPr/>
          </p:nvPicPr>
          <p:blipFill>
            <a:blip r:embed="rId3"/>
            <a:srcRect l="5353" r="35085"/>
            <a:stretch>
              <a:fillRect/>
            </a:stretch>
          </p:blipFill>
          <p:spPr>
            <a:xfrm>
              <a:off x="0" y="0"/>
              <a:ext cx="4038600" cy="4525918"/>
            </a:xfrm>
            <a:prstGeom prst="rect">
              <a:avLst/>
            </a:prstGeom>
            <a:ln w="12700" cap="flat">
              <a:noFill/>
              <a:miter lim="400000"/>
            </a:ln>
            <a:effectLst/>
          </p:spPr>
        </p:pic>
      </p:grpSp>
      <p:sp>
        <p:nvSpPr>
          <p:cNvPr id="286" name="Content Placeholder 2"/>
          <p:cNvSpPr txBox="1">
            <a:spLocks noGrp="1"/>
          </p:cNvSpPr>
          <p:nvPr>
            <p:ph type="body" sz="half" idx="1"/>
          </p:nvPr>
        </p:nvSpPr>
        <p:spPr>
          <a:xfrm>
            <a:off x="4648200" y="1600201"/>
            <a:ext cx="4038600" cy="4525963"/>
          </a:xfrm>
          <a:prstGeom prst="rect">
            <a:avLst/>
          </a:prstGeom>
        </p:spPr>
        <p:txBody>
          <a:bodyPr/>
          <a:lstStyle>
            <a:lvl1pPr>
              <a:defRPr>
                <a:solidFill>
                  <a:srgbClr val="002060"/>
                </a:solidFill>
              </a:defRPr>
            </a:lvl1pPr>
          </a:lstStyle>
          <a:p>
            <a:r>
              <a:t>When having a conversation this week, practice being quiet for a minute… does the person you are conversing with try to fill the silence?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1043608" y="58613"/>
            <a:ext cx="8092896" cy="922114"/>
          </a:xfrm>
          <a:prstGeom prst="rect">
            <a:avLst/>
          </a:prstGeom>
        </p:spPr>
        <p:txBody>
          <a:bodyPr/>
          <a:lstStyle/>
          <a:p>
            <a:r>
              <a:t>Reflection</a:t>
            </a:r>
          </a:p>
        </p:txBody>
      </p:sp>
      <p:sp>
        <p:nvSpPr>
          <p:cNvPr id="291" name="Content Placeholder 2"/>
          <p:cNvSpPr txBox="1">
            <a:spLocks noGrp="1"/>
          </p:cNvSpPr>
          <p:nvPr>
            <p:ph type="body" idx="1"/>
          </p:nvPr>
        </p:nvSpPr>
        <p:spPr>
          <a:xfrm>
            <a:off x="457200" y="1600201"/>
            <a:ext cx="8229600" cy="4525963"/>
          </a:xfrm>
          <a:prstGeom prst="rect">
            <a:avLst/>
          </a:prstGeom>
        </p:spPr>
        <p:txBody>
          <a:bodyPr/>
          <a:lstStyle/>
          <a:p>
            <a:pPr marL="0" indent="0">
              <a:buSzTx/>
              <a:buNone/>
              <a:defRPr>
                <a:solidFill>
                  <a:srgbClr val="002060"/>
                </a:solidFill>
              </a:defRPr>
            </a:pPr>
            <a:endParaRPr/>
          </a:p>
          <a:p>
            <a:pPr marL="0" indent="0">
              <a:buSzTx/>
              <a:buNone/>
              <a:defRPr>
                <a:solidFill>
                  <a:srgbClr val="002060"/>
                </a:solidFill>
              </a:defRPr>
            </a:pPr>
            <a:endParaRPr/>
          </a:p>
          <a:p>
            <a:pPr marL="0" indent="0">
              <a:buSzTx/>
              <a:buNone/>
              <a:defRPr>
                <a:solidFill>
                  <a:srgbClr val="002060"/>
                </a:solidFill>
              </a:defRPr>
            </a:pPr>
            <a:endParaRPr/>
          </a:p>
          <a:p>
            <a:pPr marL="0" indent="0">
              <a:buSzTx/>
              <a:buNone/>
              <a:defRPr>
                <a:solidFill>
                  <a:srgbClr val="002060"/>
                </a:solidFill>
              </a:defRPr>
            </a:pPr>
            <a:r>
              <a:t>What do we know so far about talking to distressed students?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24BF-C37B-80DD-2363-4EAA956694F6}"/>
              </a:ext>
            </a:extLst>
          </p:cNvPr>
          <p:cNvSpPr>
            <a:spLocks noGrp="1"/>
          </p:cNvSpPr>
          <p:nvPr>
            <p:ph type="title"/>
          </p:nvPr>
        </p:nvSpPr>
        <p:spPr/>
        <p:txBody>
          <a:bodyPr/>
          <a:lstStyle/>
          <a:p>
            <a:r>
              <a:rPr lang="en-US"/>
              <a:t>Reflections</a:t>
            </a:r>
          </a:p>
        </p:txBody>
      </p:sp>
      <p:sp>
        <p:nvSpPr>
          <p:cNvPr id="3" name="Content Placeholder 2">
            <a:extLst>
              <a:ext uri="{FF2B5EF4-FFF2-40B4-BE49-F238E27FC236}">
                <a16:creationId xmlns:a16="http://schemas.microsoft.com/office/drawing/2014/main" id="{4495AC5E-0CE8-8EA4-FDAF-EBA6BAE16948}"/>
              </a:ext>
            </a:extLst>
          </p:cNvPr>
          <p:cNvSpPr>
            <a:spLocks noGrp="1"/>
          </p:cNvSpPr>
          <p:nvPr>
            <p:ph idx="1"/>
          </p:nvPr>
        </p:nvSpPr>
        <p:spPr/>
        <p:txBody>
          <a:bodyPr/>
          <a:lstStyle/>
          <a:p>
            <a:pPr marL="0" indent="0">
              <a:buNone/>
            </a:pPr>
            <a:r>
              <a:rPr lang="en-US">
                <a:solidFill>
                  <a:srgbClr val="002060"/>
                </a:solidFill>
              </a:rPr>
              <a:t>On your tables, please consider any questions you are bringing into the session that you would like us to cover today. </a:t>
            </a:r>
          </a:p>
          <a:p>
            <a:pPr marL="0" indent="0">
              <a:buNone/>
            </a:pPr>
            <a:endParaRPr lang="en-US">
              <a:solidFill>
                <a:srgbClr val="002060"/>
              </a:solidFill>
            </a:endParaRPr>
          </a:p>
          <a:p>
            <a:pPr marL="0" indent="0">
              <a:buNone/>
            </a:pPr>
            <a:r>
              <a:rPr lang="en-US">
                <a:solidFill>
                  <a:srgbClr val="002060"/>
                </a:solidFill>
              </a:rPr>
              <a:t>What have you achieved since last time and what is left to do?</a:t>
            </a:r>
          </a:p>
        </p:txBody>
      </p:sp>
    </p:spTree>
    <p:extLst>
      <p:ext uri="{BB962C8B-B14F-4D97-AF65-F5344CB8AC3E}">
        <p14:creationId xmlns:p14="http://schemas.microsoft.com/office/powerpoint/2010/main" val="391682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xfrm>
            <a:off x="1043608" y="58613"/>
            <a:ext cx="8092896" cy="922114"/>
          </a:xfrm>
          <a:prstGeom prst="rect">
            <a:avLst/>
          </a:prstGeom>
        </p:spPr>
        <p:txBody>
          <a:bodyPr/>
          <a:lstStyle/>
          <a:p>
            <a:r>
              <a:t>Open questions</a:t>
            </a:r>
          </a:p>
        </p:txBody>
      </p:sp>
      <p:sp>
        <p:nvSpPr>
          <p:cNvPr id="296"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When we are desperate to help a young person, sometimes we can go into ‘policing mode’ where we ask lots of questions.</a:t>
            </a:r>
          </a:p>
          <a:p>
            <a:pPr>
              <a:defRPr>
                <a:solidFill>
                  <a:srgbClr val="002060"/>
                </a:solidFill>
              </a:defRPr>
            </a:pPr>
            <a:r>
              <a:t>Fewer open questions can help to show an interest in the young person and guide the conversation further.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title"/>
          </p:nvPr>
        </p:nvSpPr>
        <p:spPr>
          <a:xfrm>
            <a:off x="1043608" y="58613"/>
            <a:ext cx="8092896" cy="922114"/>
          </a:xfrm>
          <a:prstGeom prst="rect">
            <a:avLst/>
          </a:prstGeom>
        </p:spPr>
        <p:txBody>
          <a:bodyPr/>
          <a:lstStyle/>
          <a:p>
            <a:r>
              <a:t>Open Questions Activity</a:t>
            </a:r>
          </a:p>
        </p:txBody>
      </p:sp>
      <p:sp>
        <p:nvSpPr>
          <p:cNvPr id="301" name="Content Placeholder 2"/>
          <p:cNvSpPr txBox="1">
            <a:spLocks noGrp="1"/>
          </p:cNvSpPr>
          <p:nvPr>
            <p:ph type="body" idx="1"/>
          </p:nvPr>
        </p:nvSpPr>
        <p:spPr>
          <a:xfrm>
            <a:off x="457200" y="1600201"/>
            <a:ext cx="8229600" cy="4525963"/>
          </a:xfrm>
          <a:prstGeom prst="rect">
            <a:avLst/>
          </a:prstGeom>
        </p:spPr>
        <p:txBody>
          <a:bodyPr/>
          <a:lstStyle/>
          <a:p>
            <a:pPr marL="0" indent="0">
              <a:lnSpc>
                <a:spcPct val="90000"/>
              </a:lnSpc>
              <a:buSzTx/>
              <a:buNone/>
              <a:defRPr>
                <a:solidFill>
                  <a:srgbClr val="002060"/>
                </a:solidFill>
              </a:defRPr>
            </a:pPr>
            <a:r>
              <a:t>Working in pairs, take it in turns to ask each other about one of these topics using only open questions. </a:t>
            </a:r>
          </a:p>
          <a:p>
            <a:pPr marL="0" indent="0">
              <a:lnSpc>
                <a:spcPct val="90000"/>
              </a:lnSpc>
              <a:buSzTx/>
              <a:buNone/>
              <a:defRPr>
                <a:solidFill>
                  <a:srgbClr val="002060"/>
                </a:solidFill>
              </a:defRPr>
            </a:pPr>
            <a:endParaRPr/>
          </a:p>
          <a:p>
            <a:pPr>
              <a:lnSpc>
                <a:spcPct val="90000"/>
              </a:lnSpc>
              <a:defRPr>
                <a:solidFill>
                  <a:srgbClr val="002060"/>
                </a:solidFill>
              </a:defRPr>
            </a:pPr>
            <a:r>
              <a:t>A special place</a:t>
            </a:r>
          </a:p>
          <a:p>
            <a:pPr>
              <a:lnSpc>
                <a:spcPct val="90000"/>
              </a:lnSpc>
              <a:defRPr>
                <a:solidFill>
                  <a:srgbClr val="002060"/>
                </a:solidFill>
              </a:defRPr>
            </a:pPr>
            <a:r>
              <a:t>A happy memory</a:t>
            </a:r>
          </a:p>
          <a:p>
            <a:pPr>
              <a:lnSpc>
                <a:spcPct val="90000"/>
              </a:lnSpc>
              <a:defRPr>
                <a:solidFill>
                  <a:srgbClr val="002060"/>
                </a:solidFill>
              </a:defRPr>
            </a:pPr>
            <a:r>
              <a:t>An interest </a:t>
            </a:r>
          </a:p>
          <a:p>
            <a:pPr>
              <a:lnSpc>
                <a:spcPct val="90000"/>
              </a:lnSpc>
              <a:defRPr>
                <a:solidFill>
                  <a:srgbClr val="002060"/>
                </a:solidFill>
              </a:defRPr>
            </a:pPr>
            <a:r>
              <a:t>An interesting film/TV programme/book</a:t>
            </a:r>
          </a:p>
          <a:p>
            <a:pPr>
              <a:lnSpc>
                <a:spcPct val="90000"/>
              </a:lnSpc>
              <a:defRPr>
                <a:solidFill>
                  <a:srgbClr val="002060"/>
                </a:solidFill>
              </a:defRPr>
            </a:pPr>
            <a:endParaRPr/>
          </a:p>
          <a:p>
            <a:pPr marL="0" indent="0">
              <a:lnSpc>
                <a:spcPct val="90000"/>
              </a:lnSpc>
              <a:buSzTx/>
              <a:buNone/>
              <a:defRPr>
                <a:solidFill>
                  <a:srgbClr val="002060"/>
                </a:solidFill>
              </a:defRPr>
            </a:pPr>
            <a:r>
              <a:t>Think about how we can demonstrate that we are listening and ask questions where needed to prompt the person to continue the discussion.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xfrm>
            <a:off x="1043608" y="58613"/>
            <a:ext cx="8092896" cy="922114"/>
          </a:xfrm>
          <a:prstGeom prst="rect">
            <a:avLst/>
          </a:prstGeom>
        </p:spPr>
        <p:txBody>
          <a:bodyPr/>
          <a:lstStyle/>
          <a:p>
            <a:r>
              <a:t>Walk with them…</a:t>
            </a:r>
          </a:p>
        </p:txBody>
      </p:sp>
      <p:sp>
        <p:nvSpPr>
          <p:cNvPr id="306"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We might be supporting young people in really difficult situations such as traumatic life events.</a:t>
            </a:r>
          </a:p>
          <a:p>
            <a:pPr>
              <a:defRPr>
                <a:solidFill>
                  <a:srgbClr val="002060"/>
                </a:solidFill>
              </a:defRPr>
            </a:pPr>
            <a:r>
              <a:t>We can’t fix the situation but we can help it to feel different. </a:t>
            </a:r>
          </a:p>
          <a:p>
            <a:pPr>
              <a:defRPr>
                <a:solidFill>
                  <a:srgbClr val="002060"/>
                </a:solidFill>
              </a:defRPr>
            </a:pPr>
            <a:r>
              <a:t>They aren’t coming to you necessarily because they want you to wave a magic wand but often they want to be heard and seen.</a:t>
            </a:r>
          </a:p>
          <a:p>
            <a:pPr>
              <a:defRPr>
                <a:solidFill>
                  <a:srgbClr val="002060"/>
                </a:solidFill>
              </a:defRPr>
            </a:pPr>
            <a:r>
              <a:t>The key thing is that they are no longer alone, you are walking with them. Try to hold off from giving advice quickly, just let them to offload. </a:t>
            </a:r>
          </a:p>
          <a:p>
            <a:pPr>
              <a:defRPr>
                <a:solidFill>
                  <a:srgbClr val="002060"/>
                </a:solidFill>
              </a:defRPr>
            </a:pPr>
            <a:r>
              <a:t>Acknowledge that things might be difficult-this is validating for the child.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itle 1"/>
          <p:cNvSpPr txBox="1">
            <a:spLocks noGrp="1"/>
          </p:cNvSpPr>
          <p:nvPr>
            <p:ph type="title"/>
          </p:nvPr>
        </p:nvSpPr>
        <p:spPr>
          <a:xfrm>
            <a:off x="1043608" y="58613"/>
            <a:ext cx="8092896" cy="922114"/>
          </a:xfrm>
          <a:prstGeom prst="rect">
            <a:avLst/>
          </a:prstGeom>
        </p:spPr>
        <p:txBody>
          <a:bodyPr/>
          <a:lstStyle/>
          <a:p>
            <a:r>
              <a:t>Reflection </a:t>
            </a:r>
          </a:p>
        </p:txBody>
      </p:sp>
      <p:sp>
        <p:nvSpPr>
          <p:cNvPr id="311" name="Content Placeholder 2"/>
          <p:cNvSpPr txBox="1">
            <a:spLocks noGrp="1"/>
          </p:cNvSpPr>
          <p:nvPr>
            <p:ph type="body" idx="1"/>
          </p:nvPr>
        </p:nvSpPr>
        <p:spPr>
          <a:xfrm>
            <a:off x="457200" y="1600201"/>
            <a:ext cx="8229600" cy="4525963"/>
          </a:xfrm>
          <a:prstGeom prst="rect">
            <a:avLst/>
          </a:prstGeom>
        </p:spPr>
        <p:txBody>
          <a:bodyPr/>
          <a:lstStyle/>
          <a:p>
            <a:pPr marL="0" indent="0">
              <a:buSzTx/>
              <a:buNone/>
            </a:pPr>
            <a:endParaRPr/>
          </a:p>
          <a:p>
            <a:pPr marL="0" indent="0">
              <a:buSzTx/>
              <a:buNone/>
            </a:pPr>
            <a:endParaRPr/>
          </a:p>
          <a:p>
            <a:pPr marL="0" indent="0">
              <a:buSzTx/>
              <a:buNone/>
              <a:defRPr>
                <a:solidFill>
                  <a:srgbClr val="002060"/>
                </a:solidFill>
              </a:defRPr>
            </a:pPr>
            <a:r>
              <a:t>Think about a time when you picked up the phone to a loved one because you had a difficult day. </a:t>
            </a:r>
          </a:p>
          <a:p>
            <a:pPr marL="0" indent="0">
              <a:buSzTx/>
              <a:buNone/>
              <a:defRPr>
                <a:solidFill>
                  <a:srgbClr val="002060"/>
                </a:solidFill>
              </a:defRPr>
            </a:pPr>
            <a:endParaRPr/>
          </a:p>
          <a:p>
            <a:pPr marL="0" indent="0">
              <a:buSzTx/>
              <a:buNone/>
              <a:defRPr>
                <a:solidFill>
                  <a:srgbClr val="002060"/>
                </a:solidFill>
              </a:defRPr>
            </a:pPr>
            <a:r>
              <a:t>What did you need from them in that moment? Did you want their advice?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itle 1"/>
          <p:cNvSpPr txBox="1">
            <a:spLocks noGrp="1"/>
          </p:cNvSpPr>
          <p:nvPr>
            <p:ph type="title"/>
          </p:nvPr>
        </p:nvSpPr>
        <p:spPr>
          <a:xfrm>
            <a:off x="1043608" y="58613"/>
            <a:ext cx="8092896" cy="922114"/>
          </a:xfrm>
          <a:prstGeom prst="rect">
            <a:avLst/>
          </a:prstGeom>
        </p:spPr>
        <p:txBody>
          <a:bodyPr/>
          <a:lstStyle/>
          <a:p>
            <a:r>
              <a:t>Anything is better than nothing</a:t>
            </a:r>
          </a:p>
        </p:txBody>
      </p:sp>
      <p:sp>
        <p:nvSpPr>
          <p:cNvPr id="316"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Our worries about doing or saying the wrong thing can sometimes prevent us doing what we need to… </a:t>
            </a:r>
          </a:p>
          <a:p>
            <a:pPr>
              <a:defRPr>
                <a:solidFill>
                  <a:srgbClr val="002060"/>
                </a:solidFill>
              </a:defRPr>
            </a:pPr>
            <a:r>
              <a:t>A young person might find themselves in a really desperate, scary situation. By talking about it, you will help them to feel a little less alone in their struggles. </a:t>
            </a:r>
          </a:p>
          <a:p>
            <a:pPr>
              <a:defRPr>
                <a:solidFill>
                  <a:srgbClr val="002060"/>
                </a:solidFill>
              </a:defRPr>
            </a:pPr>
            <a:endParaRPr/>
          </a:p>
          <a:p>
            <a:pPr>
              <a:defRPr>
                <a:solidFill>
                  <a:srgbClr val="002060"/>
                </a:solidFill>
              </a:defRPr>
            </a:pPr>
            <a:endParaRPr/>
          </a:p>
          <a:p>
            <a:pPr marL="0" indent="0">
              <a:buSzTx/>
              <a:buNone/>
              <a:defRPr b="1" i="1">
                <a:solidFill>
                  <a:srgbClr val="002060"/>
                </a:solidFill>
              </a:defRPr>
            </a:pPr>
            <a:r>
              <a:t>Be the adult that helps them to feel less alone in the struggles.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ontent Placeholder 1"/>
          <p:cNvSpPr txBox="1">
            <a:spLocks noGrp="1"/>
          </p:cNvSpPr>
          <p:nvPr>
            <p:ph type="body" sz="quarter" idx="1"/>
          </p:nvPr>
        </p:nvSpPr>
        <p:spPr>
          <a:xfrm>
            <a:off x="477773" y="1759527"/>
            <a:ext cx="8188454" cy="1388724"/>
          </a:xfrm>
          <a:prstGeom prst="rect">
            <a:avLst/>
          </a:prstGeom>
        </p:spPr>
        <p:txBody>
          <a:bodyPr/>
          <a:lstStyle>
            <a:lvl1pPr defTabSz="905255">
              <a:lnSpc>
                <a:spcPct val="80000"/>
              </a:lnSpc>
              <a:spcBef>
                <a:spcPts val="800"/>
              </a:spcBef>
              <a:defRPr sz="3366"/>
            </a:lvl1pPr>
          </a:lstStyle>
          <a:p>
            <a:r>
              <a:t>Group discussion: Such conversations may not always go to plan… what do we think could happen? </a:t>
            </a:r>
          </a:p>
        </p:txBody>
      </p:sp>
      <p:pic>
        <p:nvPicPr>
          <p:cNvPr id="321" name="Picture 2" descr="Picture 2"/>
          <p:cNvPicPr>
            <a:picLocks noChangeAspect="1"/>
          </p:cNvPicPr>
          <p:nvPr/>
        </p:nvPicPr>
        <p:blipFill>
          <a:blip r:embed="rId3"/>
          <a:stretch>
            <a:fillRect/>
          </a:stretch>
        </p:blipFill>
        <p:spPr>
          <a:xfrm>
            <a:off x="2881744" y="4093045"/>
            <a:ext cx="3156528" cy="1776854"/>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itle 1"/>
          <p:cNvSpPr txBox="1">
            <a:spLocks noGrp="1"/>
          </p:cNvSpPr>
          <p:nvPr>
            <p:ph type="title"/>
          </p:nvPr>
        </p:nvSpPr>
        <p:spPr>
          <a:xfrm>
            <a:off x="1043608" y="58613"/>
            <a:ext cx="8092896" cy="922114"/>
          </a:xfrm>
          <a:prstGeom prst="rect">
            <a:avLst/>
          </a:prstGeom>
        </p:spPr>
        <p:txBody>
          <a:bodyPr/>
          <a:lstStyle/>
          <a:p>
            <a:r>
              <a:t>Reflect during times of calm…</a:t>
            </a:r>
          </a:p>
        </p:txBody>
      </p:sp>
      <p:sp>
        <p:nvSpPr>
          <p:cNvPr id="326"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rPr dirty="0"/>
              <a:t>When the situation has calmed down a little, you might then be able to explore with the young person what their options are. </a:t>
            </a:r>
          </a:p>
          <a:p>
            <a:pPr>
              <a:defRPr>
                <a:solidFill>
                  <a:srgbClr val="002060"/>
                </a:solidFill>
              </a:defRPr>
            </a:pPr>
            <a:r>
              <a:rPr dirty="0"/>
              <a:t>You might offer them the chance to speak with another adult.</a:t>
            </a:r>
          </a:p>
          <a:p>
            <a:pPr>
              <a:defRPr>
                <a:solidFill>
                  <a:srgbClr val="002060"/>
                </a:solidFill>
              </a:defRPr>
            </a:pPr>
            <a:r>
              <a:rPr dirty="0"/>
              <a:t>Do they need to communicate what is happening in a different way e.g. through drawing or using puppets? </a:t>
            </a:r>
          </a:p>
          <a:p>
            <a:pPr>
              <a:defRPr>
                <a:solidFill>
                  <a:srgbClr val="002060"/>
                </a:solidFill>
              </a:defRPr>
            </a:pPr>
            <a:r>
              <a:rPr dirty="0"/>
              <a:t>Older students may prefer to email or to write to you rather than talk in the first instance. </a:t>
            </a:r>
          </a:p>
          <a:p>
            <a:pPr>
              <a:defRPr>
                <a:solidFill>
                  <a:srgbClr val="002060"/>
                </a:solidFill>
              </a:defRPr>
            </a:pPr>
            <a:r>
              <a:rPr dirty="0"/>
              <a:t>You might also want to think about what it is that they need next… does a referral inside or outside of school/college need to be made? How will keep the support going for them?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ontent Placeholder 1"/>
          <p:cNvSpPr txBox="1">
            <a:spLocks noGrp="1"/>
          </p:cNvSpPr>
          <p:nvPr>
            <p:ph type="body" sz="half" idx="1"/>
          </p:nvPr>
        </p:nvSpPr>
        <p:spPr>
          <a:xfrm>
            <a:off x="704032" y="2420886"/>
            <a:ext cx="7972426" cy="1646116"/>
          </a:xfrm>
          <a:prstGeom prst="rect">
            <a:avLst/>
          </a:prstGeom>
        </p:spPr>
        <p:txBody>
          <a:bodyPr/>
          <a:lstStyle>
            <a:lvl1pPr>
              <a:lnSpc>
                <a:spcPct val="80000"/>
              </a:lnSpc>
              <a:spcBef>
                <a:spcPts val="800"/>
              </a:spcBef>
              <a:defRPr sz="3400"/>
            </a:lvl1pPr>
          </a:lstStyle>
          <a:p>
            <a:r>
              <a:t>Activity: Working in pairs, think about how you would keep calm when the discussion is met with anger from the young person.</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itle 1"/>
          <p:cNvSpPr txBox="1">
            <a:spLocks noGrp="1"/>
          </p:cNvSpPr>
          <p:nvPr>
            <p:ph type="title"/>
          </p:nvPr>
        </p:nvSpPr>
        <p:spPr>
          <a:xfrm>
            <a:off x="1043608" y="58613"/>
            <a:ext cx="8092896" cy="922114"/>
          </a:xfrm>
          <a:prstGeom prst="rect">
            <a:avLst/>
          </a:prstGeom>
        </p:spPr>
        <p:txBody>
          <a:bodyPr/>
          <a:lstStyle/>
          <a:p>
            <a:r>
              <a:t>Stay calm when met with anger…</a:t>
            </a:r>
          </a:p>
        </p:txBody>
      </p:sp>
      <p:sp>
        <p:nvSpPr>
          <p:cNvPr id="333"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We need to think carefully about how we stay calm.</a:t>
            </a:r>
          </a:p>
          <a:p>
            <a:pPr>
              <a:defRPr>
                <a:solidFill>
                  <a:srgbClr val="002060"/>
                </a:solidFill>
              </a:defRPr>
            </a:pPr>
            <a:r>
              <a:t>The calmer and quieter we can be even when they are angry, the better. </a:t>
            </a:r>
          </a:p>
          <a:p>
            <a:pPr>
              <a:defRPr>
                <a:solidFill>
                  <a:srgbClr val="002060"/>
                </a:solidFill>
              </a:defRPr>
            </a:pPr>
            <a:r>
              <a:t>We want to talk slower, lower the tone and volume of our speech too.</a:t>
            </a:r>
          </a:p>
          <a:p>
            <a:pPr>
              <a:defRPr>
                <a:solidFill>
                  <a:srgbClr val="002060"/>
                </a:solidFill>
              </a:defRPr>
            </a:pPr>
            <a:endParaRPr/>
          </a:p>
          <a:p>
            <a:pPr marL="0" indent="0">
              <a:buSzTx/>
              <a:buNone/>
              <a:defRPr>
                <a:solidFill>
                  <a:srgbClr val="002060"/>
                </a:solidFill>
              </a:defRPr>
            </a:pPr>
            <a:endParaRPr/>
          </a:p>
          <a:p>
            <a:pPr marL="0" indent="0">
              <a:buSzTx/>
              <a:buNone/>
              <a:defRPr>
                <a:solidFill>
                  <a:srgbClr val="002060"/>
                </a:solidFill>
              </a:defRPr>
            </a:pPr>
            <a:r>
              <a:t>Reflection: How can you demonstrate calm in these sorts of situations?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1"/>
          <p:cNvSpPr txBox="1">
            <a:spLocks noGrp="1"/>
          </p:cNvSpPr>
          <p:nvPr>
            <p:ph type="title"/>
          </p:nvPr>
        </p:nvSpPr>
        <p:spPr>
          <a:xfrm>
            <a:off x="1043608" y="58613"/>
            <a:ext cx="8092896" cy="922114"/>
          </a:xfrm>
          <a:prstGeom prst="rect">
            <a:avLst/>
          </a:prstGeom>
        </p:spPr>
        <p:txBody>
          <a:bodyPr/>
          <a:lstStyle/>
          <a:p>
            <a:r>
              <a:t>Talk about taboos</a:t>
            </a:r>
          </a:p>
        </p:txBody>
      </p:sp>
      <p:sp>
        <p:nvSpPr>
          <p:cNvPr id="338" name="Content Placeholder 8"/>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It is human nature to shy away from awkward subjects. </a:t>
            </a:r>
          </a:p>
          <a:p>
            <a:pPr>
              <a:defRPr>
                <a:solidFill>
                  <a:srgbClr val="002060"/>
                </a:solidFill>
              </a:defRPr>
            </a:pPr>
            <a:r>
              <a:t>It is important to think about what you feel comfortable talking about but we can really support a child if we can show that we aren’t repulsed by something they are doing.</a:t>
            </a:r>
          </a:p>
          <a:p>
            <a:pPr>
              <a:defRPr>
                <a:solidFill>
                  <a:srgbClr val="002060"/>
                </a:solidFill>
              </a:defRPr>
            </a:pPr>
            <a:r>
              <a:t>It might be that talking about things like self-harm and their rituals might allow us to be able to help them to think about what they could do instead.</a:t>
            </a:r>
          </a:p>
          <a:p>
            <a:pPr>
              <a:defRPr>
                <a:solidFill>
                  <a:srgbClr val="002060"/>
                </a:solidFill>
              </a:defRPr>
            </a:pPr>
            <a:r>
              <a:t>We can demonstrate our compassion and show that we care for them and so saying it makes you feel sad that they aren’t being kind to themselves. </a:t>
            </a:r>
          </a:p>
          <a:p>
            <a:pPr>
              <a:defRPr>
                <a:solidFill>
                  <a:srgbClr val="002060"/>
                </a:solidFill>
              </a:defRPr>
            </a:pPr>
            <a:r>
              <a:t>This can help to kick start a change in their behaviours.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690C-FF28-72C0-6053-CE0963CD2AFB}"/>
              </a:ext>
            </a:extLst>
          </p:cNvPr>
          <p:cNvSpPr>
            <a:spLocks noGrp="1"/>
          </p:cNvSpPr>
          <p:nvPr>
            <p:ph type="title"/>
          </p:nvPr>
        </p:nvSpPr>
        <p:spPr/>
        <p:txBody>
          <a:bodyPr/>
          <a:lstStyle/>
          <a:p>
            <a:r>
              <a:rPr lang="en-US"/>
              <a:t>Provision map progress</a:t>
            </a:r>
          </a:p>
        </p:txBody>
      </p:sp>
      <p:sp>
        <p:nvSpPr>
          <p:cNvPr id="3" name="Content Placeholder 2">
            <a:extLst>
              <a:ext uri="{FF2B5EF4-FFF2-40B4-BE49-F238E27FC236}">
                <a16:creationId xmlns:a16="http://schemas.microsoft.com/office/drawing/2014/main" id="{E6B1FE72-5167-24F3-EA5C-5EC4CDBDBCFA}"/>
              </a:ext>
            </a:extLst>
          </p:cNvPr>
          <p:cNvSpPr>
            <a:spLocks noGrp="1"/>
          </p:cNvSpPr>
          <p:nvPr>
            <p:ph idx="1"/>
          </p:nvPr>
        </p:nvSpPr>
        <p:spPr/>
        <p:txBody>
          <a:bodyPr/>
          <a:lstStyle/>
          <a:p>
            <a:pPr marL="0" indent="0">
              <a:buNone/>
            </a:pPr>
            <a:r>
              <a:rPr lang="en-US" dirty="0">
                <a:solidFill>
                  <a:srgbClr val="002060"/>
                </a:solidFill>
              </a:rPr>
              <a:t>In your groups, reflect on:</a:t>
            </a:r>
          </a:p>
          <a:p>
            <a:pPr marL="0" indent="0">
              <a:buNone/>
            </a:pPr>
            <a:endParaRPr lang="en-US" dirty="0">
              <a:solidFill>
                <a:srgbClr val="002060"/>
              </a:solidFill>
            </a:endParaRPr>
          </a:p>
          <a:p>
            <a:r>
              <a:rPr lang="en-US" dirty="0">
                <a:solidFill>
                  <a:srgbClr val="002060"/>
                </a:solidFill>
              </a:rPr>
              <a:t>The usability of your maps</a:t>
            </a:r>
          </a:p>
          <a:p>
            <a:r>
              <a:rPr lang="en-US" dirty="0">
                <a:solidFill>
                  <a:srgbClr val="002060"/>
                </a:solidFill>
              </a:rPr>
              <a:t>Are there any national services you can trade to add to your maps?</a:t>
            </a:r>
          </a:p>
          <a:p>
            <a:r>
              <a:rPr lang="en-US" dirty="0">
                <a:solidFill>
                  <a:srgbClr val="002060"/>
                </a:solidFill>
              </a:rPr>
              <a:t>Who do you need to share these with next? </a:t>
            </a:r>
          </a:p>
          <a:p>
            <a:r>
              <a:rPr lang="en-US" dirty="0">
                <a:solidFill>
                  <a:srgbClr val="002060"/>
                </a:solidFill>
              </a:rPr>
              <a:t>Have you thought about parents &amp; </a:t>
            </a:r>
            <a:r>
              <a:rPr lang="en-US" dirty="0" err="1">
                <a:solidFill>
                  <a:srgbClr val="002060"/>
                </a:solidFill>
              </a:rPr>
              <a:t>carers</a:t>
            </a:r>
            <a:r>
              <a:rPr lang="en-US" dirty="0">
                <a:solidFill>
                  <a:srgbClr val="002060"/>
                </a:solidFill>
              </a:rPr>
              <a:t> and staff?</a:t>
            </a:r>
          </a:p>
        </p:txBody>
      </p:sp>
    </p:spTree>
    <p:extLst>
      <p:ext uri="{BB962C8B-B14F-4D97-AF65-F5344CB8AC3E}">
        <p14:creationId xmlns:p14="http://schemas.microsoft.com/office/powerpoint/2010/main" val="1380415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itle 1"/>
          <p:cNvSpPr txBox="1">
            <a:spLocks noGrp="1"/>
          </p:cNvSpPr>
          <p:nvPr>
            <p:ph type="title"/>
          </p:nvPr>
        </p:nvSpPr>
        <p:spPr>
          <a:xfrm>
            <a:off x="1043608" y="58613"/>
            <a:ext cx="8092896" cy="922114"/>
          </a:xfrm>
          <a:prstGeom prst="rect">
            <a:avLst/>
          </a:prstGeom>
        </p:spPr>
        <p:txBody>
          <a:bodyPr/>
          <a:lstStyle/>
          <a:p>
            <a:r>
              <a:t>Some useful phrases to consider</a:t>
            </a:r>
          </a:p>
        </p:txBody>
      </p:sp>
      <p:sp>
        <p:nvSpPr>
          <p:cNvPr id="343" name="Content Placeholder 2"/>
          <p:cNvSpPr txBox="1">
            <a:spLocks noGrp="1"/>
          </p:cNvSpPr>
          <p:nvPr>
            <p:ph type="body" idx="1"/>
          </p:nvPr>
        </p:nvSpPr>
        <p:spPr>
          <a:xfrm>
            <a:off x="457200" y="1600201"/>
            <a:ext cx="8229600" cy="4525963"/>
          </a:xfrm>
          <a:prstGeom prst="rect">
            <a:avLst/>
          </a:prstGeom>
        </p:spPr>
        <p:txBody>
          <a:bodyPr/>
          <a:lstStyle/>
          <a:p>
            <a:pPr>
              <a:defRPr>
                <a:solidFill>
                  <a:srgbClr val="002060"/>
                </a:solidFill>
              </a:defRPr>
            </a:pPr>
            <a:r>
              <a:t>“Help me understand how you feel when you….” </a:t>
            </a:r>
          </a:p>
          <a:p>
            <a:pPr>
              <a:defRPr>
                <a:solidFill>
                  <a:srgbClr val="002060"/>
                </a:solidFill>
              </a:defRPr>
            </a:pPr>
            <a:r>
              <a:t>“Help me understand why you do X? How does it help you?” </a:t>
            </a:r>
          </a:p>
        </p:txBody>
      </p:sp>
      <p:pic>
        <p:nvPicPr>
          <p:cNvPr id="344" name="Picture 2" descr="Picture 2"/>
          <p:cNvPicPr>
            <a:picLocks noChangeAspect="1"/>
          </p:cNvPicPr>
          <p:nvPr/>
        </p:nvPicPr>
        <p:blipFill>
          <a:blip r:embed="rId3"/>
          <a:stretch>
            <a:fillRect/>
          </a:stretch>
        </p:blipFill>
        <p:spPr>
          <a:xfrm>
            <a:off x="2630631" y="3131128"/>
            <a:ext cx="3688773" cy="2459183"/>
          </a:xfrm>
          <a:prstGeom prst="rect">
            <a:avLst/>
          </a:prstGeom>
          <a:ln w="12700">
            <a:miter lim="400000"/>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itle 1"/>
          <p:cNvSpPr txBox="1">
            <a:spLocks noGrp="1"/>
          </p:cNvSpPr>
          <p:nvPr>
            <p:ph type="title"/>
          </p:nvPr>
        </p:nvSpPr>
        <p:spPr>
          <a:xfrm>
            <a:off x="1043608" y="58613"/>
            <a:ext cx="8092896" cy="922114"/>
          </a:xfrm>
          <a:prstGeom prst="rect">
            <a:avLst/>
          </a:prstGeom>
        </p:spPr>
        <p:txBody>
          <a:bodyPr>
            <a:normAutofit fontScale="90000"/>
          </a:bodyPr>
          <a:lstStyle>
            <a:lvl1pPr defTabSz="694944">
              <a:defRPr sz="2964"/>
            </a:lvl1pPr>
          </a:lstStyle>
          <a:p>
            <a:r>
              <a:t>What if you don’t feel comfortable with talking about a taboo topic?</a:t>
            </a:r>
          </a:p>
        </p:txBody>
      </p:sp>
      <p:sp>
        <p:nvSpPr>
          <p:cNvPr id="349" name="Content Placeholder 2"/>
          <p:cNvSpPr txBox="1">
            <a:spLocks noGrp="1"/>
          </p:cNvSpPr>
          <p:nvPr>
            <p:ph type="body" idx="1"/>
          </p:nvPr>
        </p:nvSpPr>
        <p:spPr>
          <a:xfrm>
            <a:off x="457200" y="1600201"/>
            <a:ext cx="8229600" cy="4525963"/>
          </a:xfrm>
          <a:prstGeom prst="rect">
            <a:avLst/>
          </a:prstGeom>
        </p:spPr>
        <p:txBody>
          <a:bodyPr/>
          <a:lstStyle/>
          <a:p>
            <a:pPr marL="0" indent="0">
              <a:buSzTx/>
              <a:buNone/>
              <a:defRPr>
                <a:solidFill>
                  <a:srgbClr val="002060"/>
                </a:solidFill>
              </a:defRPr>
            </a:pPr>
            <a:r>
              <a:t>You matter too…</a:t>
            </a:r>
          </a:p>
          <a:p>
            <a:pPr marL="0" indent="0">
              <a:buSzTx/>
              <a:buNone/>
              <a:defRPr>
                <a:solidFill>
                  <a:srgbClr val="002060"/>
                </a:solidFill>
              </a:defRPr>
            </a:pPr>
            <a:endParaRPr/>
          </a:p>
          <a:p>
            <a:pPr>
              <a:defRPr>
                <a:solidFill>
                  <a:srgbClr val="002060"/>
                </a:solidFill>
              </a:defRPr>
            </a:pPr>
            <a:r>
              <a:t>We all have topics that we my feel uncomfortable with for a wide range of reasons.</a:t>
            </a:r>
          </a:p>
          <a:p>
            <a:pPr>
              <a:defRPr>
                <a:solidFill>
                  <a:srgbClr val="002060"/>
                </a:solidFill>
              </a:defRPr>
            </a:pPr>
            <a:r>
              <a:t>These might be religious, cultural, due to past experiences of our own… </a:t>
            </a:r>
          </a:p>
          <a:p>
            <a:pPr>
              <a:defRPr>
                <a:solidFill>
                  <a:srgbClr val="002060"/>
                </a:solidFill>
              </a:defRPr>
            </a:pPr>
            <a:r>
              <a:t>If we don’t feel comfortable discussing something, we might be able to find a colleague such as the school nurse or a more senior member of staff who can.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1"/>
          <p:cNvSpPr txBox="1">
            <a:spLocks noGrp="1"/>
          </p:cNvSpPr>
          <p:nvPr>
            <p:ph type="title"/>
          </p:nvPr>
        </p:nvSpPr>
        <p:spPr>
          <a:xfrm>
            <a:off x="1043608" y="58613"/>
            <a:ext cx="8092896" cy="922114"/>
          </a:xfrm>
          <a:prstGeom prst="rect">
            <a:avLst/>
          </a:prstGeom>
        </p:spPr>
        <p:txBody>
          <a:bodyPr/>
          <a:lstStyle/>
          <a:p>
            <a:r>
              <a:t>“Thank you for trusting me…”</a:t>
            </a:r>
          </a:p>
        </p:txBody>
      </p:sp>
      <p:sp>
        <p:nvSpPr>
          <p:cNvPr id="354" name="Content Placeholder 2"/>
          <p:cNvSpPr txBox="1">
            <a:spLocks noGrp="1"/>
          </p:cNvSpPr>
          <p:nvPr>
            <p:ph type="body" idx="1"/>
          </p:nvPr>
        </p:nvSpPr>
        <p:spPr>
          <a:xfrm>
            <a:off x="457200" y="1600201"/>
            <a:ext cx="8229600" cy="4525963"/>
          </a:xfrm>
          <a:prstGeom prst="rect">
            <a:avLst/>
          </a:prstGeom>
        </p:spPr>
        <p:txBody>
          <a:bodyPr/>
          <a:lstStyle/>
          <a:p>
            <a:pPr>
              <a:lnSpc>
                <a:spcPct val="90000"/>
              </a:lnSpc>
              <a:defRPr>
                <a:solidFill>
                  <a:srgbClr val="002060"/>
                </a:solidFill>
              </a:defRPr>
            </a:pPr>
            <a:r>
              <a:t>We have considered how hard it is for a student to open up about a difficult topic.</a:t>
            </a:r>
          </a:p>
          <a:p>
            <a:pPr>
              <a:lnSpc>
                <a:spcPct val="90000"/>
              </a:lnSpc>
              <a:defRPr>
                <a:solidFill>
                  <a:srgbClr val="002060"/>
                </a:solidFill>
              </a:defRPr>
            </a:pPr>
            <a:r>
              <a:t>We should acknowledge how hard this must have been and what a privilege it is for us that they have trusted us enough to have this discussion. </a:t>
            </a:r>
          </a:p>
          <a:p>
            <a:pPr>
              <a:lnSpc>
                <a:spcPct val="90000"/>
              </a:lnSpc>
              <a:defRPr>
                <a:solidFill>
                  <a:srgbClr val="002060"/>
                </a:solidFill>
              </a:defRPr>
            </a:pPr>
            <a:r>
              <a:t>This might be more of a typical conversation for you, but this is their very first time possible when they have been able to brave and honest. </a:t>
            </a:r>
          </a:p>
          <a:p>
            <a:pPr>
              <a:lnSpc>
                <a:spcPct val="90000"/>
              </a:lnSpc>
              <a:defRPr>
                <a:solidFill>
                  <a:srgbClr val="002060"/>
                </a:solidFill>
              </a:defRPr>
            </a:pPr>
            <a:r>
              <a:t>To show the conversation mattered to you you can thank them for trusting you.</a:t>
            </a:r>
          </a:p>
          <a:p>
            <a:pPr>
              <a:lnSpc>
                <a:spcPct val="90000"/>
              </a:lnSpc>
              <a:defRPr>
                <a:solidFill>
                  <a:srgbClr val="002060"/>
                </a:solidFill>
              </a:defRPr>
            </a:pPr>
            <a:r>
              <a:t>Don't make promises you can't keep. Instead, remind them that you are going to support them through this time.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ontent Placeholder 1"/>
          <p:cNvSpPr txBox="1">
            <a:spLocks noGrp="1"/>
          </p:cNvSpPr>
          <p:nvPr>
            <p:ph type="body" sz="quarter" idx="1"/>
          </p:nvPr>
        </p:nvSpPr>
        <p:spPr>
          <a:prstGeom prst="rect">
            <a:avLst/>
          </a:prstGeom>
        </p:spPr>
        <p:txBody>
          <a:bodyPr/>
          <a:lstStyle>
            <a:lvl1pPr>
              <a:lnSpc>
                <a:spcPct val="80000"/>
              </a:lnSpc>
              <a:spcBef>
                <a:spcPts val="900"/>
              </a:spcBef>
              <a:defRPr sz="4000"/>
            </a:lvl1pPr>
          </a:lstStyle>
          <a:p>
            <a:r>
              <a:t>What will you do differently as a result of this training?</a:t>
            </a:r>
          </a:p>
        </p:txBody>
      </p:sp>
      <p:sp>
        <p:nvSpPr>
          <p:cNvPr id="357" name="Text Placeholder 2"/>
          <p:cNvSpPr>
            <a:spLocks noGrp="1"/>
          </p:cNvSpPr>
          <p:nvPr>
            <p:ph type="body" idx="21"/>
          </p:nvPr>
        </p:nvSpPr>
        <p:spPr>
          <a:prstGeom prst="rect">
            <a:avLst/>
          </a:prstGeom>
        </p:spPr>
        <p:txBody>
          <a:bodyPr/>
          <a:lstStyle/>
          <a:p>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1072-7187-2A53-BA46-5710F4D31CF9}"/>
              </a:ext>
            </a:extLst>
          </p:cNvPr>
          <p:cNvSpPr>
            <a:spLocks noGrp="1"/>
          </p:cNvSpPr>
          <p:nvPr>
            <p:ph type="ctrTitle"/>
          </p:nvPr>
        </p:nvSpPr>
        <p:spPr/>
        <p:txBody>
          <a:bodyPr/>
          <a:lstStyle/>
          <a:p>
            <a:r>
              <a:rPr lang="en-US" dirty="0"/>
              <a:t>Referrals</a:t>
            </a:r>
          </a:p>
        </p:txBody>
      </p:sp>
    </p:spTree>
    <p:extLst>
      <p:ext uri="{BB962C8B-B14F-4D97-AF65-F5344CB8AC3E}">
        <p14:creationId xmlns:p14="http://schemas.microsoft.com/office/powerpoint/2010/main" val="2792971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434E-5F55-C4B9-63AD-4C7D1DAEF792}"/>
              </a:ext>
            </a:extLst>
          </p:cNvPr>
          <p:cNvSpPr>
            <a:spLocks noGrp="1"/>
          </p:cNvSpPr>
          <p:nvPr>
            <p:ph type="title"/>
          </p:nvPr>
        </p:nvSpPr>
        <p:spPr/>
        <p:txBody>
          <a:bodyPr/>
          <a:lstStyle/>
          <a:p>
            <a:r>
              <a:rPr lang="en-US" dirty="0"/>
              <a:t>Referrals Reflection</a:t>
            </a:r>
          </a:p>
        </p:txBody>
      </p:sp>
      <p:sp>
        <p:nvSpPr>
          <p:cNvPr id="3" name="Content Placeholder 2">
            <a:extLst>
              <a:ext uri="{FF2B5EF4-FFF2-40B4-BE49-F238E27FC236}">
                <a16:creationId xmlns:a16="http://schemas.microsoft.com/office/drawing/2014/main" id="{C815E24D-17B8-0938-54A3-739C8B609662}"/>
              </a:ext>
            </a:extLst>
          </p:cNvPr>
          <p:cNvSpPr>
            <a:spLocks noGrp="1"/>
          </p:cNvSpPr>
          <p:nvPr>
            <p:ph idx="1"/>
          </p:nvPr>
        </p:nvSpPr>
        <p:spPr/>
        <p:txBody>
          <a:bodyPr>
            <a:normAutofit/>
          </a:bodyPr>
          <a:lstStyle/>
          <a:p>
            <a:r>
              <a:rPr lang="en-US" dirty="0">
                <a:solidFill>
                  <a:srgbClr val="002060"/>
                </a:solidFill>
              </a:rPr>
              <a:t>Does your </a:t>
            </a:r>
            <a:r>
              <a:rPr lang="en-US" dirty="0" err="1">
                <a:solidFill>
                  <a:srgbClr val="002060"/>
                </a:solidFill>
              </a:rPr>
              <a:t>organisation</a:t>
            </a:r>
            <a:r>
              <a:rPr lang="en-US" dirty="0">
                <a:solidFill>
                  <a:srgbClr val="002060"/>
                </a:solidFill>
              </a:rPr>
              <a:t> have a clear protocol for staff to understand when it is appropriate for them to provide support to CYP with low-level mental health needs, and when to make a referral?</a:t>
            </a:r>
          </a:p>
          <a:p>
            <a:endParaRPr lang="en-US" dirty="0">
              <a:solidFill>
                <a:srgbClr val="002060"/>
              </a:solidFill>
            </a:endParaRPr>
          </a:p>
          <a:p>
            <a:r>
              <a:rPr lang="en-US" dirty="0">
                <a:solidFill>
                  <a:srgbClr val="002060"/>
                </a:solidFill>
              </a:rPr>
              <a:t>What is the referral process? Is it clear? </a:t>
            </a:r>
          </a:p>
          <a:p>
            <a:endParaRPr lang="en-US" dirty="0">
              <a:solidFill>
                <a:srgbClr val="002060"/>
              </a:solidFill>
            </a:endParaRPr>
          </a:p>
          <a:p>
            <a:r>
              <a:rPr lang="en-US" dirty="0">
                <a:solidFill>
                  <a:srgbClr val="002060"/>
                </a:solidFill>
              </a:rPr>
              <a:t>Does your </a:t>
            </a:r>
            <a:r>
              <a:rPr lang="en-US" dirty="0" err="1">
                <a:solidFill>
                  <a:srgbClr val="002060"/>
                </a:solidFill>
              </a:rPr>
              <a:t>organisation</a:t>
            </a:r>
            <a:r>
              <a:rPr lang="en-US" dirty="0">
                <a:solidFill>
                  <a:srgbClr val="002060"/>
                </a:solidFill>
              </a:rPr>
              <a:t> have an emergency procedures in place for any CYP who experience a mental health crisis during the day, requiring external support?</a:t>
            </a:r>
          </a:p>
          <a:p>
            <a:pPr marL="0" indent="0">
              <a:buNone/>
            </a:pPr>
            <a:endParaRPr lang="en-US" dirty="0">
              <a:solidFill>
                <a:srgbClr val="002060"/>
              </a:solidFill>
            </a:endParaRPr>
          </a:p>
        </p:txBody>
      </p:sp>
    </p:spTree>
    <p:extLst>
      <p:ext uri="{BB962C8B-B14F-4D97-AF65-F5344CB8AC3E}">
        <p14:creationId xmlns:p14="http://schemas.microsoft.com/office/powerpoint/2010/main" val="3606463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CEDC-8260-AB5C-2330-6149398B9F83}"/>
              </a:ext>
            </a:extLst>
          </p:cNvPr>
          <p:cNvSpPr>
            <a:spLocks noGrp="1"/>
          </p:cNvSpPr>
          <p:nvPr>
            <p:ph type="title"/>
          </p:nvPr>
        </p:nvSpPr>
        <p:spPr/>
        <p:txBody>
          <a:bodyPr/>
          <a:lstStyle/>
          <a:p>
            <a:r>
              <a:rPr lang="en-US" dirty="0"/>
              <a:t>Referrals checklist</a:t>
            </a:r>
          </a:p>
        </p:txBody>
      </p:sp>
      <p:sp>
        <p:nvSpPr>
          <p:cNvPr id="3" name="Content Placeholder 2">
            <a:extLst>
              <a:ext uri="{FF2B5EF4-FFF2-40B4-BE49-F238E27FC236}">
                <a16:creationId xmlns:a16="http://schemas.microsoft.com/office/drawing/2014/main" id="{F8E059B7-0E23-2986-A0DF-F1338DA48236}"/>
              </a:ext>
            </a:extLst>
          </p:cNvPr>
          <p:cNvSpPr>
            <a:spLocks noGrp="1"/>
          </p:cNvSpPr>
          <p:nvPr>
            <p:ph idx="1"/>
          </p:nvPr>
        </p:nvSpPr>
        <p:spPr/>
        <p:txBody>
          <a:bodyPr>
            <a:normAutofit/>
          </a:bodyPr>
          <a:lstStyle/>
          <a:p>
            <a:r>
              <a:rPr lang="en-US" dirty="0">
                <a:solidFill>
                  <a:srgbClr val="002060"/>
                </a:solidFill>
              </a:rPr>
              <a:t>I know how to support colleagues in recording, monitoring, and providing appropriate support for CYP who are struggling with their mental health. </a:t>
            </a:r>
          </a:p>
          <a:p>
            <a:endParaRPr lang="en-US" dirty="0">
              <a:solidFill>
                <a:srgbClr val="002060"/>
              </a:solidFill>
            </a:endParaRPr>
          </a:p>
          <a:p>
            <a:r>
              <a:rPr lang="en-US" dirty="0">
                <a:solidFill>
                  <a:srgbClr val="002060"/>
                </a:solidFill>
              </a:rPr>
              <a:t>I have a good understanding of the local and national services in the local area </a:t>
            </a:r>
          </a:p>
          <a:p>
            <a:endParaRPr lang="en-US" dirty="0">
              <a:solidFill>
                <a:srgbClr val="002060"/>
              </a:solidFill>
            </a:endParaRPr>
          </a:p>
          <a:p>
            <a:r>
              <a:rPr lang="en-US" dirty="0">
                <a:solidFill>
                  <a:srgbClr val="002060"/>
                </a:solidFill>
              </a:rPr>
              <a:t>I have established effective working relationships with the key services in the local area </a:t>
            </a:r>
          </a:p>
          <a:p>
            <a:pPr marL="0" indent="0">
              <a:buNone/>
            </a:pPr>
            <a:endParaRPr lang="en-US" dirty="0">
              <a:solidFill>
                <a:srgbClr val="002060"/>
              </a:solidFill>
            </a:endParaRPr>
          </a:p>
        </p:txBody>
      </p:sp>
    </p:spTree>
    <p:extLst>
      <p:ext uri="{BB962C8B-B14F-4D97-AF65-F5344CB8AC3E}">
        <p14:creationId xmlns:p14="http://schemas.microsoft.com/office/powerpoint/2010/main" val="1751820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CFAB-C776-A117-08CC-4959CDC0796C}"/>
              </a:ext>
            </a:extLst>
          </p:cNvPr>
          <p:cNvSpPr>
            <a:spLocks noGrp="1"/>
          </p:cNvSpPr>
          <p:nvPr>
            <p:ph type="title"/>
          </p:nvPr>
        </p:nvSpPr>
        <p:spPr/>
        <p:txBody>
          <a:bodyPr/>
          <a:lstStyle/>
          <a:p>
            <a:r>
              <a:rPr lang="en-US" dirty="0"/>
              <a:t>Referrals checklist</a:t>
            </a:r>
          </a:p>
        </p:txBody>
      </p:sp>
      <p:sp>
        <p:nvSpPr>
          <p:cNvPr id="3" name="Content Placeholder 2">
            <a:extLst>
              <a:ext uri="{FF2B5EF4-FFF2-40B4-BE49-F238E27FC236}">
                <a16:creationId xmlns:a16="http://schemas.microsoft.com/office/drawing/2014/main" id="{7B76D731-5396-CCE8-0BAF-1342552805AB}"/>
              </a:ext>
            </a:extLst>
          </p:cNvPr>
          <p:cNvSpPr>
            <a:spLocks noGrp="1"/>
          </p:cNvSpPr>
          <p:nvPr>
            <p:ph idx="1"/>
          </p:nvPr>
        </p:nvSpPr>
        <p:spPr/>
        <p:txBody>
          <a:bodyPr>
            <a:normAutofit lnSpcReduction="10000"/>
          </a:bodyPr>
          <a:lstStyle/>
          <a:p>
            <a:r>
              <a:rPr lang="en-US" dirty="0">
                <a:solidFill>
                  <a:srgbClr val="002060"/>
                </a:solidFill>
              </a:rPr>
              <a:t>Ensure staff have received training on how to respond to a disclosure.</a:t>
            </a:r>
          </a:p>
          <a:p>
            <a:endParaRPr lang="en-US" dirty="0">
              <a:solidFill>
                <a:srgbClr val="002060"/>
              </a:solidFill>
            </a:endParaRPr>
          </a:p>
          <a:p>
            <a:r>
              <a:rPr lang="en-US" dirty="0">
                <a:solidFill>
                  <a:srgbClr val="002060"/>
                </a:solidFill>
              </a:rPr>
              <a:t>Ensure key staff are made aware of concerns about students .</a:t>
            </a:r>
          </a:p>
          <a:p>
            <a:endParaRPr lang="en-US" dirty="0">
              <a:solidFill>
                <a:srgbClr val="002060"/>
              </a:solidFill>
            </a:endParaRPr>
          </a:p>
          <a:p>
            <a:r>
              <a:rPr lang="en-US" dirty="0">
                <a:solidFill>
                  <a:srgbClr val="002060"/>
                </a:solidFill>
              </a:rPr>
              <a:t>Ensure that the referral system for students who are struggling with their mental health is clear and understood by all members of your school community </a:t>
            </a:r>
          </a:p>
          <a:p>
            <a:endParaRPr lang="en-US" dirty="0">
              <a:solidFill>
                <a:srgbClr val="002060"/>
              </a:solidFill>
            </a:endParaRPr>
          </a:p>
          <a:p>
            <a:r>
              <a:rPr lang="en-US" dirty="0">
                <a:solidFill>
                  <a:srgbClr val="002060"/>
                </a:solidFill>
              </a:rPr>
              <a:t>Ensure that there are resources available for students who need signposting to external services</a:t>
            </a:r>
          </a:p>
        </p:txBody>
      </p:sp>
    </p:spTree>
    <p:extLst>
      <p:ext uri="{BB962C8B-B14F-4D97-AF65-F5344CB8AC3E}">
        <p14:creationId xmlns:p14="http://schemas.microsoft.com/office/powerpoint/2010/main" val="3402349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CFAB-C776-A117-08CC-4959CDC0796C}"/>
              </a:ext>
            </a:extLst>
          </p:cNvPr>
          <p:cNvSpPr>
            <a:spLocks noGrp="1"/>
          </p:cNvSpPr>
          <p:nvPr>
            <p:ph type="title"/>
          </p:nvPr>
        </p:nvSpPr>
        <p:spPr/>
        <p:txBody>
          <a:bodyPr/>
          <a:lstStyle/>
          <a:p>
            <a:r>
              <a:rPr lang="en-US"/>
              <a:t>Referrals checklist</a:t>
            </a:r>
          </a:p>
        </p:txBody>
      </p:sp>
      <p:sp>
        <p:nvSpPr>
          <p:cNvPr id="3" name="Content Placeholder 2">
            <a:extLst>
              <a:ext uri="{FF2B5EF4-FFF2-40B4-BE49-F238E27FC236}">
                <a16:creationId xmlns:a16="http://schemas.microsoft.com/office/drawing/2014/main" id="{7B76D731-5396-CCE8-0BAF-1342552805AB}"/>
              </a:ext>
            </a:extLst>
          </p:cNvPr>
          <p:cNvSpPr>
            <a:spLocks noGrp="1"/>
          </p:cNvSpPr>
          <p:nvPr>
            <p:ph idx="1"/>
          </p:nvPr>
        </p:nvSpPr>
        <p:spPr/>
        <p:txBody>
          <a:bodyPr/>
          <a:lstStyle/>
          <a:p>
            <a:pPr marL="0" indent="0">
              <a:buNone/>
            </a:pPr>
            <a:r>
              <a:rPr lang="en-US" dirty="0">
                <a:solidFill>
                  <a:srgbClr val="002060"/>
                </a:solidFill>
              </a:rPr>
              <a:t>Consider:</a:t>
            </a:r>
          </a:p>
          <a:p>
            <a:endParaRPr lang="en-US" dirty="0">
              <a:solidFill>
                <a:srgbClr val="002060"/>
              </a:solidFill>
            </a:endParaRPr>
          </a:p>
          <a:p>
            <a:pPr marL="0" indent="0">
              <a:buNone/>
            </a:pPr>
            <a:r>
              <a:rPr lang="en-US" dirty="0">
                <a:solidFill>
                  <a:srgbClr val="002060"/>
                </a:solidFill>
              </a:rPr>
              <a:t>1. Who will be responsible for continuing to update the referral pathways and service provision map for your locality? How will this be monitored? </a:t>
            </a:r>
          </a:p>
          <a:p>
            <a:endParaRPr lang="en-US" dirty="0">
              <a:solidFill>
                <a:srgbClr val="002060"/>
              </a:solidFill>
            </a:endParaRPr>
          </a:p>
          <a:p>
            <a:pPr marL="0" indent="0">
              <a:buNone/>
            </a:pPr>
            <a:r>
              <a:rPr lang="en-US" dirty="0">
                <a:solidFill>
                  <a:srgbClr val="002060"/>
                </a:solidFill>
              </a:rPr>
              <a:t>2. How can staff be supported to ensure that the right level of provision is implemented for the specific level of need for that young person?</a:t>
            </a:r>
          </a:p>
        </p:txBody>
      </p:sp>
    </p:spTree>
    <p:extLst>
      <p:ext uri="{BB962C8B-B14F-4D97-AF65-F5344CB8AC3E}">
        <p14:creationId xmlns:p14="http://schemas.microsoft.com/office/powerpoint/2010/main" val="3089756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F2C1-0426-7473-8F66-8F2828B12F3F}"/>
              </a:ext>
            </a:extLst>
          </p:cNvPr>
          <p:cNvSpPr>
            <a:spLocks noGrp="1"/>
          </p:cNvSpPr>
          <p:nvPr>
            <p:ph type="title"/>
          </p:nvPr>
        </p:nvSpPr>
        <p:spPr/>
        <p:txBody>
          <a:bodyPr/>
          <a:lstStyle/>
          <a:p>
            <a:r>
              <a:rPr lang="en-US"/>
              <a:t>What makes a good referral?</a:t>
            </a:r>
          </a:p>
        </p:txBody>
      </p:sp>
      <p:sp>
        <p:nvSpPr>
          <p:cNvPr id="3" name="Content Placeholder 2">
            <a:extLst>
              <a:ext uri="{FF2B5EF4-FFF2-40B4-BE49-F238E27FC236}">
                <a16:creationId xmlns:a16="http://schemas.microsoft.com/office/drawing/2014/main" id="{054CA29D-D833-364B-0669-D8C1478ADD9B}"/>
              </a:ext>
            </a:extLst>
          </p:cNvPr>
          <p:cNvSpPr>
            <a:spLocks noGrp="1"/>
          </p:cNvSpPr>
          <p:nvPr>
            <p:ph idx="1"/>
          </p:nvPr>
        </p:nvSpPr>
        <p:spPr/>
        <p:txBody>
          <a:bodyPr/>
          <a:lstStyle/>
          <a:p>
            <a:r>
              <a:rPr lang="en-US" dirty="0">
                <a:solidFill>
                  <a:srgbClr val="002060"/>
                </a:solidFill>
              </a:rPr>
              <a:t>Before making a referral, have a clear outcome in mind. What do you want CYPMH (Child and Young People Mental Health Services), AMHS (Adult Mental Health Services)  to do? You might be looking for advice, strategies, support or a diagnosis, for instance.  </a:t>
            </a:r>
          </a:p>
          <a:p>
            <a:r>
              <a:rPr lang="en-US" dirty="0">
                <a:solidFill>
                  <a:srgbClr val="002060"/>
                </a:solidFill>
              </a:rPr>
              <a:t>You must also be able to provide evidence to CYPMHS/AMHS  about what intervention and support has been offered to the student by the </a:t>
            </a:r>
            <a:r>
              <a:rPr lang="en-US" dirty="0" err="1">
                <a:solidFill>
                  <a:srgbClr val="002060"/>
                </a:solidFill>
              </a:rPr>
              <a:t>organisation</a:t>
            </a:r>
            <a:r>
              <a:rPr lang="en-US" dirty="0">
                <a:solidFill>
                  <a:srgbClr val="002060"/>
                </a:solidFill>
              </a:rPr>
              <a:t> and the impact of this.</a:t>
            </a:r>
          </a:p>
        </p:txBody>
      </p:sp>
    </p:spTree>
    <p:extLst>
      <p:ext uri="{BB962C8B-B14F-4D97-AF65-F5344CB8AC3E}">
        <p14:creationId xmlns:p14="http://schemas.microsoft.com/office/powerpoint/2010/main" val="170594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449A-217B-FDF0-F2DE-48CA0F483144}"/>
              </a:ext>
            </a:extLst>
          </p:cNvPr>
          <p:cNvSpPr>
            <a:spLocks noGrp="1"/>
          </p:cNvSpPr>
          <p:nvPr>
            <p:ph type="title"/>
          </p:nvPr>
        </p:nvSpPr>
        <p:spPr>
          <a:xfrm>
            <a:off x="1051103" y="270779"/>
            <a:ext cx="8092897" cy="922114"/>
          </a:xfrm>
        </p:spPr>
        <p:txBody>
          <a:bodyPr>
            <a:normAutofit fontScale="90000"/>
          </a:bodyPr>
          <a:lstStyle/>
          <a:p>
            <a:r>
              <a:rPr lang="en-US" dirty="0"/>
              <a:t>Importance of Parent and </a:t>
            </a:r>
            <a:r>
              <a:rPr lang="en-US" dirty="0" err="1"/>
              <a:t>Carer</a:t>
            </a:r>
            <a:r>
              <a:rPr lang="en-US" dirty="0"/>
              <a:t> Engagement </a:t>
            </a:r>
          </a:p>
        </p:txBody>
      </p:sp>
      <p:sp>
        <p:nvSpPr>
          <p:cNvPr id="3" name="Content Placeholder 2">
            <a:extLst>
              <a:ext uri="{FF2B5EF4-FFF2-40B4-BE49-F238E27FC236}">
                <a16:creationId xmlns:a16="http://schemas.microsoft.com/office/drawing/2014/main" id="{6CB9B79E-095E-4049-A57F-1E274447F85E}"/>
              </a:ext>
            </a:extLst>
          </p:cNvPr>
          <p:cNvSpPr>
            <a:spLocks noGrp="1"/>
          </p:cNvSpPr>
          <p:nvPr>
            <p:ph idx="1"/>
          </p:nvPr>
        </p:nvSpPr>
        <p:spPr/>
        <p:txBody>
          <a:bodyPr>
            <a:normAutofit/>
          </a:bodyPr>
          <a:lstStyle/>
          <a:p>
            <a:r>
              <a:rPr lang="en-US" dirty="0">
                <a:solidFill>
                  <a:srgbClr val="002060"/>
                </a:solidFill>
              </a:rPr>
              <a:t>Ensure there is an area on your college/ school  website which parents can access to get information about in college / external agency support if their child is struggling with their mental health </a:t>
            </a:r>
          </a:p>
          <a:p>
            <a:r>
              <a:rPr lang="en-US" dirty="0">
                <a:solidFill>
                  <a:srgbClr val="002060"/>
                </a:solidFill>
              </a:rPr>
              <a:t>Host a parent’s information evening inviting local support services in to show they support they are able to offer </a:t>
            </a:r>
          </a:p>
          <a:p>
            <a:r>
              <a:rPr lang="en-US" dirty="0">
                <a:solidFill>
                  <a:srgbClr val="002060"/>
                </a:solidFill>
              </a:rPr>
              <a:t>Create an online parents survey to assess how they feel about the colleges  current provision/ systems for mental health.</a:t>
            </a:r>
          </a:p>
          <a:p>
            <a:pPr marL="0" indent="0">
              <a:buNone/>
            </a:pPr>
            <a:endParaRPr lang="en-US" dirty="0">
              <a:solidFill>
                <a:srgbClr val="002060"/>
              </a:solidFill>
            </a:endParaRPr>
          </a:p>
          <a:p>
            <a:pPr marL="0" indent="0" algn="ctr">
              <a:buNone/>
            </a:pPr>
            <a:r>
              <a:rPr lang="en-US" b="1" dirty="0">
                <a:solidFill>
                  <a:srgbClr val="002060"/>
                </a:solidFill>
              </a:rPr>
              <a:t>What might prevent parents and </a:t>
            </a:r>
            <a:r>
              <a:rPr lang="en-US" b="1" dirty="0" err="1">
                <a:solidFill>
                  <a:srgbClr val="002060"/>
                </a:solidFill>
              </a:rPr>
              <a:t>carers</a:t>
            </a:r>
            <a:r>
              <a:rPr lang="en-US" b="1" dirty="0">
                <a:solidFill>
                  <a:srgbClr val="002060"/>
                </a:solidFill>
              </a:rPr>
              <a:t> from engaging? </a:t>
            </a:r>
          </a:p>
        </p:txBody>
      </p:sp>
    </p:spTree>
    <p:extLst>
      <p:ext uri="{BB962C8B-B14F-4D97-AF65-F5344CB8AC3E}">
        <p14:creationId xmlns:p14="http://schemas.microsoft.com/office/powerpoint/2010/main" val="589484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65D4-2213-F8E8-91E0-CFEB1A8574B8}"/>
              </a:ext>
            </a:extLst>
          </p:cNvPr>
          <p:cNvSpPr>
            <a:spLocks noGrp="1"/>
          </p:cNvSpPr>
          <p:nvPr>
            <p:ph type="title"/>
          </p:nvPr>
        </p:nvSpPr>
        <p:spPr/>
        <p:txBody>
          <a:bodyPr/>
          <a:lstStyle/>
          <a:p>
            <a:r>
              <a:rPr lang="en-US"/>
              <a:t>What to include …</a:t>
            </a:r>
          </a:p>
        </p:txBody>
      </p:sp>
      <p:sp>
        <p:nvSpPr>
          <p:cNvPr id="3" name="Content Placeholder 2">
            <a:extLst>
              <a:ext uri="{FF2B5EF4-FFF2-40B4-BE49-F238E27FC236}">
                <a16:creationId xmlns:a16="http://schemas.microsoft.com/office/drawing/2014/main" id="{E710D5A6-1174-F42E-51D1-C382BED4D3F1}"/>
              </a:ext>
            </a:extLst>
          </p:cNvPr>
          <p:cNvSpPr>
            <a:spLocks noGrp="1"/>
          </p:cNvSpPr>
          <p:nvPr>
            <p:ph idx="1"/>
          </p:nvPr>
        </p:nvSpPr>
        <p:spPr/>
        <p:txBody>
          <a:bodyPr>
            <a:normAutofit fontScale="92500" lnSpcReduction="20000"/>
          </a:bodyPr>
          <a:lstStyle/>
          <a:p>
            <a:r>
              <a:rPr lang="en-US" dirty="0">
                <a:solidFill>
                  <a:srgbClr val="002060"/>
                </a:solidFill>
              </a:rPr>
              <a:t>How much a CYP’s difficulties are interfering with day-to-day life and progress.</a:t>
            </a:r>
          </a:p>
          <a:p>
            <a:endParaRPr lang="en-US" dirty="0">
              <a:solidFill>
                <a:srgbClr val="002060"/>
              </a:solidFill>
            </a:endParaRPr>
          </a:p>
          <a:p>
            <a:r>
              <a:rPr lang="en-US" dirty="0">
                <a:solidFill>
                  <a:srgbClr val="002060"/>
                </a:solidFill>
              </a:rPr>
              <a:t>How long a CYP has been struggling with symptoms/difficulties. Use a daily monitoring diary to describe how mental health needs and </a:t>
            </a:r>
            <a:r>
              <a:rPr lang="en-US" dirty="0" err="1">
                <a:solidFill>
                  <a:srgbClr val="002060"/>
                </a:solidFill>
              </a:rPr>
              <a:t>behaviours</a:t>
            </a:r>
            <a:r>
              <a:rPr lang="en-US" dirty="0">
                <a:solidFill>
                  <a:srgbClr val="002060"/>
                </a:solidFill>
              </a:rPr>
              <a:t> affect daily functioning and learning.</a:t>
            </a:r>
          </a:p>
          <a:p>
            <a:endParaRPr lang="en-US" dirty="0">
              <a:solidFill>
                <a:srgbClr val="002060"/>
              </a:solidFill>
            </a:endParaRPr>
          </a:p>
          <a:p>
            <a:r>
              <a:rPr lang="en-US" dirty="0">
                <a:solidFill>
                  <a:srgbClr val="002060"/>
                </a:solidFill>
              </a:rPr>
              <a:t>How many other difficulties and risks the CYP and family is facing.</a:t>
            </a:r>
          </a:p>
          <a:p>
            <a:endParaRPr lang="en-US" dirty="0">
              <a:solidFill>
                <a:srgbClr val="002060"/>
              </a:solidFill>
            </a:endParaRPr>
          </a:p>
          <a:p>
            <a:r>
              <a:rPr lang="en-US" dirty="0">
                <a:solidFill>
                  <a:srgbClr val="002060"/>
                </a:solidFill>
              </a:rPr>
              <a:t>How much a CYP’s safety may be compromised by their mental health difficulties.</a:t>
            </a:r>
          </a:p>
          <a:p>
            <a:endParaRPr lang="en-US" dirty="0">
              <a:solidFill>
                <a:srgbClr val="002060"/>
              </a:solidFill>
            </a:endParaRPr>
          </a:p>
          <a:p>
            <a:r>
              <a:rPr lang="en-US" dirty="0">
                <a:solidFill>
                  <a:srgbClr val="002060"/>
                </a:solidFill>
              </a:rPr>
              <a:t>Whether any other </a:t>
            </a:r>
            <a:r>
              <a:rPr lang="en-US" dirty="0" err="1">
                <a:solidFill>
                  <a:srgbClr val="002060"/>
                </a:solidFill>
              </a:rPr>
              <a:t>organisation</a:t>
            </a:r>
            <a:r>
              <a:rPr lang="en-US" dirty="0">
                <a:solidFill>
                  <a:srgbClr val="002060"/>
                </a:solidFill>
              </a:rPr>
              <a:t> based or community support has been tried.</a:t>
            </a:r>
          </a:p>
        </p:txBody>
      </p:sp>
    </p:spTree>
    <p:extLst>
      <p:ext uri="{BB962C8B-B14F-4D97-AF65-F5344CB8AC3E}">
        <p14:creationId xmlns:p14="http://schemas.microsoft.com/office/powerpoint/2010/main" val="2913090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DA66-2A53-C7E5-D5C3-8790D608BC81}"/>
              </a:ext>
            </a:extLst>
          </p:cNvPr>
          <p:cNvSpPr>
            <a:spLocks noGrp="1"/>
          </p:cNvSpPr>
          <p:nvPr>
            <p:ph type="title"/>
          </p:nvPr>
        </p:nvSpPr>
        <p:spPr/>
        <p:txBody>
          <a:bodyPr/>
          <a:lstStyle/>
          <a:p>
            <a:r>
              <a:rPr lang="en-US"/>
              <a:t>Working with other agencies</a:t>
            </a:r>
          </a:p>
        </p:txBody>
      </p:sp>
      <p:sp>
        <p:nvSpPr>
          <p:cNvPr id="3" name="Content Placeholder 2">
            <a:extLst>
              <a:ext uri="{FF2B5EF4-FFF2-40B4-BE49-F238E27FC236}">
                <a16:creationId xmlns:a16="http://schemas.microsoft.com/office/drawing/2014/main" id="{C02B014E-0D5C-22EA-229C-0878D0E7B3E6}"/>
              </a:ext>
            </a:extLst>
          </p:cNvPr>
          <p:cNvSpPr>
            <a:spLocks noGrp="1"/>
          </p:cNvSpPr>
          <p:nvPr>
            <p:ph idx="1"/>
          </p:nvPr>
        </p:nvSpPr>
        <p:spPr/>
        <p:txBody>
          <a:bodyPr>
            <a:normAutofit lnSpcReduction="10000"/>
          </a:bodyPr>
          <a:lstStyle/>
          <a:p>
            <a:r>
              <a:rPr lang="en-US" dirty="0">
                <a:solidFill>
                  <a:srgbClr val="002060"/>
                </a:solidFill>
              </a:rPr>
              <a:t>Could you perhaps invite health and wellbeing professionals to an informal meet and greet as part of a team meeting or training session to share information about the service, work out the best ways to access their services, establish any referrals and protocol?</a:t>
            </a:r>
          </a:p>
          <a:p>
            <a:r>
              <a:rPr lang="en-US" dirty="0">
                <a:solidFill>
                  <a:srgbClr val="002060"/>
                </a:solidFill>
              </a:rPr>
              <a:t>Allow time, both day-to-day and over a period of time, to really build meaningful relationships and put faces to names with external agencies including NHS CYPMHs (CYPMHS is used as a term for all services that work with children and young people who have difficulties with their emotional or </a:t>
            </a:r>
            <a:r>
              <a:rPr lang="en-US" dirty="0" err="1">
                <a:solidFill>
                  <a:srgbClr val="002060"/>
                </a:solidFill>
              </a:rPr>
              <a:t>behavioural</a:t>
            </a:r>
            <a:r>
              <a:rPr lang="en-US" dirty="0">
                <a:solidFill>
                  <a:srgbClr val="002060"/>
                </a:solidFill>
              </a:rPr>
              <a:t> wellbeing) and AMHS (Adult Mental Health Services).</a:t>
            </a:r>
          </a:p>
        </p:txBody>
      </p:sp>
    </p:spTree>
    <p:extLst>
      <p:ext uri="{BB962C8B-B14F-4D97-AF65-F5344CB8AC3E}">
        <p14:creationId xmlns:p14="http://schemas.microsoft.com/office/powerpoint/2010/main" val="1338635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CA7F-29F6-1CF1-ABC1-85B56287ED15}"/>
              </a:ext>
            </a:extLst>
          </p:cNvPr>
          <p:cNvSpPr>
            <a:spLocks noGrp="1"/>
          </p:cNvSpPr>
          <p:nvPr>
            <p:ph type="title"/>
          </p:nvPr>
        </p:nvSpPr>
        <p:spPr>
          <a:xfrm>
            <a:off x="525551" y="2678722"/>
            <a:ext cx="8092897" cy="922114"/>
          </a:xfrm>
        </p:spPr>
        <p:txBody>
          <a:bodyPr>
            <a:normAutofit fontScale="90000"/>
          </a:bodyPr>
          <a:lstStyle/>
          <a:p>
            <a:r>
              <a:rPr lang="en-US"/>
              <a:t>Have you identified this area as an action point already?</a:t>
            </a:r>
          </a:p>
        </p:txBody>
      </p:sp>
    </p:spTree>
    <p:extLst>
      <p:ext uri="{BB962C8B-B14F-4D97-AF65-F5344CB8AC3E}">
        <p14:creationId xmlns:p14="http://schemas.microsoft.com/office/powerpoint/2010/main" val="1963418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4617-3C80-127D-C0F7-E21A35AAAFE1}"/>
              </a:ext>
            </a:extLst>
          </p:cNvPr>
          <p:cNvSpPr>
            <a:spLocks noGrp="1"/>
          </p:cNvSpPr>
          <p:nvPr>
            <p:ph type="title"/>
          </p:nvPr>
        </p:nvSpPr>
        <p:spPr>
          <a:xfrm>
            <a:off x="727085" y="243904"/>
            <a:ext cx="8092897" cy="922114"/>
          </a:xfrm>
        </p:spPr>
        <p:txBody>
          <a:bodyPr>
            <a:normAutofit fontScale="90000"/>
          </a:bodyPr>
          <a:lstStyle/>
          <a:p>
            <a:r>
              <a:rPr lang="en-US">
                <a:solidFill>
                  <a:srgbClr val="002060"/>
                </a:solidFill>
              </a:rPr>
              <a:t>Action ………..</a:t>
            </a:r>
            <a:br>
              <a:rPr lang="en-US">
                <a:solidFill>
                  <a:srgbClr val="002060"/>
                </a:solidFill>
              </a:rPr>
            </a:br>
            <a:endParaRPr lang="en-US"/>
          </a:p>
        </p:txBody>
      </p:sp>
      <p:sp>
        <p:nvSpPr>
          <p:cNvPr id="3" name="Content Placeholder 2">
            <a:extLst>
              <a:ext uri="{FF2B5EF4-FFF2-40B4-BE49-F238E27FC236}">
                <a16:creationId xmlns:a16="http://schemas.microsoft.com/office/drawing/2014/main" id="{E8000A50-C764-4F9F-4CBC-2B34E2D9587D}"/>
              </a:ext>
            </a:extLst>
          </p:cNvPr>
          <p:cNvSpPr>
            <a:spLocks noGrp="1"/>
          </p:cNvSpPr>
          <p:nvPr>
            <p:ph idx="1"/>
          </p:nvPr>
        </p:nvSpPr>
        <p:spPr>
          <a:xfrm>
            <a:off x="457200" y="1166018"/>
            <a:ext cx="8229600" cy="4525963"/>
          </a:xfrm>
        </p:spPr>
        <p:txBody>
          <a:bodyPr>
            <a:normAutofit/>
          </a:bodyPr>
          <a:lstStyle/>
          <a:p>
            <a:pPr marL="0" indent="0">
              <a:buNone/>
            </a:pPr>
            <a:endParaRPr lang="en-US" dirty="0">
              <a:solidFill>
                <a:srgbClr val="002060"/>
              </a:solidFill>
            </a:endParaRPr>
          </a:p>
          <a:p>
            <a:r>
              <a:rPr lang="en-US" dirty="0">
                <a:solidFill>
                  <a:srgbClr val="002060"/>
                </a:solidFill>
              </a:rPr>
              <a:t>Who will lead? </a:t>
            </a:r>
          </a:p>
          <a:p>
            <a:endParaRPr lang="en-US" dirty="0">
              <a:solidFill>
                <a:srgbClr val="002060"/>
              </a:solidFill>
            </a:endParaRPr>
          </a:p>
          <a:p>
            <a:r>
              <a:rPr lang="en-US" dirty="0">
                <a:solidFill>
                  <a:srgbClr val="002060"/>
                </a:solidFill>
              </a:rPr>
              <a:t>What further support or guidance will you require? </a:t>
            </a:r>
          </a:p>
          <a:p>
            <a:endParaRPr lang="en-US" dirty="0">
              <a:solidFill>
                <a:srgbClr val="002060"/>
              </a:solidFill>
            </a:endParaRPr>
          </a:p>
          <a:p>
            <a:r>
              <a:rPr lang="en-US" dirty="0">
                <a:solidFill>
                  <a:srgbClr val="002060"/>
                </a:solidFill>
              </a:rPr>
              <a:t>How will you share this with the wider college community? </a:t>
            </a:r>
          </a:p>
          <a:p>
            <a:endParaRPr lang="en-US" dirty="0">
              <a:solidFill>
                <a:srgbClr val="002060"/>
              </a:solidFill>
            </a:endParaRPr>
          </a:p>
          <a:p>
            <a:r>
              <a:rPr lang="en-US" dirty="0">
                <a:solidFill>
                  <a:srgbClr val="002060"/>
                </a:solidFill>
              </a:rPr>
              <a:t>How will you measure the impact of this action? </a:t>
            </a:r>
          </a:p>
          <a:p>
            <a:endParaRPr lang="en-US" dirty="0">
              <a:solidFill>
                <a:srgbClr val="002060"/>
              </a:solidFill>
            </a:endParaRPr>
          </a:p>
          <a:p>
            <a:r>
              <a:rPr lang="en-US" dirty="0">
                <a:solidFill>
                  <a:srgbClr val="002060"/>
                </a:solidFill>
              </a:rPr>
              <a:t>What are your next steps for this action? (SMART Goal)</a:t>
            </a:r>
          </a:p>
        </p:txBody>
      </p:sp>
    </p:spTree>
    <p:extLst>
      <p:ext uri="{BB962C8B-B14F-4D97-AF65-F5344CB8AC3E}">
        <p14:creationId xmlns:p14="http://schemas.microsoft.com/office/powerpoint/2010/main" val="4114684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36DB-6558-94E9-8604-358C94EC1208}"/>
              </a:ext>
            </a:extLst>
          </p:cNvPr>
          <p:cNvSpPr>
            <a:spLocks noGrp="1"/>
          </p:cNvSpPr>
          <p:nvPr>
            <p:ph type="title"/>
          </p:nvPr>
        </p:nvSpPr>
        <p:spPr>
          <a:xfrm>
            <a:off x="457200" y="274638"/>
            <a:ext cx="8229600" cy="1143000"/>
          </a:xfrm>
        </p:spPr>
        <p:txBody>
          <a:bodyPr anchor="ctr">
            <a:normAutofit/>
          </a:bodyPr>
          <a:lstStyle/>
          <a:p>
            <a:r>
              <a:rPr lang="en-US" dirty="0"/>
              <a:t>Staff wellbeing </a:t>
            </a:r>
          </a:p>
        </p:txBody>
      </p:sp>
      <p:pic>
        <p:nvPicPr>
          <p:cNvPr id="4" name="Content Placeholder 3" descr="Text&#10;&#10;Description automatically generated with medium confidence">
            <a:extLst>
              <a:ext uri="{FF2B5EF4-FFF2-40B4-BE49-F238E27FC236}">
                <a16:creationId xmlns:a16="http://schemas.microsoft.com/office/drawing/2014/main" id="{58756117-7837-4A02-7B46-AE8ACA002A1E}"/>
              </a:ext>
            </a:extLst>
          </p:cNvPr>
          <p:cNvPicPr>
            <a:picLocks noGrp="1" noChangeAspect="1"/>
          </p:cNvPicPr>
          <p:nvPr>
            <p:ph sz="half" idx="1"/>
          </p:nvPr>
        </p:nvPicPr>
        <p:blipFill rotWithShape="1">
          <a:blip r:embed="rId3"/>
          <a:srcRect t="19197" r="2" b="1517"/>
          <a:stretch/>
        </p:blipFill>
        <p:spPr>
          <a:xfrm>
            <a:off x="457200" y="1600201"/>
            <a:ext cx="4038600" cy="4525963"/>
          </a:xfrm>
          <a:prstGeom prst="rect">
            <a:avLst/>
          </a:prstGeom>
          <a:noFill/>
        </p:spPr>
      </p:pic>
      <p:sp>
        <p:nvSpPr>
          <p:cNvPr id="9" name="Content Placeholder 3">
            <a:extLst>
              <a:ext uri="{FF2B5EF4-FFF2-40B4-BE49-F238E27FC236}">
                <a16:creationId xmlns:a16="http://schemas.microsoft.com/office/drawing/2014/main" id="{DBD14A84-57AA-7253-D6E2-7BDCF2C7A856}"/>
              </a:ext>
            </a:extLst>
          </p:cNvPr>
          <p:cNvSpPr>
            <a:spLocks noGrp="1"/>
          </p:cNvSpPr>
          <p:nvPr>
            <p:ph sz="half" idx="2"/>
          </p:nvPr>
        </p:nvSpPr>
        <p:spPr>
          <a:xfrm>
            <a:off x="4648200" y="1600201"/>
            <a:ext cx="4038600" cy="4525963"/>
          </a:xfrm>
        </p:spPr>
        <p:txBody>
          <a:bodyPr/>
          <a:lstStyle/>
          <a:p>
            <a:r>
              <a:rPr lang="en-GB" b="1" dirty="0">
                <a:solidFill>
                  <a:srgbClr val="002060"/>
                </a:solidFill>
              </a:rPr>
              <a:t>Discussion :</a:t>
            </a:r>
          </a:p>
          <a:p>
            <a:r>
              <a:rPr lang="en-GB" b="1" dirty="0">
                <a:solidFill>
                  <a:srgbClr val="002060"/>
                </a:solidFill>
              </a:rPr>
              <a:t>What steps can you take to look after your own mental health and wellbeing? </a:t>
            </a:r>
          </a:p>
          <a:p>
            <a:r>
              <a:rPr lang="en-GB" b="1" dirty="0">
                <a:solidFill>
                  <a:srgbClr val="002060"/>
                </a:solidFill>
              </a:rPr>
              <a:t>Any ideas for staff wellbeing initiatives within your setting?</a:t>
            </a:r>
          </a:p>
          <a:p>
            <a:endParaRPr lang="en-US" dirty="0"/>
          </a:p>
        </p:txBody>
      </p:sp>
      <p:sp>
        <p:nvSpPr>
          <p:cNvPr id="6" name="TextBox 5">
            <a:extLst>
              <a:ext uri="{FF2B5EF4-FFF2-40B4-BE49-F238E27FC236}">
                <a16:creationId xmlns:a16="http://schemas.microsoft.com/office/drawing/2014/main" id="{48449FB9-CB17-33BF-43C5-1C00428AC520}"/>
              </a:ext>
            </a:extLst>
          </p:cNvPr>
          <p:cNvSpPr txBox="1"/>
          <p:nvPr/>
        </p:nvSpPr>
        <p:spPr>
          <a:xfrm>
            <a:off x="381000" y="6211669"/>
            <a:ext cx="8229600" cy="646331"/>
          </a:xfrm>
          <a:prstGeom prst="rect">
            <a:avLst/>
          </a:prstGeom>
          <a:noFill/>
        </p:spPr>
        <p:txBody>
          <a:bodyPr wrap="square" rtlCol="0">
            <a:spAutoFit/>
          </a:bodyPr>
          <a:lstStyle/>
          <a:p>
            <a:r>
              <a:rPr lang="en-US" dirty="0"/>
              <a:t>Education Wellbeing Staff Charter: </a:t>
            </a:r>
            <a:r>
              <a:rPr lang="en-US" dirty="0">
                <a:hlinkClick r:id="rId4"/>
              </a:rPr>
              <a:t>https://www.gov.uk/guidance/education-staff-wellbeing-charter</a:t>
            </a:r>
            <a:r>
              <a:rPr lang="en-US" dirty="0"/>
              <a:t> </a:t>
            </a:r>
          </a:p>
        </p:txBody>
      </p:sp>
    </p:spTree>
    <p:extLst>
      <p:ext uri="{BB962C8B-B14F-4D97-AF65-F5344CB8AC3E}">
        <p14:creationId xmlns:p14="http://schemas.microsoft.com/office/powerpoint/2010/main" val="26100660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DF5AB375-AC75-E72A-12A0-60231EBDA0B6}"/>
              </a:ext>
            </a:extLst>
          </p:cNvPr>
          <p:cNvPicPr>
            <a:picLocks noChangeAspect="1"/>
          </p:cNvPicPr>
          <p:nvPr/>
        </p:nvPicPr>
        <p:blipFill rotWithShape="1">
          <a:blip r:embed="rId2"/>
          <a:srcRect b="19"/>
          <a:stretch/>
        </p:blipFill>
        <p:spPr>
          <a:xfrm>
            <a:off x="15" y="858211"/>
            <a:ext cx="9143985" cy="5142539"/>
          </a:xfrm>
          <a:prstGeom prst="rect">
            <a:avLst/>
          </a:prstGeom>
        </p:spPr>
      </p:pic>
    </p:spTree>
    <p:extLst>
      <p:ext uri="{BB962C8B-B14F-4D97-AF65-F5344CB8AC3E}">
        <p14:creationId xmlns:p14="http://schemas.microsoft.com/office/powerpoint/2010/main" val="60812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D9077FF4-7029-2D06-57E6-BFA779C9C2DD}"/>
              </a:ext>
            </a:extLst>
          </p:cNvPr>
          <p:cNvPicPr>
            <a:picLocks noChangeAspect="1"/>
          </p:cNvPicPr>
          <p:nvPr/>
        </p:nvPicPr>
        <p:blipFill rotWithShape="1">
          <a:blip r:embed="rId2"/>
          <a:srcRect t="19"/>
          <a:stretch/>
        </p:blipFill>
        <p:spPr>
          <a:xfrm>
            <a:off x="15" y="858211"/>
            <a:ext cx="9143985" cy="5142539"/>
          </a:xfrm>
          <a:prstGeom prst="rect">
            <a:avLst/>
          </a:prstGeom>
        </p:spPr>
      </p:pic>
    </p:spTree>
    <p:extLst>
      <p:ext uri="{BB962C8B-B14F-4D97-AF65-F5344CB8AC3E}">
        <p14:creationId xmlns:p14="http://schemas.microsoft.com/office/powerpoint/2010/main" val="387431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C6AFE7-29D2-8249-842E-491C227E4546}"/>
              </a:ext>
            </a:extLst>
          </p:cNvPr>
          <p:cNvSpPr>
            <a:spLocks noGrp="1"/>
          </p:cNvSpPr>
          <p:nvPr>
            <p:ph sz="quarter" idx="13"/>
          </p:nvPr>
        </p:nvSpPr>
        <p:spPr>
          <a:xfrm>
            <a:off x="585787" y="3052183"/>
            <a:ext cx="7972425" cy="753633"/>
          </a:xfrm>
        </p:spPr>
        <p:txBody>
          <a:bodyPr>
            <a:noAutofit/>
          </a:bodyPr>
          <a:lstStyle/>
          <a:p>
            <a:pPr algn="ctr"/>
            <a:r>
              <a:rPr lang="en-US" dirty="0"/>
              <a:t>Train the Trainer: You Matter Too</a:t>
            </a:r>
          </a:p>
        </p:txBody>
      </p:sp>
    </p:spTree>
    <p:extLst>
      <p:ext uri="{BB962C8B-B14F-4D97-AF65-F5344CB8AC3E}">
        <p14:creationId xmlns:p14="http://schemas.microsoft.com/office/powerpoint/2010/main" val="515087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AD55-3AAD-3610-D48A-78D05F477AAF}"/>
              </a:ext>
            </a:extLst>
          </p:cNvPr>
          <p:cNvSpPr>
            <a:spLocks noGrp="1"/>
          </p:cNvSpPr>
          <p:nvPr>
            <p:ph type="title"/>
          </p:nvPr>
        </p:nvSpPr>
        <p:spPr/>
        <p:txBody>
          <a:bodyPr>
            <a:normAutofit/>
          </a:bodyPr>
          <a:lstStyle/>
          <a:p>
            <a:r>
              <a:rPr lang="en-US" sz="3200" b="1"/>
              <a:t>Group Agreement </a:t>
            </a:r>
          </a:p>
        </p:txBody>
      </p:sp>
      <p:sp>
        <p:nvSpPr>
          <p:cNvPr id="3" name="Content Placeholder 2">
            <a:extLst>
              <a:ext uri="{FF2B5EF4-FFF2-40B4-BE49-F238E27FC236}">
                <a16:creationId xmlns:a16="http://schemas.microsoft.com/office/drawing/2014/main" id="{427E39DC-EB2F-FA59-017E-046BB915910E}"/>
              </a:ext>
            </a:extLst>
          </p:cNvPr>
          <p:cNvSpPr>
            <a:spLocks noGrp="1"/>
          </p:cNvSpPr>
          <p:nvPr>
            <p:ph idx="1"/>
          </p:nvPr>
        </p:nvSpPr>
        <p:spPr>
          <a:xfrm>
            <a:off x="457200" y="2098376"/>
            <a:ext cx="8229600" cy="2661248"/>
          </a:xfrm>
        </p:spPr>
        <p:txBody>
          <a:bodyPr/>
          <a:lstStyle/>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Listen to those around us</a:t>
            </a:r>
          </a:p>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Be non-judgmental</a:t>
            </a:r>
          </a:p>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Share if we feel comfortable to do so</a:t>
            </a:r>
          </a:p>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Be aware of your own mental health throughout</a:t>
            </a:r>
          </a:p>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Take a break if you need to do so</a:t>
            </a:r>
          </a:p>
          <a:p>
            <a:pPr marL="342882" indent="-342882" defTabSz="457176" eaLnBrk="0" fontAlgn="base" hangingPunct="0">
              <a:spcBef>
                <a:spcPct val="0"/>
              </a:spcBef>
              <a:spcAft>
                <a:spcPct val="0"/>
              </a:spcAft>
              <a:defRPr/>
            </a:pPr>
            <a:r>
              <a:rPr lang="en-GB" dirty="0">
                <a:solidFill>
                  <a:srgbClr val="002060"/>
                </a:solidFill>
                <a:ea typeface="Tahoma" panose="020B0604030504040204" pitchFamily="34" charset="0"/>
              </a:rPr>
              <a:t>Make a safe learning environment to make people feel able to be as honest as they would like to be. </a:t>
            </a:r>
            <a:endParaRPr lang="en-US" dirty="0"/>
          </a:p>
        </p:txBody>
      </p:sp>
    </p:spTree>
    <p:extLst>
      <p:ext uri="{BB962C8B-B14F-4D97-AF65-F5344CB8AC3E}">
        <p14:creationId xmlns:p14="http://schemas.microsoft.com/office/powerpoint/2010/main" val="3282160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C6AA-F2FE-DD4D-A121-5C703B414893}"/>
              </a:ext>
            </a:extLst>
          </p:cNvPr>
          <p:cNvSpPr>
            <a:spLocks noGrp="1"/>
          </p:cNvSpPr>
          <p:nvPr>
            <p:ph type="title"/>
          </p:nvPr>
        </p:nvSpPr>
        <p:spPr>
          <a:xfrm>
            <a:off x="1052422" y="0"/>
            <a:ext cx="8091577" cy="983411"/>
          </a:xfrm>
        </p:spPr>
        <p:txBody>
          <a:bodyPr anchor="ctr">
            <a:normAutofit/>
          </a:bodyPr>
          <a:lstStyle/>
          <a:p>
            <a:r>
              <a:rPr lang="en-US" sz="3400" b="1"/>
              <a:t>Ever had an irritating clothing label?</a:t>
            </a:r>
          </a:p>
        </p:txBody>
      </p:sp>
      <p:sp>
        <p:nvSpPr>
          <p:cNvPr id="13" name="Content Placeholder 2">
            <a:extLst>
              <a:ext uri="{FF2B5EF4-FFF2-40B4-BE49-F238E27FC236}">
                <a16:creationId xmlns:a16="http://schemas.microsoft.com/office/drawing/2014/main" id="{57FB0F32-48F3-83F8-EDB6-F235303BF859}"/>
              </a:ext>
            </a:extLst>
          </p:cNvPr>
          <p:cNvSpPr>
            <a:spLocks noGrp="1"/>
          </p:cNvSpPr>
          <p:nvPr>
            <p:ph sz="half" idx="1"/>
          </p:nvPr>
        </p:nvSpPr>
        <p:spPr>
          <a:xfrm>
            <a:off x="457201" y="1372306"/>
            <a:ext cx="4038600" cy="4377904"/>
          </a:xfrm>
        </p:spPr>
        <p:txBody>
          <a:bodyPr/>
          <a:lstStyle/>
          <a:p>
            <a:r>
              <a:rPr lang="en-US">
                <a:solidFill>
                  <a:srgbClr val="002060"/>
                </a:solidFill>
              </a:rPr>
              <a:t>You are running late for work and notice an annoying clothing label.</a:t>
            </a:r>
          </a:p>
          <a:p>
            <a:r>
              <a:rPr lang="en-US">
                <a:solidFill>
                  <a:srgbClr val="002060"/>
                </a:solidFill>
              </a:rPr>
              <a:t>You leave it and run out of the door.</a:t>
            </a:r>
          </a:p>
          <a:p>
            <a:r>
              <a:rPr lang="en-US">
                <a:solidFill>
                  <a:srgbClr val="002060"/>
                </a:solidFill>
              </a:rPr>
              <a:t>You catch yourself scratching at it throughout the day.</a:t>
            </a:r>
          </a:p>
          <a:p>
            <a:r>
              <a:rPr lang="en-US">
                <a:solidFill>
                  <a:srgbClr val="002060"/>
                </a:solidFill>
              </a:rPr>
              <a:t>You intended on removing it at lunchtime but got caught up with something else. </a:t>
            </a:r>
          </a:p>
          <a:p>
            <a:endParaRPr lang="en-US">
              <a:solidFill>
                <a:srgbClr val="002060"/>
              </a:solidFill>
            </a:endParaRPr>
          </a:p>
        </p:txBody>
      </p:sp>
      <p:pic>
        <p:nvPicPr>
          <p:cNvPr id="8" name="Content Placeholder 7">
            <a:extLst>
              <a:ext uri="{FF2B5EF4-FFF2-40B4-BE49-F238E27FC236}">
                <a16:creationId xmlns:a16="http://schemas.microsoft.com/office/drawing/2014/main" id="{DB6602A0-F01D-9445-87F4-4E6D82963DA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7944" r="12494" b="-1"/>
          <a:stretch/>
        </p:blipFill>
        <p:spPr bwMode="auto">
          <a:xfrm>
            <a:off x="4648200" y="1298277"/>
            <a:ext cx="4038600" cy="4525963"/>
          </a:xfrm>
          <a:prstGeom prst="rect">
            <a:avLst/>
          </a:prstGeom>
          <a:solidFill>
            <a:srgbClr val="FFFFFF"/>
          </a:solidFill>
        </p:spPr>
      </p:pic>
    </p:spTree>
    <p:extLst>
      <p:ext uri="{BB962C8B-B14F-4D97-AF65-F5344CB8AC3E}">
        <p14:creationId xmlns:p14="http://schemas.microsoft.com/office/powerpoint/2010/main" val="105853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B189-F880-EB65-5394-309F6D83B99A}"/>
              </a:ext>
            </a:extLst>
          </p:cNvPr>
          <p:cNvSpPr>
            <a:spLocks noGrp="1"/>
          </p:cNvSpPr>
          <p:nvPr>
            <p:ph type="title"/>
          </p:nvPr>
        </p:nvSpPr>
        <p:spPr>
          <a:xfrm>
            <a:off x="987972" y="542649"/>
            <a:ext cx="7444340" cy="774409"/>
          </a:xfrm>
        </p:spPr>
        <p:txBody>
          <a:bodyPr>
            <a:noAutofit/>
          </a:bodyPr>
          <a:lstStyle/>
          <a:p>
            <a:r>
              <a:rPr lang="en-US" sz="3600" dirty="0"/>
              <a:t>Supporting Parents and </a:t>
            </a:r>
            <a:r>
              <a:rPr lang="en-US" sz="3600" dirty="0" err="1"/>
              <a:t>Carers</a:t>
            </a:r>
            <a:r>
              <a:rPr lang="en-US" sz="3600" dirty="0"/>
              <a:t> who have a child experiencing mental health concerns</a:t>
            </a:r>
          </a:p>
        </p:txBody>
      </p:sp>
      <p:sp>
        <p:nvSpPr>
          <p:cNvPr id="3" name="Content Placeholder 2">
            <a:extLst>
              <a:ext uri="{FF2B5EF4-FFF2-40B4-BE49-F238E27FC236}">
                <a16:creationId xmlns:a16="http://schemas.microsoft.com/office/drawing/2014/main" id="{149F64AA-471C-9595-CCBC-9FBB30996C4E}"/>
              </a:ext>
            </a:extLst>
          </p:cNvPr>
          <p:cNvSpPr>
            <a:spLocks noGrp="1"/>
          </p:cNvSpPr>
          <p:nvPr>
            <p:ph idx="1"/>
          </p:nvPr>
        </p:nvSpPr>
        <p:spPr>
          <a:xfrm>
            <a:off x="457200" y="1828800"/>
            <a:ext cx="8229600" cy="4297364"/>
          </a:xfrm>
        </p:spPr>
        <p:txBody>
          <a:bodyPr>
            <a:normAutofit lnSpcReduction="10000"/>
          </a:bodyPr>
          <a:lstStyle/>
          <a:p>
            <a:pPr marL="0" indent="0">
              <a:buNone/>
            </a:pPr>
            <a:r>
              <a:rPr lang="en-US" dirty="0">
                <a:solidFill>
                  <a:srgbClr val="002060"/>
                </a:solidFill>
              </a:rPr>
              <a:t>“Keep reminding yourself that you didn't cause this; there are so many inputs into young people lives now that we're not actually in control of. So, I think it's really important that parents see themselves not as the kind of controller of their child's mental health and wellbeing, but actually a facilitator for positive wellbeing.” </a:t>
            </a: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r>
              <a:rPr lang="en-US" sz="1800" dirty="0">
                <a:solidFill>
                  <a:srgbClr val="002060"/>
                </a:solidFill>
              </a:rPr>
              <a:t>Suzanne Alderson, author of Never Let Go: How to Parent Your Child Through Mental Illness</a:t>
            </a:r>
          </a:p>
        </p:txBody>
      </p:sp>
    </p:spTree>
    <p:extLst>
      <p:ext uri="{BB962C8B-B14F-4D97-AF65-F5344CB8AC3E}">
        <p14:creationId xmlns:p14="http://schemas.microsoft.com/office/powerpoint/2010/main" val="163134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6DAB27-8AFE-6A45-ADD1-3AF68E311AEA}"/>
              </a:ext>
            </a:extLst>
          </p:cNvPr>
          <p:cNvSpPr>
            <a:spLocks noGrp="1"/>
          </p:cNvSpPr>
          <p:nvPr>
            <p:ph sz="quarter" idx="13"/>
          </p:nvPr>
        </p:nvSpPr>
        <p:spPr>
          <a:xfrm>
            <a:off x="585787" y="2413829"/>
            <a:ext cx="7972425" cy="2030342"/>
          </a:xfrm>
        </p:spPr>
        <p:txBody>
          <a:bodyPr>
            <a:normAutofit lnSpcReduction="10000"/>
          </a:bodyPr>
          <a:lstStyle/>
          <a:p>
            <a:pPr algn="ctr"/>
            <a:r>
              <a:rPr lang="en-US" sz="6600" b="1"/>
              <a:t>How does it feel by the end of the day?</a:t>
            </a:r>
          </a:p>
        </p:txBody>
      </p:sp>
    </p:spTree>
    <p:extLst>
      <p:ext uri="{BB962C8B-B14F-4D97-AF65-F5344CB8AC3E}">
        <p14:creationId xmlns:p14="http://schemas.microsoft.com/office/powerpoint/2010/main" val="844063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86A4-FE24-0447-B97D-8FCEC49BB043}"/>
              </a:ext>
            </a:extLst>
          </p:cNvPr>
          <p:cNvSpPr>
            <a:spLocks noGrp="1"/>
          </p:cNvSpPr>
          <p:nvPr>
            <p:ph type="title"/>
          </p:nvPr>
        </p:nvSpPr>
        <p:spPr>
          <a:xfrm>
            <a:off x="1051103" y="0"/>
            <a:ext cx="8092897" cy="974785"/>
          </a:xfrm>
        </p:spPr>
        <p:txBody>
          <a:bodyPr>
            <a:noAutofit/>
          </a:bodyPr>
          <a:lstStyle/>
          <a:p>
            <a:r>
              <a:rPr lang="en-US" sz="2800" b="1"/>
              <a:t>What does this have to do with mental wellbeing?</a:t>
            </a:r>
          </a:p>
        </p:txBody>
      </p:sp>
      <p:sp>
        <p:nvSpPr>
          <p:cNvPr id="3" name="Content Placeholder 2">
            <a:extLst>
              <a:ext uri="{FF2B5EF4-FFF2-40B4-BE49-F238E27FC236}">
                <a16:creationId xmlns:a16="http://schemas.microsoft.com/office/drawing/2014/main" id="{7F280ED5-CF4A-E247-B55F-11D895D6FC08}"/>
              </a:ext>
            </a:extLst>
          </p:cNvPr>
          <p:cNvSpPr>
            <a:spLocks noGrp="1"/>
          </p:cNvSpPr>
          <p:nvPr>
            <p:ph idx="1"/>
          </p:nvPr>
        </p:nvSpPr>
        <p:spPr>
          <a:xfrm>
            <a:off x="457200" y="2003485"/>
            <a:ext cx="8229600" cy="2851029"/>
          </a:xfrm>
        </p:spPr>
        <p:txBody>
          <a:bodyPr/>
          <a:lstStyle/>
          <a:p>
            <a:r>
              <a:rPr lang="en-GB" dirty="0">
                <a:solidFill>
                  <a:srgbClr val="002060"/>
                </a:solidFill>
              </a:rPr>
              <a:t>Working in education can be both tough and rewarding. </a:t>
            </a:r>
          </a:p>
          <a:p>
            <a:r>
              <a:rPr lang="en-GB" dirty="0">
                <a:solidFill>
                  <a:srgbClr val="002060"/>
                </a:solidFill>
              </a:rPr>
              <a:t>At times it can feel physically and emotionally difficult perhaps due to Safeguarding and Mental Health issues of young people the workload and more.</a:t>
            </a:r>
          </a:p>
          <a:p>
            <a:r>
              <a:rPr lang="en-GB" dirty="0">
                <a:solidFill>
                  <a:srgbClr val="002060"/>
                </a:solidFill>
              </a:rPr>
              <a:t>The clothing label analogy reminds us of the need to take time each day to give ourselves the opportunity for self-care and to refill our batteries. </a:t>
            </a:r>
            <a:endParaRPr lang="en-US" dirty="0">
              <a:solidFill>
                <a:srgbClr val="002060"/>
              </a:solidFill>
            </a:endParaRPr>
          </a:p>
        </p:txBody>
      </p:sp>
    </p:spTree>
    <p:extLst>
      <p:ext uri="{BB962C8B-B14F-4D97-AF65-F5344CB8AC3E}">
        <p14:creationId xmlns:p14="http://schemas.microsoft.com/office/powerpoint/2010/main" val="2323114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51D0-BFC0-7B41-9C05-4DFA68495CD3}"/>
              </a:ext>
            </a:extLst>
          </p:cNvPr>
          <p:cNvSpPr>
            <a:spLocks noGrp="1"/>
          </p:cNvSpPr>
          <p:nvPr>
            <p:ph type="title"/>
          </p:nvPr>
        </p:nvSpPr>
        <p:spPr>
          <a:xfrm>
            <a:off x="1051103" y="19701"/>
            <a:ext cx="8092897" cy="922114"/>
          </a:xfrm>
        </p:spPr>
        <p:txBody>
          <a:bodyPr>
            <a:noAutofit/>
          </a:bodyPr>
          <a:lstStyle/>
          <a:p>
            <a:r>
              <a:rPr lang="en-US" sz="2800" b="1"/>
              <a:t>Why is staff mental wellbeing more important than ever before?</a:t>
            </a:r>
          </a:p>
        </p:txBody>
      </p:sp>
      <p:sp>
        <p:nvSpPr>
          <p:cNvPr id="3" name="Content Placeholder 2">
            <a:extLst>
              <a:ext uri="{FF2B5EF4-FFF2-40B4-BE49-F238E27FC236}">
                <a16:creationId xmlns:a16="http://schemas.microsoft.com/office/drawing/2014/main" id="{DDA66F4C-10B4-1740-8A7B-1A21D9911DF0}"/>
              </a:ext>
            </a:extLst>
          </p:cNvPr>
          <p:cNvSpPr>
            <a:spLocks noGrp="1"/>
          </p:cNvSpPr>
          <p:nvPr>
            <p:ph idx="1"/>
          </p:nvPr>
        </p:nvSpPr>
        <p:spPr>
          <a:xfrm>
            <a:off x="457200" y="1840661"/>
            <a:ext cx="8229600" cy="3176677"/>
          </a:xfrm>
        </p:spPr>
        <p:txBody>
          <a:bodyPr>
            <a:noAutofit/>
          </a:bodyPr>
          <a:lstStyle/>
          <a:p>
            <a:pPr>
              <a:spcAft>
                <a:spcPts val="1200"/>
              </a:spcAft>
              <a:buClr>
                <a:srgbClr val="0070C0"/>
              </a:buClr>
            </a:pPr>
            <a:r>
              <a:rPr lang="en-GB">
                <a:solidFill>
                  <a:srgbClr val="002060"/>
                </a:solidFill>
              </a:rPr>
              <a:t>The pandemic has had an impact on everyone to some extent. </a:t>
            </a:r>
          </a:p>
          <a:p>
            <a:pPr>
              <a:spcAft>
                <a:spcPts val="1200"/>
              </a:spcAft>
              <a:buClr>
                <a:srgbClr val="0070C0"/>
              </a:buClr>
            </a:pPr>
            <a:r>
              <a:rPr lang="en-GB">
                <a:solidFill>
                  <a:srgbClr val="002060"/>
                </a:solidFill>
              </a:rPr>
              <a:t>Even though these experiences and the way we process them will be unique to each of us, it is important that we think of ourselves too so that we can continue to support children and young people. </a:t>
            </a:r>
          </a:p>
          <a:p>
            <a:pPr>
              <a:spcAft>
                <a:spcPts val="1200"/>
              </a:spcAft>
              <a:buClr>
                <a:srgbClr val="0070C0"/>
              </a:buClr>
            </a:pPr>
            <a:r>
              <a:rPr lang="en-GB">
                <a:solidFill>
                  <a:srgbClr val="002060"/>
                </a:solidFill>
              </a:rPr>
              <a:t>Remember care and compassion for each other and ourselves.</a:t>
            </a:r>
          </a:p>
        </p:txBody>
      </p:sp>
    </p:spTree>
    <p:extLst>
      <p:ext uri="{BB962C8B-B14F-4D97-AF65-F5344CB8AC3E}">
        <p14:creationId xmlns:p14="http://schemas.microsoft.com/office/powerpoint/2010/main" val="4013502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76B4C-0E13-3529-BCC7-1C292E3070F2}"/>
              </a:ext>
            </a:extLst>
          </p:cNvPr>
          <p:cNvSpPr>
            <a:spLocks noGrp="1"/>
          </p:cNvSpPr>
          <p:nvPr>
            <p:ph type="title"/>
          </p:nvPr>
        </p:nvSpPr>
        <p:spPr/>
        <p:txBody>
          <a:bodyPr>
            <a:noAutofit/>
          </a:bodyPr>
          <a:lstStyle/>
          <a:p>
            <a:r>
              <a:rPr lang="en-US" sz="3200" b="1"/>
              <a:t>What signs might show us a colleague is struggling?</a:t>
            </a:r>
          </a:p>
        </p:txBody>
      </p:sp>
      <p:sp>
        <p:nvSpPr>
          <p:cNvPr id="3" name="Content Placeholder 2">
            <a:extLst>
              <a:ext uri="{FF2B5EF4-FFF2-40B4-BE49-F238E27FC236}">
                <a16:creationId xmlns:a16="http://schemas.microsoft.com/office/drawing/2014/main" id="{33BA38E9-24DE-0FF6-8FE8-78141751979D}"/>
              </a:ext>
            </a:extLst>
          </p:cNvPr>
          <p:cNvSpPr>
            <a:spLocks noGrp="1"/>
          </p:cNvSpPr>
          <p:nvPr>
            <p:ph idx="1"/>
          </p:nvPr>
        </p:nvSpPr>
        <p:spPr/>
        <p:txBody>
          <a:bodyPr/>
          <a:lstStyle/>
          <a:p>
            <a:pPr marL="0" indent="0">
              <a:buNone/>
            </a:pPr>
            <a:r>
              <a:rPr lang="en-US">
                <a:solidFill>
                  <a:srgbClr val="002060"/>
                </a:solidFill>
              </a:rPr>
              <a:t>We need to take care not to generalise as each person will present differently but:</a:t>
            </a:r>
          </a:p>
          <a:p>
            <a:pPr marL="0" indent="0">
              <a:buNone/>
            </a:pPr>
            <a:endParaRPr lang="en-US">
              <a:solidFill>
                <a:srgbClr val="002060"/>
              </a:solidFill>
            </a:endParaRPr>
          </a:p>
          <a:p>
            <a:r>
              <a:rPr lang="en-US">
                <a:solidFill>
                  <a:srgbClr val="002060"/>
                </a:solidFill>
              </a:rPr>
              <a:t>Being more or less social than usual</a:t>
            </a:r>
          </a:p>
          <a:p>
            <a:r>
              <a:rPr lang="en-US">
                <a:solidFill>
                  <a:srgbClr val="002060"/>
                </a:solidFill>
              </a:rPr>
              <a:t>Isolating themselves from others</a:t>
            </a:r>
          </a:p>
          <a:p>
            <a:r>
              <a:rPr lang="en-US">
                <a:solidFill>
                  <a:srgbClr val="002060"/>
                </a:solidFill>
              </a:rPr>
              <a:t>Be Tearful</a:t>
            </a:r>
          </a:p>
          <a:p>
            <a:r>
              <a:rPr lang="en-US">
                <a:solidFill>
                  <a:srgbClr val="002060"/>
                </a:solidFill>
              </a:rPr>
              <a:t>Struggling to cope with change </a:t>
            </a:r>
          </a:p>
          <a:p>
            <a:r>
              <a:rPr lang="en-US">
                <a:solidFill>
                  <a:srgbClr val="002060"/>
                </a:solidFill>
              </a:rPr>
              <a:t>Find decision making challenging </a:t>
            </a:r>
          </a:p>
          <a:p>
            <a:r>
              <a:rPr lang="en-US">
                <a:solidFill>
                  <a:srgbClr val="002060"/>
                </a:solidFill>
              </a:rPr>
              <a:t>Low energy or concentration levels</a:t>
            </a:r>
          </a:p>
        </p:txBody>
      </p:sp>
    </p:spTree>
    <p:extLst>
      <p:ext uri="{BB962C8B-B14F-4D97-AF65-F5344CB8AC3E}">
        <p14:creationId xmlns:p14="http://schemas.microsoft.com/office/powerpoint/2010/main" val="10581262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BDC4-5F85-713B-01AF-AEBE815B5250}"/>
              </a:ext>
            </a:extLst>
          </p:cNvPr>
          <p:cNvSpPr>
            <a:spLocks noGrp="1"/>
          </p:cNvSpPr>
          <p:nvPr>
            <p:ph type="title"/>
          </p:nvPr>
        </p:nvSpPr>
        <p:spPr/>
        <p:txBody>
          <a:bodyPr>
            <a:noAutofit/>
          </a:bodyPr>
          <a:lstStyle/>
          <a:p>
            <a:r>
              <a:rPr lang="en-US" sz="3200" b="1"/>
              <a:t>Checklist for talking to a colleague about their mental wellbeing</a:t>
            </a:r>
          </a:p>
        </p:txBody>
      </p:sp>
      <p:sp>
        <p:nvSpPr>
          <p:cNvPr id="3" name="Content Placeholder 2">
            <a:extLst>
              <a:ext uri="{FF2B5EF4-FFF2-40B4-BE49-F238E27FC236}">
                <a16:creationId xmlns:a16="http://schemas.microsoft.com/office/drawing/2014/main" id="{42C9A6E9-0061-AC06-E8A4-DAFB3DB98D7A}"/>
              </a:ext>
            </a:extLst>
          </p:cNvPr>
          <p:cNvSpPr>
            <a:spLocks noGrp="1"/>
          </p:cNvSpPr>
          <p:nvPr>
            <p:ph idx="1"/>
          </p:nvPr>
        </p:nvSpPr>
        <p:spPr>
          <a:xfrm>
            <a:off x="457200" y="1600202"/>
            <a:ext cx="8229600" cy="3860320"/>
          </a:xfrm>
        </p:spPr>
        <p:txBody>
          <a:bodyPr/>
          <a:lstStyle/>
          <a:p>
            <a:pPr marL="457200" indent="-457200">
              <a:buAutoNum type="arabicPeriod"/>
            </a:pPr>
            <a:r>
              <a:rPr lang="en-US">
                <a:solidFill>
                  <a:srgbClr val="002060"/>
                </a:solidFill>
              </a:rPr>
              <a:t>Safe Space</a:t>
            </a:r>
          </a:p>
          <a:p>
            <a:pPr marL="457200" indent="-457200">
              <a:buAutoNum type="arabicPeriod"/>
            </a:pPr>
            <a:r>
              <a:rPr lang="en-US">
                <a:solidFill>
                  <a:srgbClr val="002060"/>
                </a:solidFill>
              </a:rPr>
              <a:t>Let them share what they want to and don’t lead them with your questions</a:t>
            </a:r>
          </a:p>
          <a:p>
            <a:pPr marL="457200" indent="-457200">
              <a:buAutoNum type="arabicPeriod"/>
            </a:pPr>
            <a:r>
              <a:rPr lang="en-US">
                <a:solidFill>
                  <a:srgbClr val="002060"/>
                </a:solidFill>
              </a:rPr>
              <a:t>Listen without judgement </a:t>
            </a:r>
          </a:p>
          <a:p>
            <a:pPr marL="457200" indent="-457200">
              <a:buAutoNum type="arabicPeriod"/>
            </a:pPr>
            <a:endParaRPr lang="en-US">
              <a:solidFill>
                <a:srgbClr val="002060"/>
              </a:solidFill>
            </a:endParaRPr>
          </a:p>
          <a:p>
            <a:pPr marL="457200" indent="-457200">
              <a:buAutoNum type="arabicPeriod"/>
            </a:pPr>
            <a:endParaRPr lang="en-US">
              <a:solidFill>
                <a:srgbClr val="002060"/>
              </a:solidFill>
            </a:endParaRPr>
          </a:p>
          <a:p>
            <a:pPr marL="0" indent="0">
              <a:buNone/>
            </a:pPr>
            <a:r>
              <a:rPr lang="en-US">
                <a:solidFill>
                  <a:srgbClr val="002060"/>
                </a:solidFill>
              </a:rPr>
              <a:t>Think back to a time when you really felt heard, what did the person do to validate your feelings? What help you feel heard? </a:t>
            </a:r>
          </a:p>
          <a:p>
            <a:pPr marL="0" indent="0">
              <a:buNone/>
            </a:pPr>
            <a:r>
              <a:rPr lang="en-US">
                <a:solidFill>
                  <a:srgbClr val="002060"/>
                </a:solidFill>
              </a:rPr>
              <a:t>Add this to your checklist… </a:t>
            </a:r>
          </a:p>
        </p:txBody>
      </p:sp>
    </p:spTree>
    <p:extLst>
      <p:ext uri="{BB962C8B-B14F-4D97-AF65-F5344CB8AC3E}">
        <p14:creationId xmlns:p14="http://schemas.microsoft.com/office/powerpoint/2010/main" val="1086435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D4E9-4417-BD09-3FA2-79E1F42FA647}"/>
              </a:ext>
            </a:extLst>
          </p:cNvPr>
          <p:cNvSpPr>
            <a:spLocks noGrp="1"/>
          </p:cNvSpPr>
          <p:nvPr>
            <p:ph type="title"/>
          </p:nvPr>
        </p:nvSpPr>
        <p:spPr/>
        <p:txBody>
          <a:bodyPr>
            <a:normAutofit/>
          </a:bodyPr>
          <a:lstStyle/>
          <a:p>
            <a:r>
              <a:rPr lang="en-US" sz="3200" b="1"/>
              <a:t>Our Window of Tolerance </a:t>
            </a:r>
          </a:p>
        </p:txBody>
      </p:sp>
      <p:pic>
        <p:nvPicPr>
          <p:cNvPr id="7" name="Picture 6">
            <a:extLst>
              <a:ext uri="{FF2B5EF4-FFF2-40B4-BE49-F238E27FC236}">
                <a16:creationId xmlns:a16="http://schemas.microsoft.com/office/drawing/2014/main" id="{7FB66C9C-EA5D-45D9-BC27-7FD94D4C2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45012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9C9D-73FD-6B02-35E0-7B99D3B6836F}"/>
              </a:ext>
            </a:extLst>
          </p:cNvPr>
          <p:cNvSpPr>
            <a:spLocks noGrp="1"/>
          </p:cNvSpPr>
          <p:nvPr>
            <p:ph type="title"/>
          </p:nvPr>
        </p:nvSpPr>
        <p:spPr/>
        <p:txBody>
          <a:bodyPr>
            <a:normAutofit/>
          </a:bodyPr>
          <a:lstStyle/>
          <a:p>
            <a:r>
              <a:rPr lang="en-US" sz="3200" b="1"/>
              <a:t>Ensuring our own wellbeing... </a:t>
            </a:r>
          </a:p>
        </p:txBody>
      </p:sp>
      <p:sp>
        <p:nvSpPr>
          <p:cNvPr id="3" name="Content Placeholder 2">
            <a:extLst>
              <a:ext uri="{FF2B5EF4-FFF2-40B4-BE49-F238E27FC236}">
                <a16:creationId xmlns:a16="http://schemas.microsoft.com/office/drawing/2014/main" id="{D43B0BAC-1533-4C3D-A883-F2D21DA6DE59}"/>
              </a:ext>
            </a:extLst>
          </p:cNvPr>
          <p:cNvSpPr>
            <a:spLocks noGrp="1"/>
          </p:cNvSpPr>
          <p:nvPr>
            <p:ph idx="1"/>
          </p:nvPr>
        </p:nvSpPr>
        <p:spPr>
          <a:xfrm>
            <a:off x="457200" y="1367288"/>
            <a:ext cx="8229600" cy="4525963"/>
          </a:xfrm>
        </p:spPr>
        <p:txBody>
          <a:bodyPr>
            <a:normAutofit fontScale="85000" lnSpcReduction="20000"/>
          </a:bodyPr>
          <a:lstStyle/>
          <a:p>
            <a:pPr>
              <a:lnSpc>
                <a:spcPct val="114000"/>
              </a:lnSpc>
            </a:pPr>
            <a:r>
              <a:rPr lang="en-GB">
                <a:solidFill>
                  <a:srgbClr val="002060"/>
                </a:solidFill>
                <a:latin typeface="Open Sans" panose="020B0606030504020204"/>
              </a:rPr>
              <a:t>Research indicates that taking the following steps can be important in the promotion and maintenance of mental wellbeing:</a:t>
            </a:r>
          </a:p>
          <a:p>
            <a:pPr>
              <a:lnSpc>
                <a:spcPct val="114000"/>
              </a:lnSpc>
            </a:pPr>
            <a:endParaRPr lang="en-GB">
              <a:solidFill>
                <a:srgbClr val="002060"/>
              </a:solidFill>
              <a:latin typeface="Open Sans" panose="020B0606030504020204"/>
            </a:endParaRPr>
          </a:p>
          <a:p>
            <a:pPr>
              <a:lnSpc>
                <a:spcPct val="114000"/>
              </a:lnSpc>
              <a:buAutoNum type="arabicPeriod"/>
            </a:pPr>
            <a:r>
              <a:rPr lang="en-GB">
                <a:solidFill>
                  <a:srgbClr val="002060"/>
                </a:solidFill>
                <a:latin typeface="Open Sans" panose="020B0606030504020204"/>
              </a:rPr>
              <a:t>Knowing your personal limits and having the ability to say ‘No’ when necessary.</a:t>
            </a:r>
          </a:p>
          <a:p>
            <a:pPr>
              <a:lnSpc>
                <a:spcPct val="114000"/>
              </a:lnSpc>
              <a:buAutoNum type="arabicPeriod"/>
            </a:pPr>
            <a:r>
              <a:rPr lang="en-GB">
                <a:solidFill>
                  <a:srgbClr val="002060"/>
                </a:solidFill>
                <a:latin typeface="Open Sans" panose="020B0606030504020204"/>
              </a:rPr>
              <a:t>Identifying supportive people that you have in your life.  Do you want to and / or need to increase support networks?</a:t>
            </a:r>
          </a:p>
          <a:p>
            <a:pPr>
              <a:lnSpc>
                <a:spcPct val="114000"/>
              </a:lnSpc>
              <a:buAutoNum type="arabicPeriod"/>
            </a:pPr>
            <a:r>
              <a:rPr lang="en-GB">
                <a:solidFill>
                  <a:srgbClr val="002060"/>
                </a:solidFill>
                <a:latin typeface="Open Sans" panose="020B0606030504020204"/>
              </a:rPr>
              <a:t>Talking – there are times when challenging situations affect us emotionally.  Talk to someone before leaving school / college.  Separate work and homelife.</a:t>
            </a:r>
          </a:p>
          <a:p>
            <a:pPr>
              <a:lnSpc>
                <a:spcPct val="114000"/>
              </a:lnSpc>
              <a:buAutoNum type="arabicPeriod"/>
            </a:pPr>
            <a:r>
              <a:rPr lang="en-GB">
                <a:solidFill>
                  <a:srgbClr val="002060"/>
                </a:solidFill>
                <a:latin typeface="Open Sans" panose="020B0606030504020204"/>
              </a:rPr>
              <a:t>Being flexible around change.  </a:t>
            </a:r>
          </a:p>
          <a:p>
            <a:pPr>
              <a:lnSpc>
                <a:spcPct val="114000"/>
              </a:lnSpc>
              <a:buAutoNum type="arabicPeriod"/>
            </a:pPr>
            <a:r>
              <a:rPr lang="en-GB">
                <a:solidFill>
                  <a:srgbClr val="002060"/>
                </a:solidFill>
                <a:latin typeface="Open Sans" panose="020B0606030504020204"/>
              </a:rPr>
              <a:t>Self-compassion.  Take time to stop and reflect on thoughts in your head, are they more positive or critical?  </a:t>
            </a:r>
          </a:p>
          <a:p>
            <a:pPr>
              <a:buAutoNum type="arabicPeriod"/>
            </a:pPr>
            <a:endParaRPr lang="en-GB">
              <a:solidFill>
                <a:srgbClr val="002060"/>
              </a:solidFill>
            </a:endParaRPr>
          </a:p>
          <a:p>
            <a:endParaRPr lang="en-US">
              <a:solidFill>
                <a:srgbClr val="002060"/>
              </a:solidFill>
            </a:endParaRPr>
          </a:p>
        </p:txBody>
      </p:sp>
    </p:spTree>
    <p:extLst>
      <p:ext uri="{BB962C8B-B14F-4D97-AF65-F5344CB8AC3E}">
        <p14:creationId xmlns:p14="http://schemas.microsoft.com/office/powerpoint/2010/main" val="3261785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C5073-EACC-E1A9-13B9-BCBFB8E808D7}"/>
              </a:ext>
            </a:extLst>
          </p:cNvPr>
          <p:cNvSpPr>
            <a:spLocks noGrp="1"/>
          </p:cNvSpPr>
          <p:nvPr>
            <p:ph sz="quarter" idx="13"/>
          </p:nvPr>
        </p:nvSpPr>
        <p:spPr>
          <a:xfrm>
            <a:off x="585787" y="2551851"/>
            <a:ext cx="7972425" cy="1754297"/>
          </a:xfrm>
        </p:spPr>
        <p:txBody>
          <a:bodyPr>
            <a:noAutofit/>
          </a:bodyPr>
          <a:lstStyle/>
          <a:p>
            <a:pPr algn="ctr"/>
            <a:r>
              <a:rPr lang="en-US" sz="3600" b="1"/>
              <a:t>What might you notice within yourself that might alert you to needing to share with someone else? </a:t>
            </a:r>
          </a:p>
        </p:txBody>
      </p:sp>
    </p:spTree>
    <p:extLst>
      <p:ext uri="{BB962C8B-B14F-4D97-AF65-F5344CB8AC3E}">
        <p14:creationId xmlns:p14="http://schemas.microsoft.com/office/powerpoint/2010/main" val="3756718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A7C0-C79B-8D07-0B3B-2E0AC12DE3DD}"/>
              </a:ext>
            </a:extLst>
          </p:cNvPr>
          <p:cNvSpPr>
            <a:spLocks noGrp="1"/>
          </p:cNvSpPr>
          <p:nvPr>
            <p:ph type="title"/>
          </p:nvPr>
        </p:nvSpPr>
        <p:spPr>
          <a:xfrm>
            <a:off x="1069674" y="0"/>
            <a:ext cx="8053631" cy="983411"/>
          </a:xfrm>
        </p:spPr>
        <p:txBody>
          <a:bodyPr>
            <a:noAutofit/>
          </a:bodyPr>
          <a:lstStyle/>
          <a:p>
            <a:r>
              <a:rPr lang="en-US" sz="3200" b="1"/>
              <a:t>Signs within ourself that we are moving out of our window of tolerance</a:t>
            </a:r>
          </a:p>
        </p:txBody>
      </p:sp>
      <p:sp>
        <p:nvSpPr>
          <p:cNvPr id="3" name="Content Placeholder 2">
            <a:extLst>
              <a:ext uri="{FF2B5EF4-FFF2-40B4-BE49-F238E27FC236}">
                <a16:creationId xmlns:a16="http://schemas.microsoft.com/office/drawing/2014/main" id="{595F51BC-60CE-FA87-55F7-3EC50A029B92}"/>
              </a:ext>
            </a:extLst>
          </p:cNvPr>
          <p:cNvSpPr>
            <a:spLocks noGrp="1"/>
          </p:cNvSpPr>
          <p:nvPr>
            <p:ph idx="1"/>
          </p:nvPr>
        </p:nvSpPr>
        <p:spPr>
          <a:xfrm>
            <a:off x="457200" y="1927301"/>
            <a:ext cx="8229600" cy="3003398"/>
          </a:xfrm>
        </p:spPr>
        <p:txBody>
          <a:bodyPr>
            <a:noAutofit/>
          </a:bodyPr>
          <a:lstStyle/>
          <a:p>
            <a:pPr marL="0" indent="0">
              <a:buNone/>
            </a:pPr>
            <a:r>
              <a:rPr lang="en-US">
                <a:solidFill>
                  <a:srgbClr val="002060"/>
                </a:solidFill>
              </a:rPr>
              <a:t>Some examples are: </a:t>
            </a:r>
          </a:p>
          <a:p>
            <a:r>
              <a:rPr lang="en-US">
                <a:solidFill>
                  <a:srgbClr val="002060"/>
                </a:solidFill>
              </a:rPr>
              <a:t>Sleeping more or less</a:t>
            </a:r>
          </a:p>
          <a:p>
            <a:r>
              <a:rPr lang="en-US">
                <a:solidFill>
                  <a:srgbClr val="002060"/>
                </a:solidFill>
              </a:rPr>
              <a:t>Eating more or less </a:t>
            </a:r>
          </a:p>
          <a:p>
            <a:r>
              <a:rPr lang="en-US">
                <a:solidFill>
                  <a:srgbClr val="002060"/>
                </a:solidFill>
              </a:rPr>
              <a:t>Wanting to distance ourselves or spend more time with others </a:t>
            </a:r>
          </a:p>
          <a:p>
            <a:r>
              <a:rPr lang="en-US">
                <a:solidFill>
                  <a:srgbClr val="002060"/>
                </a:solidFill>
              </a:rPr>
              <a:t>Not able to switch off at the end of the day</a:t>
            </a:r>
          </a:p>
          <a:p>
            <a:r>
              <a:rPr lang="en-US">
                <a:solidFill>
                  <a:srgbClr val="002060"/>
                </a:solidFill>
              </a:rPr>
              <a:t>Differences in your inner thoughts e.g. feeling ashamed, underwhelmed etc... </a:t>
            </a:r>
          </a:p>
        </p:txBody>
      </p:sp>
    </p:spTree>
    <p:extLst>
      <p:ext uri="{BB962C8B-B14F-4D97-AF65-F5344CB8AC3E}">
        <p14:creationId xmlns:p14="http://schemas.microsoft.com/office/powerpoint/2010/main" val="1895017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00F2-803A-ED14-35D4-623F58E9BC86}"/>
              </a:ext>
            </a:extLst>
          </p:cNvPr>
          <p:cNvSpPr>
            <a:spLocks noGrp="1"/>
          </p:cNvSpPr>
          <p:nvPr>
            <p:ph type="title"/>
          </p:nvPr>
        </p:nvSpPr>
        <p:spPr>
          <a:xfrm>
            <a:off x="525551" y="2758752"/>
            <a:ext cx="8092897" cy="1340495"/>
          </a:xfrm>
        </p:spPr>
        <p:txBody>
          <a:bodyPr>
            <a:normAutofit fontScale="90000"/>
          </a:bodyPr>
          <a:lstStyle/>
          <a:p>
            <a:r>
              <a:rPr lang="en-US" b="1"/>
              <a:t>What can you do to help yourself stay in the zone of tolerance? </a:t>
            </a:r>
          </a:p>
        </p:txBody>
      </p:sp>
    </p:spTree>
    <p:extLst>
      <p:ext uri="{BB962C8B-B14F-4D97-AF65-F5344CB8AC3E}">
        <p14:creationId xmlns:p14="http://schemas.microsoft.com/office/powerpoint/2010/main" val="3303220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43DB5-398B-7941-8063-6146236EFC40}"/>
              </a:ext>
            </a:extLst>
          </p:cNvPr>
          <p:cNvSpPr/>
          <p:nvPr/>
        </p:nvSpPr>
        <p:spPr>
          <a:xfrm>
            <a:off x="1459071" y="1946244"/>
            <a:ext cx="6225858" cy="3539430"/>
          </a:xfrm>
          <a:prstGeom prst="rect">
            <a:avLst/>
          </a:prstGeom>
        </p:spPr>
        <p:txBody>
          <a:bodyPr wrap="square" lIns="91440" tIns="45720" rIns="91440" bIns="45720" anchor="t">
            <a:spAutoFit/>
          </a:bodyPr>
          <a:lstStyle/>
          <a:p>
            <a:pPr algn="ctr"/>
            <a:endParaRPr lang="en-GB" sz="3200" b="1" dirty="0">
              <a:solidFill>
                <a:srgbClr val="002060"/>
              </a:solidFill>
            </a:endParaRPr>
          </a:p>
          <a:p>
            <a:pPr algn="ctr"/>
            <a:r>
              <a:rPr lang="en-GB" sz="3200" b="1" dirty="0">
                <a:solidFill>
                  <a:srgbClr val="002060"/>
                </a:solidFill>
              </a:rPr>
              <a:t>Discuss at your tables what you currently do within your school/college setting to enable children/YP to feel safe and thrive</a:t>
            </a:r>
          </a:p>
          <a:p>
            <a:pPr algn="ctr"/>
            <a:endParaRPr lang="en-GB" sz="3200" dirty="0">
              <a:solidFill>
                <a:srgbClr val="002060"/>
              </a:solidFill>
            </a:endParaRPr>
          </a:p>
          <a:p>
            <a:pPr algn="ctr"/>
            <a:r>
              <a:rPr lang="en-GB" sz="3200" dirty="0">
                <a:solidFill>
                  <a:srgbClr val="00B050"/>
                </a:solidFill>
              </a:rPr>
              <a:t>Nominate spokesperson to feedback</a:t>
            </a:r>
            <a:endParaRPr lang="en-US" sz="3200" dirty="0">
              <a:solidFill>
                <a:srgbClr val="00B050"/>
              </a:solidFill>
            </a:endParaRPr>
          </a:p>
        </p:txBody>
      </p:sp>
    </p:spTree>
    <p:extLst>
      <p:ext uri="{BB962C8B-B14F-4D97-AF65-F5344CB8AC3E}">
        <p14:creationId xmlns:p14="http://schemas.microsoft.com/office/powerpoint/2010/main" val="3356743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8BB2-249A-DE93-D6B9-103F5B0FCCC9}"/>
              </a:ext>
            </a:extLst>
          </p:cNvPr>
          <p:cNvSpPr>
            <a:spLocks noGrp="1"/>
          </p:cNvSpPr>
          <p:nvPr>
            <p:ph type="title"/>
          </p:nvPr>
        </p:nvSpPr>
        <p:spPr/>
        <p:txBody>
          <a:bodyPr>
            <a:normAutofit/>
          </a:bodyPr>
          <a:lstStyle/>
          <a:p>
            <a:r>
              <a:rPr lang="en-US" sz="3200" b="1" dirty="0"/>
              <a:t>Do you have a coping toolbox?</a:t>
            </a:r>
          </a:p>
        </p:txBody>
      </p:sp>
      <p:sp>
        <p:nvSpPr>
          <p:cNvPr id="3" name="Content Placeholder 2">
            <a:extLst>
              <a:ext uri="{FF2B5EF4-FFF2-40B4-BE49-F238E27FC236}">
                <a16:creationId xmlns:a16="http://schemas.microsoft.com/office/drawing/2014/main" id="{6227F37B-EF4E-533E-C52B-AF01FF3E9FA2}"/>
              </a:ext>
            </a:extLst>
          </p:cNvPr>
          <p:cNvSpPr>
            <a:spLocks noGrp="1"/>
          </p:cNvSpPr>
          <p:nvPr>
            <p:ph idx="1"/>
          </p:nvPr>
        </p:nvSpPr>
        <p:spPr>
          <a:xfrm>
            <a:off x="457200" y="1386696"/>
            <a:ext cx="8229600" cy="4084607"/>
          </a:xfrm>
        </p:spPr>
        <p:txBody>
          <a:bodyPr/>
          <a:lstStyle/>
          <a:p>
            <a:r>
              <a:rPr lang="en-US" b="1" dirty="0">
                <a:solidFill>
                  <a:srgbClr val="002060"/>
                </a:solidFill>
              </a:rPr>
              <a:t>Create mindful moments </a:t>
            </a:r>
            <a:r>
              <a:rPr lang="en-US" dirty="0" err="1">
                <a:solidFill>
                  <a:srgbClr val="002060"/>
                </a:solidFill>
              </a:rPr>
              <a:t>e.g</a:t>
            </a:r>
            <a:r>
              <a:rPr lang="en-US" dirty="0">
                <a:solidFill>
                  <a:srgbClr val="002060"/>
                </a:solidFill>
              </a:rPr>
              <a:t> body scans, paying full attention to the </a:t>
            </a:r>
            <a:r>
              <a:rPr lang="en-US" dirty="0" err="1">
                <a:solidFill>
                  <a:srgbClr val="002060"/>
                </a:solidFill>
              </a:rPr>
              <a:t>flavours</a:t>
            </a:r>
            <a:r>
              <a:rPr lang="en-US" dirty="0">
                <a:solidFill>
                  <a:srgbClr val="002060"/>
                </a:solidFill>
              </a:rPr>
              <a:t> and textures of your lunch… (Or anything else you can do to create so moments just for yourself).</a:t>
            </a:r>
          </a:p>
          <a:p>
            <a:r>
              <a:rPr lang="en-US" b="1" dirty="0">
                <a:solidFill>
                  <a:srgbClr val="002060"/>
                </a:solidFill>
              </a:rPr>
              <a:t>Take short mindful walks</a:t>
            </a:r>
            <a:r>
              <a:rPr lang="en-US" dirty="0">
                <a:solidFill>
                  <a:srgbClr val="002060"/>
                </a:solidFill>
              </a:rPr>
              <a:t> pay attention to the sounds outside, the breeze on your face, the feel of the ground beneath you.</a:t>
            </a:r>
          </a:p>
          <a:p>
            <a:r>
              <a:rPr lang="en-US" b="1" dirty="0">
                <a:solidFill>
                  <a:srgbClr val="002060"/>
                </a:solidFill>
              </a:rPr>
              <a:t>Socially connect with colleagues: </a:t>
            </a:r>
            <a:r>
              <a:rPr lang="en-US" dirty="0">
                <a:solidFill>
                  <a:srgbClr val="002060"/>
                </a:solidFill>
              </a:rPr>
              <a:t>pop into someone’s room to spark some joy for them, have a chat over coffee with a colleague. Make time.</a:t>
            </a:r>
          </a:p>
          <a:p>
            <a:pPr marL="0" indent="0">
              <a:buNone/>
            </a:pPr>
            <a:endParaRPr lang="en-US" b="1" dirty="0">
              <a:solidFill>
                <a:srgbClr val="002060"/>
              </a:solidFill>
            </a:endParaRPr>
          </a:p>
          <a:p>
            <a:pPr marL="0" indent="0">
              <a:buNone/>
            </a:pPr>
            <a:r>
              <a:rPr lang="en-US" b="1" dirty="0">
                <a:solidFill>
                  <a:srgbClr val="002060"/>
                </a:solidFill>
              </a:rPr>
              <a:t>What else could go in your coping toolbox?</a:t>
            </a:r>
          </a:p>
        </p:txBody>
      </p:sp>
    </p:spTree>
    <p:extLst>
      <p:ext uri="{BB962C8B-B14F-4D97-AF65-F5344CB8AC3E}">
        <p14:creationId xmlns:p14="http://schemas.microsoft.com/office/powerpoint/2010/main" val="20965395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rge skydiving group mid-air">
            <a:extLst>
              <a:ext uri="{FF2B5EF4-FFF2-40B4-BE49-F238E27FC236}">
                <a16:creationId xmlns:a16="http://schemas.microsoft.com/office/drawing/2014/main" id="{39D9CDA4-868E-461D-9804-B827F6F7D378}"/>
              </a:ext>
            </a:extLst>
          </p:cNvPr>
          <p:cNvPicPr>
            <a:picLocks noChangeAspect="1"/>
          </p:cNvPicPr>
          <p:nvPr/>
        </p:nvPicPr>
        <p:blipFill rotWithShape="1">
          <a:blip r:embed="rId2"/>
          <a:srcRect t="43084" b="35357"/>
          <a:stretch/>
        </p:blipFill>
        <p:spPr>
          <a:xfrm>
            <a:off x="585787" y="2286000"/>
            <a:ext cx="7972425" cy="1143000"/>
          </a:xfrm>
          <a:prstGeom prst="rect">
            <a:avLst/>
          </a:prstGeom>
          <a:noFill/>
        </p:spPr>
      </p:pic>
      <p:sp>
        <p:nvSpPr>
          <p:cNvPr id="2" name="Content Placeholder 1">
            <a:extLst>
              <a:ext uri="{FF2B5EF4-FFF2-40B4-BE49-F238E27FC236}">
                <a16:creationId xmlns:a16="http://schemas.microsoft.com/office/drawing/2014/main" id="{EAFD2ED0-93A2-2B44-A50C-04FC8635034E}"/>
              </a:ext>
            </a:extLst>
          </p:cNvPr>
          <p:cNvSpPr>
            <a:spLocks noGrp="1"/>
          </p:cNvSpPr>
          <p:nvPr>
            <p:ph type="body" sz="quarter" idx="14"/>
          </p:nvPr>
        </p:nvSpPr>
        <p:spPr>
          <a:xfrm>
            <a:off x="596105" y="3695933"/>
            <a:ext cx="7951788" cy="1143000"/>
          </a:xfrm>
        </p:spPr>
        <p:txBody>
          <a:bodyPr>
            <a:normAutofit/>
          </a:bodyPr>
          <a:lstStyle/>
          <a:p>
            <a:pPr lvl="0" algn="ctr">
              <a:spcBef>
                <a:spcPts val="0"/>
              </a:spcBef>
              <a:spcAft>
                <a:spcPts val="600"/>
              </a:spcAft>
              <a:defRPr/>
            </a:pPr>
            <a:r>
              <a:rPr lang="en-GB" b="1">
                <a:solidFill>
                  <a:srgbClr val="002060"/>
                </a:solidFill>
              </a:rPr>
              <a:t>Does having more rest or more family time make you more effective? </a:t>
            </a:r>
          </a:p>
        </p:txBody>
      </p:sp>
    </p:spTree>
    <p:extLst>
      <p:ext uri="{BB962C8B-B14F-4D97-AF65-F5344CB8AC3E}">
        <p14:creationId xmlns:p14="http://schemas.microsoft.com/office/powerpoint/2010/main" val="3721198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12C6-867F-F145-AFB4-74DBF0FA6B59}"/>
              </a:ext>
            </a:extLst>
          </p:cNvPr>
          <p:cNvSpPr>
            <a:spLocks noGrp="1"/>
          </p:cNvSpPr>
          <p:nvPr>
            <p:ph type="title"/>
          </p:nvPr>
        </p:nvSpPr>
        <p:spPr/>
        <p:txBody>
          <a:bodyPr>
            <a:normAutofit/>
          </a:bodyPr>
          <a:lstStyle/>
          <a:p>
            <a:r>
              <a:rPr lang="en-US" sz="3200" b="1"/>
              <a:t>Role Modelling</a:t>
            </a:r>
          </a:p>
        </p:txBody>
      </p:sp>
      <p:sp>
        <p:nvSpPr>
          <p:cNvPr id="3" name="Content Placeholder 2">
            <a:extLst>
              <a:ext uri="{FF2B5EF4-FFF2-40B4-BE49-F238E27FC236}">
                <a16:creationId xmlns:a16="http://schemas.microsoft.com/office/drawing/2014/main" id="{0D4A6AD8-15F8-D64F-826A-590C79F62984}"/>
              </a:ext>
            </a:extLst>
          </p:cNvPr>
          <p:cNvSpPr>
            <a:spLocks noGrp="1"/>
          </p:cNvSpPr>
          <p:nvPr>
            <p:ph idx="1"/>
          </p:nvPr>
        </p:nvSpPr>
        <p:spPr>
          <a:xfrm>
            <a:off x="457200" y="2085436"/>
            <a:ext cx="8229600" cy="2687127"/>
          </a:xfrm>
        </p:spPr>
        <p:txBody>
          <a:bodyPr>
            <a:noAutofit/>
          </a:bodyPr>
          <a:lstStyle/>
          <a:p>
            <a:r>
              <a:rPr lang="en-GB" dirty="0">
                <a:solidFill>
                  <a:srgbClr val="002060"/>
                </a:solidFill>
              </a:rPr>
              <a:t>Charging our batteries, being a wellbeing role model for young people and getting enough sleep has been found to significantly enhance performance and our ability to organise ourselves in more effective ways so that work doesn’t consume our whole week.</a:t>
            </a:r>
          </a:p>
          <a:p>
            <a:r>
              <a:rPr lang="en-GB" dirty="0">
                <a:solidFill>
                  <a:srgbClr val="002060"/>
                </a:solidFill>
              </a:rPr>
              <a:t>However, there is lots more to this than looking after our health. </a:t>
            </a:r>
          </a:p>
          <a:p>
            <a:pPr marL="0" indent="0">
              <a:buNone/>
            </a:pPr>
            <a:endParaRPr lang="en-US" dirty="0">
              <a:solidFill>
                <a:srgbClr val="002060"/>
              </a:solidFill>
            </a:endParaRPr>
          </a:p>
        </p:txBody>
      </p:sp>
    </p:spTree>
    <p:extLst>
      <p:ext uri="{BB962C8B-B14F-4D97-AF65-F5344CB8AC3E}">
        <p14:creationId xmlns:p14="http://schemas.microsoft.com/office/powerpoint/2010/main" val="3275956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9646-61A8-A14A-B06B-A187E7811DF0}"/>
              </a:ext>
            </a:extLst>
          </p:cNvPr>
          <p:cNvSpPr>
            <a:spLocks noGrp="1"/>
          </p:cNvSpPr>
          <p:nvPr>
            <p:ph type="title"/>
          </p:nvPr>
        </p:nvSpPr>
        <p:spPr>
          <a:xfrm>
            <a:off x="1051103" y="58614"/>
            <a:ext cx="8092897" cy="922114"/>
          </a:xfrm>
        </p:spPr>
        <p:txBody>
          <a:bodyPr>
            <a:normAutofit/>
          </a:bodyPr>
          <a:lstStyle/>
          <a:p>
            <a:r>
              <a:rPr lang="en-US" b="1"/>
              <a:t>To don’t list</a:t>
            </a:r>
          </a:p>
        </p:txBody>
      </p:sp>
      <p:sp>
        <p:nvSpPr>
          <p:cNvPr id="3" name="Content Placeholder 2">
            <a:extLst>
              <a:ext uri="{FF2B5EF4-FFF2-40B4-BE49-F238E27FC236}">
                <a16:creationId xmlns:a16="http://schemas.microsoft.com/office/drawing/2014/main" id="{114619EA-75F2-6841-AD6D-CE0C70C6B54A}"/>
              </a:ext>
            </a:extLst>
          </p:cNvPr>
          <p:cNvSpPr>
            <a:spLocks noGrp="1"/>
          </p:cNvSpPr>
          <p:nvPr>
            <p:ph idx="1"/>
          </p:nvPr>
        </p:nvSpPr>
        <p:spPr>
          <a:xfrm>
            <a:off x="457200" y="2011587"/>
            <a:ext cx="8229600" cy="1752599"/>
          </a:xfrm>
        </p:spPr>
        <p:txBody>
          <a:bodyPr/>
          <a:lstStyle/>
          <a:p>
            <a:r>
              <a:rPr lang="en-GB">
                <a:solidFill>
                  <a:srgbClr val="002060"/>
                </a:solidFill>
              </a:rPr>
              <a:t>Are there work-based activities that you do that don’t really need to be done? </a:t>
            </a:r>
          </a:p>
          <a:p>
            <a:r>
              <a:rPr lang="en-GB">
                <a:solidFill>
                  <a:srgbClr val="002060"/>
                </a:solidFill>
              </a:rPr>
              <a:t>We need to be honest about what we don’t need to do. </a:t>
            </a:r>
          </a:p>
          <a:p>
            <a:r>
              <a:rPr lang="en-GB">
                <a:solidFill>
                  <a:srgbClr val="002060"/>
                </a:solidFill>
              </a:rPr>
              <a:t>Could a to don’t list work for you?</a:t>
            </a:r>
          </a:p>
          <a:p>
            <a:endParaRPr lang="en-US">
              <a:solidFill>
                <a:srgbClr val="002060"/>
              </a:solidFill>
            </a:endParaRPr>
          </a:p>
        </p:txBody>
      </p:sp>
      <p:pic>
        <p:nvPicPr>
          <p:cNvPr id="5" name="Picture 4" descr="Shape, arrow&#10;&#10;Description automatically generated">
            <a:extLst>
              <a:ext uri="{FF2B5EF4-FFF2-40B4-BE49-F238E27FC236}">
                <a16:creationId xmlns:a16="http://schemas.microsoft.com/office/drawing/2014/main" id="{76E116C3-62DB-42BA-8D96-DE6AF6AE6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539" y="3965828"/>
            <a:ext cx="2806261" cy="1907381"/>
          </a:xfrm>
          <a:prstGeom prst="rect">
            <a:avLst/>
          </a:prstGeom>
        </p:spPr>
      </p:pic>
    </p:spTree>
    <p:extLst>
      <p:ext uri="{BB962C8B-B14F-4D97-AF65-F5344CB8AC3E}">
        <p14:creationId xmlns:p14="http://schemas.microsoft.com/office/powerpoint/2010/main" val="24636226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662F-0E1F-CD9A-6ECA-EF90C7F58EC7}"/>
              </a:ext>
            </a:extLst>
          </p:cNvPr>
          <p:cNvSpPr>
            <a:spLocks noGrp="1"/>
          </p:cNvSpPr>
          <p:nvPr>
            <p:ph type="title"/>
          </p:nvPr>
        </p:nvSpPr>
        <p:spPr/>
        <p:txBody>
          <a:bodyPr>
            <a:normAutofit/>
          </a:bodyPr>
          <a:lstStyle/>
          <a:p>
            <a:r>
              <a:rPr lang="en-US" sz="3200" b="1" err="1"/>
              <a:t>Recognising</a:t>
            </a:r>
            <a:r>
              <a:rPr lang="en-US" sz="3200" b="1"/>
              <a:t> our limits </a:t>
            </a:r>
          </a:p>
        </p:txBody>
      </p:sp>
      <p:sp>
        <p:nvSpPr>
          <p:cNvPr id="3" name="Content Placeholder 2">
            <a:extLst>
              <a:ext uri="{FF2B5EF4-FFF2-40B4-BE49-F238E27FC236}">
                <a16:creationId xmlns:a16="http://schemas.microsoft.com/office/drawing/2014/main" id="{C7D7EE53-61C8-948F-F5A7-CC5497013563}"/>
              </a:ext>
            </a:extLst>
          </p:cNvPr>
          <p:cNvSpPr>
            <a:spLocks noGrp="1"/>
          </p:cNvSpPr>
          <p:nvPr>
            <p:ph idx="1"/>
          </p:nvPr>
        </p:nvSpPr>
        <p:spPr>
          <a:xfrm>
            <a:off x="457200" y="1600202"/>
            <a:ext cx="8229600" cy="3567022"/>
          </a:xfrm>
        </p:spPr>
        <p:txBody>
          <a:bodyPr/>
          <a:lstStyle/>
          <a:p>
            <a:r>
              <a:rPr lang="en-GB" dirty="0">
                <a:solidFill>
                  <a:srgbClr val="002060"/>
                </a:solidFill>
              </a:rPr>
              <a:t>Knowing personal limits and having the ability to say ‘no’ when necessary is important. </a:t>
            </a:r>
          </a:p>
          <a:p>
            <a:r>
              <a:rPr lang="en-GB" dirty="0">
                <a:solidFill>
                  <a:srgbClr val="002060"/>
                </a:solidFill>
              </a:rPr>
              <a:t>This helps you to have more balance in life and will enable you to take better care of others.</a:t>
            </a:r>
          </a:p>
          <a:p>
            <a:r>
              <a:rPr lang="en-GB" dirty="0">
                <a:solidFill>
                  <a:srgbClr val="002060"/>
                </a:solidFill>
              </a:rPr>
              <a:t>Self-compassion. If you take some time to stop and reflect on the thoughts in your head, are they more positive or critical? Once you have identified any negative thought, you can begin to introduce more positive thoughts and ‘turn the volume down’ on the critical voices. </a:t>
            </a:r>
            <a:endParaRPr lang="en-US" dirty="0">
              <a:solidFill>
                <a:srgbClr val="002060"/>
              </a:solidFill>
            </a:endParaRPr>
          </a:p>
        </p:txBody>
      </p:sp>
    </p:spTree>
    <p:extLst>
      <p:ext uri="{BB962C8B-B14F-4D97-AF65-F5344CB8AC3E}">
        <p14:creationId xmlns:p14="http://schemas.microsoft.com/office/powerpoint/2010/main" val="584105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7040E9-D5E4-0942-A2E5-12B4642B3007}"/>
              </a:ext>
            </a:extLst>
          </p:cNvPr>
          <p:cNvSpPr>
            <a:spLocks noGrp="1"/>
          </p:cNvSpPr>
          <p:nvPr>
            <p:ph sz="quarter" idx="13"/>
          </p:nvPr>
        </p:nvSpPr>
        <p:spPr>
          <a:xfrm>
            <a:off x="585787" y="1908736"/>
            <a:ext cx="7972425" cy="3040528"/>
          </a:xfrm>
        </p:spPr>
        <p:txBody>
          <a:bodyPr>
            <a:noAutofit/>
          </a:bodyPr>
          <a:lstStyle/>
          <a:p>
            <a:r>
              <a:rPr lang="en-GB" sz="2800"/>
              <a:t>If you had a new member of the team working with you, what would you hope for them? How would their work-life balance look? </a:t>
            </a:r>
          </a:p>
          <a:p>
            <a:r>
              <a:rPr lang="en-GB" sz="2800"/>
              <a:t> </a:t>
            </a:r>
          </a:p>
          <a:p>
            <a:r>
              <a:rPr lang="en-GB" sz="2800"/>
              <a:t>How does this compare to your current working week? </a:t>
            </a:r>
            <a:endParaRPr lang="en-US" sz="2800"/>
          </a:p>
        </p:txBody>
      </p:sp>
    </p:spTree>
    <p:extLst>
      <p:ext uri="{BB962C8B-B14F-4D97-AF65-F5344CB8AC3E}">
        <p14:creationId xmlns:p14="http://schemas.microsoft.com/office/powerpoint/2010/main" val="27901484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9E9B-8A25-E549-B6DD-A41D00304CC2}"/>
              </a:ext>
            </a:extLst>
          </p:cNvPr>
          <p:cNvSpPr>
            <a:spLocks noGrp="1"/>
          </p:cNvSpPr>
          <p:nvPr>
            <p:ph type="title"/>
          </p:nvPr>
        </p:nvSpPr>
        <p:spPr>
          <a:xfrm>
            <a:off x="987552" y="274638"/>
            <a:ext cx="7699248" cy="1143000"/>
          </a:xfrm>
        </p:spPr>
        <p:txBody>
          <a:bodyPr anchor="ctr">
            <a:normAutofit/>
          </a:bodyPr>
          <a:lstStyle/>
          <a:p>
            <a:pPr>
              <a:lnSpc>
                <a:spcPct val="90000"/>
              </a:lnSpc>
            </a:pPr>
            <a:r>
              <a:rPr lang="en-US" sz="3700" b="1"/>
              <a:t>Develop your own ways of shutting off at the end of the day…</a:t>
            </a:r>
          </a:p>
        </p:txBody>
      </p:sp>
      <p:pic>
        <p:nvPicPr>
          <p:cNvPr id="1026" name="Picture 2" descr="Butterfly, Flowers, Pollinate">
            <a:extLst>
              <a:ext uri="{FF2B5EF4-FFF2-40B4-BE49-F238E27FC236}">
                <a16:creationId xmlns:a16="http://schemas.microsoft.com/office/drawing/2014/main" id="{A8DDA108-204B-4B5F-1C45-D17D16D3B6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2" r="26365" b="3"/>
          <a:stretch/>
        </p:blipFill>
        <p:spPr bwMode="auto">
          <a:xfrm>
            <a:off x="457200" y="1600201"/>
            <a:ext cx="4038600" cy="4525963"/>
          </a:xfrm>
          <a:prstGeom prst="rect">
            <a:avLst/>
          </a:prstGeom>
          <a:solidFill>
            <a:srgbClr val="FFFFFF"/>
          </a:solidFill>
        </p:spPr>
      </p:pic>
      <p:sp>
        <p:nvSpPr>
          <p:cNvPr id="3" name="Content Placeholder 2">
            <a:extLst>
              <a:ext uri="{FF2B5EF4-FFF2-40B4-BE49-F238E27FC236}">
                <a16:creationId xmlns:a16="http://schemas.microsoft.com/office/drawing/2014/main" id="{8DE6B26D-87B7-2049-A51B-F255F7C38445}"/>
              </a:ext>
            </a:extLst>
          </p:cNvPr>
          <p:cNvSpPr>
            <a:spLocks noGrp="1"/>
          </p:cNvSpPr>
          <p:nvPr>
            <p:ph sz="half" idx="2"/>
          </p:nvPr>
        </p:nvSpPr>
        <p:spPr>
          <a:xfrm>
            <a:off x="4648200" y="1600201"/>
            <a:ext cx="4038600" cy="4525963"/>
          </a:xfrm>
        </p:spPr>
        <p:txBody>
          <a:bodyPr>
            <a:normAutofit lnSpcReduction="10000"/>
          </a:bodyPr>
          <a:lstStyle/>
          <a:p>
            <a:pPr marL="0" indent="0">
              <a:buNone/>
            </a:pPr>
            <a:r>
              <a:rPr lang="en-GB">
                <a:solidFill>
                  <a:srgbClr val="002060"/>
                </a:solidFill>
              </a:rPr>
              <a:t>Let’s share together what we do to wind down. </a:t>
            </a:r>
          </a:p>
          <a:p>
            <a:pPr marL="0" indent="0">
              <a:buNone/>
            </a:pPr>
            <a:endParaRPr lang="en-GB">
              <a:solidFill>
                <a:srgbClr val="002060"/>
              </a:solidFill>
            </a:endParaRPr>
          </a:p>
          <a:p>
            <a:pPr marL="0" indent="0">
              <a:buNone/>
            </a:pPr>
            <a:r>
              <a:rPr lang="en-GB">
                <a:solidFill>
                  <a:srgbClr val="002060"/>
                </a:solidFill>
              </a:rPr>
              <a:t>How do you manage to grab those precious moments of self-care?</a:t>
            </a:r>
          </a:p>
          <a:p>
            <a:pPr marL="0" indent="0">
              <a:buNone/>
            </a:pPr>
            <a:endParaRPr lang="en-GB">
              <a:solidFill>
                <a:srgbClr val="002060"/>
              </a:solidFill>
            </a:endParaRPr>
          </a:p>
          <a:p>
            <a:pPr marL="0" indent="0">
              <a:buNone/>
            </a:pPr>
            <a:r>
              <a:rPr lang="en-GB">
                <a:solidFill>
                  <a:srgbClr val="002060"/>
                </a:solidFill>
              </a:rPr>
              <a:t>To use the words of Tim Brighouse, what are your self-care “butterflies”? Things that are simple to do but have a high impact… </a:t>
            </a:r>
            <a:endParaRPr lang="en-US">
              <a:solidFill>
                <a:srgbClr val="002060"/>
              </a:solidFill>
            </a:endParaRPr>
          </a:p>
        </p:txBody>
      </p:sp>
    </p:spTree>
    <p:extLst>
      <p:ext uri="{BB962C8B-B14F-4D97-AF65-F5344CB8AC3E}">
        <p14:creationId xmlns:p14="http://schemas.microsoft.com/office/powerpoint/2010/main" val="787617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CDCC9C-BAF8-0DBA-E4C5-1A68A0A034EF}"/>
              </a:ext>
            </a:extLst>
          </p:cNvPr>
          <p:cNvSpPr>
            <a:spLocks noGrp="1"/>
          </p:cNvSpPr>
          <p:nvPr>
            <p:ph sz="quarter" idx="13"/>
          </p:nvPr>
        </p:nvSpPr>
        <p:spPr>
          <a:xfrm>
            <a:off x="585787" y="2698500"/>
            <a:ext cx="7972425" cy="1460999"/>
          </a:xfrm>
        </p:spPr>
        <p:txBody>
          <a:bodyPr>
            <a:noAutofit/>
          </a:bodyPr>
          <a:lstStyle/>
          <a:p>
            <a:pPr algn="ctr"/>
            <a:r>
              <a:rPr lang="en-US" b="1"/>
              <a:t>Where can you reach out for more support?</a:t>
            </a:r>
          </a:p>
        </p:txBody>
      </p:sp>
    </p:spTree>
    <p:extLst>
      <p:ext uri="{BB962C8B-B14F-4D97-AF65-F5344CB8AC3E}">
        <p14:creationId xmlns:p14="http://schemas.microsoft.com/office/powerpoint/2010/main" val="522816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BC51-3AB6-029B-52B6-AB2886767E5B}"/>
              </a:ext>
            </a:extLst>
          </p:cNvPr>
          <p:cNvSpPr>
            <a:spLocks noGrp="1"/>
          </p:cNvSpPr>
          <p:nvPr>
            <p:ph type="title"/>
          </p:nvPr>
        </p:nvSpPr>
        <p:spPr/>
        <p:txBody>
          <a:bodyPr>
            <a:normAutofit fontScale="90000"/>
          </a:bodyPr>
          <a:lstStyle/>
          <a:p>
            <a:r>
              <a:rPr lang="en-US" sz="3200" b="1"/>
              <a:t>What can we do to reach out for more support? </a:t>
            </a:r>
          </a:p>
        </p:txBody>
      </p:sp>
      <p:sp>
        <p:nvSpPr>
          <p:cNvPr id="3" name="Content Placeholder 2">
            <a:extLst>
              <a:ext uri="{FF2B5EF4-FFF2-40B4-BE49-F238E27FC236}">
                <a16:creationId xmlns:a16="http://schemas.microsoft.com/office/drawing/2014/main" id="{C10B8B4B-C8F3-DEE4-108E-16345B6C9F53}"/>
              </a:ext>
            </a:extLst>
          </p:cNvPr>
          <p:cNvSpPr>
            <a:spLocks noGrp="1"/>
          </p:cNvSpPr>
          <p:nvPr>
            <p:ph idx="1"/>
          </p:nvPr>
        </p:nvSpPr>
        <p:spPr>
          <a:xfrm>
            <a:off x="457200" y="2288156"/>
            <a:ext cx="8229600" cy="2990853"/>
          </a:xfrm>
        </p:spPr>
        <p:txBody>
          <a:bodyPr>
            <a:normAutofit fontScale="92500" lnSpcReduction="10000"/>
          </a:bodyPr>
          <a:lstStyle/>
          <a:p>
            <a:r>
              <a:rPr lang="en-US" dirty="0">
                <a:solidFill>
                  <a:srgbClr val="002060"/>
                </a:solidFill>
              </a:rPr>
              <a:t>In school support</a:t>
            </a:r>
          </a:p>
          <a:p>
            <a:r>
              <a:rPr lang="en-US" dirty="0">
                <a:solidFill>
                  <a:srgbClr val="002060"/>
                </a:solidFill>
              </a:rPr>
              <a:t>Employee Assistance </a:t>
            </a:r>
            <a:r>
              <a:rPr lang="en-US" dirty="0" err="1">
                <a:solidFill>
                  <a:srgbClr val="002060"/>
                </a:solidFill>
              </a:rPr>
              <a:t>Programme</a:t>
            </a:r>
            <a:endParaRPr lang="en-US" dirty="0">
              <a:solidFill>
                <a:srgbClr val="002060"/>
              </a:solidFill>
            </a:endParaRPr>
          </a:p>
          <a:p>
            <a:r>
              <a:rPr lang="en-US" dirty="0">
                <a:solidFill>
                  <a:srgbClr val="002060"/>
                </a:solidFill>
              </a:rPr>
              <a:t>Education Support Partnership</a:t>
            </a:r>
          </a:p>
          <a:p>
            <a:r>
              <a:rPr lang="en-US" dirty="0">
                <a:solidFill>
                  <a:srgbClr val="002060"/>
                </a:solidFill>
              </a:rPr>
              <a:t>Personal coaching/counselling (sometimes we are really not ok and need to invest in ourselves)</a:t>
            </a:r>
          </a:p>
          <a:p>
            <a:r>
              <a:rPr lang="en-US" dirty="0">
                <a:solidFill>
                  <a:srgbClr val="002060"/>
                </a:solidFill>
              </a:rPr>
              <a:t>Speak to your GP</a:t>
            </a:r>
          </a:p>
          <a:p>
            <a:pPr marL="0" indent="0">
              <a:buNone/>
            </a:pPr>
            <a:endParaRPr lang="en-US" dirty="0">
              <a:solidFill>
                <a:srgbClr val="002060"/>
              </a:solidFill>
            </a:endParaRPr>
          </a:p>
          <a:p>
            <a:pPr marL="0" indent="0">
              <a:buNone/>
            </a:pPr>
            <a:r>
              <a:rPr lang="en-US" dirty="0">
                <a:solidFill>
                  <a:srgbClr val="002060"/>
                </a:solidFill>
              </a:rPr>
              <a:t>The earlier we ask for help, the more options we have… </a:t>
            </a:r>
          </a:p>
        </p:txBody>
      </p:sp>
    </p:spTree>
    <p:extLst>
      <p:ext uri="{BB962C8B-B14F-4D97-AF65-F5344CB8AC3E}">
        <p14:creationId xmlns:p14="http://schemas.microsoft.com/office/powerpoint/2010/main" val="2139407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9DB5-034F-359B-A1CB-5361002037D5}"/>
              </a:ext>
            </a:extLst>
          </p:cNvPr>
          <p:cNvSpPr>
            <a:spLocks noGrp="1"/>
          </p:cNvSpPr>
          <p:nvPr>
            <p:ph type="title"/>
          </p:nvPr>
        </p:nvSpPr>
        <p:spPr/>
        <p:txBody>
          <a:bodyPr>
            <a:normAutofit/>
          </a:bodyPr>
          <a:lstStyle/>
          <a:p>
            <a:r>
              <a:rPr lang="en-US" sz="3200" b="1"/>
              <a:t>Useful sources of support</a:t>
            </a:r>
          </a:p>
        </p:txBody>
      </p:sp>
      <p:sp>
        <p:nvSpPr>
          <p:cNvPr id="3" name="Content Placeholder 2">
            <a:extLst>
              <a:ext uri="{FF2B5EF4-FFF2-40B4-BE49-F238E27FC236}">
                <a16:creationId xmlns:a16="http://schemas.microsoft.com/office/drawing/2014/main" id="{FB9BD751-B0D5-D0A9-15DD-F03720153323}"/>
              </a:ext>
            </a:extLst>
          </p:cNvPr>
          <p:cNvSpPr>
            <a:spLocks noGrp="1"/>
          </p:cNvSpPr>
          <p:nvPr>
            <p:ph idx="1"/>
          </p:nvPr>
        </p:nvSpPr>
        <p:spPr/>
        <p:txBody>
          <a:bodyPr>
            <a:normAutofit fontScale="62500" lnSpcReduction="20000"/>
          </a:bodyPr>
          <a:lstStyle/>
          <a:p>
            <a:r>
              <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rPr>
              <a:t>https://www.annafreud.org/schools-and-colleges/resources/supporting-staff-wellbeing-in-schools/</a:t>
            </a:r>
          </a:p>
          <a:p>
            <a:endPar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endParaRPr>
          </a:p>
          <a:p>
            <a:r>
              <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rPr>
              <a:t>https://www.mentallyhealthyschools.org.uk/whole-school-approach/supporting-staff-wellbeing/</a:t>
            </a:r>
          </a:p>
          <a:p>
            <a:endPar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endParaRPr>
          </a:p>
          <a:p>
            <a:r>
              <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rPr>
              <a:t>https://www.nhs.uk/conditions/stress-anxiety-depression/improve-mental-wellbeing/</a:t>
            </a:r>
          </a:p>
          <a:p>
            <a:endPar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endParaRPr>
          </a:p>
          <a:p>
            <a:r>
              <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rPr>
              <a:t>https://www.annafreud.org/media/7653/3rdanna-freud-booklet-staff-wellbeing-web-pdf-21-june.pdf </a:t>
            </a:r>
          </a:p>
          <a:p>
            <a:endPar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endParaRPr>
          </a:p>
          <a:p>
            <a:r>
              <a:rPr lang="en-GB" dirty="0">
                <a:solidFill>
                  <a:srgbClr val="002060"/>
                </a:solidFill>
                <a:latin typeface="Open Sans" panose="020B0606030504020204"/>
                <a:hlinkClick r:id="" action="ppaction://noaction">
                  <a:extLst>
                    <a:ext uri="{A12FA001-AC4F-418D-AE19-62706E023703}">
                      <ahyp:hlinkClr xmlns:ahyp="http://schemas.microsoft.com/office/drawing/2018/hyperlinkcolor" val="tx"/>
                    </a:ext>
                  </a:extLst>
                </a:hlinkClick>
              </a:rPr>
              <a:t>https://assets.markallengroup.com//article-images/228645/B2S2-July2020-StaffWellbeing.pdf</a:t>
            </a:r>
            <a:r>
              <a:rPr lang="en-GB" dirty="0">
                <a:solidFill>
                  <a:srgbClr val="002060"/>
                </a:solidFill>
                <a:latin typeface="Open Sans" panose="020B0606030504020204"/>
              </a:rPr>
              <a:t> </a:t>
            </a:r>
          </a:p>
          <a:p>
            <a:endParaRPr lang="en-GB" dirty="0">
              <a:solidFill>
                <a:srgbClr val="002060"/>
              </a:solidFill>
              <a:latin typeface="Open Sans" panose="020B0606030504020204"/>
            </a:endParaRPr>
          </a:p>
          <a:p>
            <a:r>
              <a:rPr lang="en-GB" dirty="0">
                <a:solidFill>
                  <a:srgbClr val="002060"/>
                </a:solidFill>
                <a:latin typeface="Open Sans" panose="020B0606030504020204"/>
                <a:hlinkClick r:id="rId2">
                  <a:extLst>
                    <a:ext uri="{A12FA001-AC4F-418D-AE19-62706E023703}">
                      <ahyp:hlinkClr xmlns:ahyp="http://schemas.microsoft.com/office/drawing/2018/hyperlinkcolor" val="tx"/>
                    </a:ext>
                  </a:extLst>
                </a:hlinkClick>
              </a:rPr>
              <a:t>http://mentalhealthatwork.org.uk</a:t>
            </a:r>
            <a:r>
              <a:rPr lang="en-GB" dirty="0">
                <a:solidFill>
                  <a:srgbClr val="002060"/>
                </a:solidFill>
                <a:latin typeface="Open Sans" panose="020B0606030504020204"/>
              </a:rPr>
              <a:t> </a:t>
            </a:r>
          </a:p>
          <a:p>
            <a:endParaRPr lang="en-GB" dirty="0">
              <a:solidFill>
                <a:srgbClr val="002060"/>
              </a:solidFill>
              <a:latin typeface="Open Sans" panose="020B0606030504020204"/>
            </a:endParaRPr>
          </a:p>
          <a:p>
            <a:r>
              <a:rPr lang="en-GB" dirty="0">
                <a:solidFill>
                  <a:srgbClr val="002060"/>
                </a:solidFill>
                <a:latin typeface="Open Sans" panose="020B0606030504020204"/>
                <a:hlinkClick r:id="rId3">
                  <a:extLst>
                    <a:ext uri="{A12FA001-AC4F-418D-AE19-62706E023703}">
                      <ahyp:hlinkClr xmlns:ahyp="http://schemas.microsoft.com/office/drawing/2018/hyperlinkcolor" val="tx"/>
                    </a:ext>
                  </a:extLst>
                </a:hlinkClick>
              </a:rPr>
              <a:t>http://mindfulteachers.org</a:t>
            </a:r>
            <a:r>
              <a:rPr lang="en-GB" dirty="0">
                <a:solidFill>
                  <a:srgbClr val="002060"/>
                </a:solidFill>
                <a:latin typeface="Open Sans" panose="020B0606030504020204"/>
              </a:rPr>
              <a:t> </a:t>
            </a:r>
          </a:p>
          <a:p>
            <a:endParaRPr lang="en-GB" dirty="0">
              <a:solidFill>
                <a:srgbClr val="002060"/>
              </a:solidFill>
              <a:latin typeface="Open Sans" panose="020B0606030504020204"/>
            </a:endParaRPr>
          </a:p>
          <a:p>
            <a:r>
              <a:rPr lang="en-GB" dirty="0">
                <a:solidFill>
                  <a:srgbClr val="002060"/>
                </a:solidFill>
                <a:latin typeface="Open Sans" panose="020B0606030504020204"/>
                <a:hlinkClick r:id="rId4">
                  <a:extLst>
                    <a:ext uri="{A12FA001-AC4F-418D-AE19-62706E023703}">
                      <ahyp:hlinkClr xmlns:ahyp="http://schemas.microsoft.com/office/drawing/2018/hyperlinkcolor" val="tx"/>
                    </a:ext>
                  </a:extLst>
                </a:hlinkClick>
              </a:rPr>
              <a:t>https://www.educationsupport.org.uk/helping-you/telephone-support-counselling</a:t>
            </a:r>
            <a:r>
              <a:rPr lang="en-GB" dirty="0">
                <a:solidFill>
                  <a:srgbClr val="002060"/>
                </a:solidFill>
                <a:latin typeface="Open Sans" panose="020B0606030504020204"/>
              </a:rPr>
              <a:t>  </a:t>
            </a:r>
          </a:p>
          <a:p>
            <a:endParaRPr lang="en-US" dirty="0">
              <a:solidFill>
                <a:srgbClr val="002060"/>
              </a:solidFill>
            </a:endParaRPr>
          </a:p>
        </p:txBody>
      </p:sp>
    </p:spTree>
    <p:extLst>
      <p:ext uri="{BB962C8B-B14F-4D97-AF65-F5344CB8AC3E}">
        <p14:creationId xmlns:p14="http://schemas.microsoft.com/office/powerpoint/2010/main" val="2599028050"/>
      </p:ext>
    </p:extLst>
  </p:cSld>
  <p:clrMapOvr>
    <a:masterClrMapping/>
  </p:clrMapOvr>
</p:sld>
</file>

<file path=ppt/theme/theme1.xml><?xml version="1.0" encoding="utf-8"?>
<a:theme xmlns:a="http://schemas.openxmlformats.org/drawingml/2006/main" name="C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EF3B776AF89846A4D01257565B165F" ma:contentTypeVersion="19" ma:contentTypeDescription="Create a new document." ma:contentTypeScope="" ma:versionID="b96799191707702250fe50ff9857eb00">
  <xsd:schema xmlns:xsd="http://www.w3.org/2001/XMLSchema" xmlns:xs="http://www.w3.org/2001/XMLSchema" xmlns:p="http://schemas.microsoft.com/office/2006/metadata/properties" xmlns:ns2="90a54a8e-81bd-4713-93c1-2dd2d4cecbc0" xmlns:ns3="016b5494-aa30-4efd-9a4f-718cec29b41b" targetNamespace="http://schemas.microsoft.com/office/2006/metadata/properties" ma:root="true" ma:fieldsID="ab5ce104c989fde36943796333c18849" ns2:_="" ns3:_="">
    <xsd:import namespace="90a54a8e-81bd-4713-93c1-2dd2d4cecbc0"/>
    <xsd:import namespace="016b5494-aa30-4efd-9a4f-718cec29b4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54a8e-81bd-4713-93c1-2dd2d4cec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6a64114-90be-4d93-9c1f-f5475ed8002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5494-aa30-4efd-9a4f-718cec29b41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414ddd-5cfc-4acf-a22f-e867fef1acc0}" ma:internalName="TaxCatchAll" ma:showField="CatchAllData" ma:web="016b5494-aa30-4efd-9a4f-718cec29b4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6b5494-aa30-4efd-9a4f-718cec29b41b" xsi:nil="true"/>
    <lcf76f155ced4ddcb4097134ff3c332f xmlns="90a54a8e-81bd-4713-93c1-2dd2d4cecbc0">
      <Terms xmlns="http://schemas.microsoft.com/office/infopath/2007/PartnerControls"/>
    </lcf76f155ced4ddcb4097134ff3c332f>
    <SharedWithUsers xmlns="016b5494-aa30-4efd-9a4f-718cec29b41b">
      <UserInfo>
        <DisplayName>Tracey Wood</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93C957-F03A-4291-A146-3853CB1B066D}"/>
</file>

<file path=customXml/itemProps2.xml><?xml version="1.0" encoding="utf-8"?>
<ds:datastoreItem xmlns:ds="http://schemas.openxmlformats.org/officeDocument/2006/customXml" ds:itemID="{E1459F94-5285-4620-89DC-973625EC7004}">
  <ds:schemaRef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http://schemas.microsoft.com/office/2006/metadata/properties"/>
    <ds:schemaRef ds:uri="016b5494-aa30-4efd-9a4f-718cec29b41b"/>
    <ds:schemaRef ds:uri="http://schemas.openxmlformats.org/package/2006/metadata/core-properties"/>
    <ds:schemaRef ds:uri="90a54a8e-81bd-4713-93c1-2dd2d4cecbc0"/>
    <ds:schemaRef ds:uri="http://www.w3.org/XML/1998/namespace"/>
  </ds:schemaRefs>
</ds:datastoreItem>
</file>

<file path=customXml/itemProps3.xml><?xml version="1.0" encoding="utf-8"?>
<ds:datastoreItem xmlns:ds="http://schemas.openxmlformats.org/officeDocument/2006/customXml" ds:itemID="{F04D269C-0E2C-4408-B969-80EAD7735C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10742</Words>
  <Application>Microsoft Office PowerPoint</Application>
  <PresentationFormat>On-screen Show (4:3)</PresentationFormat>
  <Paragraphs>795</Paragraphs>
  <Slides>105</Slides>
  <Notes>66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105</vt:i4>
      </vt:variant>
    </vt:vector>
  </HeadingPairs>
  <TitlesOfParts>
    <vt:vector size="117" baseType="lpstr">
      <vt:lpstr>Amazon Ember</vt:lpstr>
      <vt:lpstr>arial</vt:lpstr>
      <vt:lpstr>arial</vt:lpstr>
      <vt:lpstr>ArialMT</vt:lpstr>
      <vt:lpstr>Calibri</vt:lpstr>
      <vt:lpstr>Century Gothic</vt:lpstr>
      <vt:lpstr>GillSansMT</vt:lpstr>
      <vt:lpstr>interfaceregular</vt:lpstr>
      <vt:lpstr>Open Sans</vt:lpstr>
      <vt:lpstr>SymbolMT</vt:lpstr>
      <vt:lpstr>Tahoma</vt:lpstr>
      <vt:lpstr>CE Powerpoint Template</vt:lpstr>
      <vt:lpstr>PowerPoint Presentation</vt:lpstr>
      <vt:lpstr>General Housekeeping</vt:lpstr>
      <vt:lpstr>Group Agreement</vt:lpstr>
      <vt:lpstr>Trigger Warning</vt:lpstr>
      <vt:lpstr>Reflections</vt:lpstr>
      <vt:lpstr>Provision map progress</vt:lpstr>
      <vt:lpstr>Importance of Parent and Carer Engagement </vt:lpstr>
      <vt:lpstr>Supporting Parents and Carers who have a child experiencing mental health concerns</vt:lpstr>
      <vt:lpstr>PowerPoint Presentation</vt:lpstr>
      <vt:lpstr>Why staff training?</vt:lpstr>
      <vt:lpstr>Mental Health and Behaviour (2018) </vt:lpstr>
      <vt:lpstr>Equality and Diversity Act (2010)</vt:lpstr>
      <vt:lpstr>PowerPoint Presentation</vt:lpstr>
      <vt:lpstr>Introduction</vt:lpstr>
      <vt:lpstr>PowerPoint Presentation</vt:lpstr>
      <vt:lpstr>What is physical safety?</vt:lpstr>
      <vt:lpstr>PowerPoint Presentation</vt:lpstr>
      <vt:lpstr>PowerPoint Presentation</vt:lpstr>
      <vt:lpstr>Social Safety</vt:lpstr>
      <vt:lpstr>Unfamiliar situations</vt:lpstr>
      <vt:lpstr>Social safety school provision  Think, Pair, Share</vt:lpstr>
      <vt:lpstr>How can we enhance feelings of social safety? Top tips</vt:lpstr>
      <vt:lpstr>PowerPoint Presentation</vt:lpstr>
      <vt:lpstr>Emotional Safety Overview </vt:lpstr>
      <vt:lpstr>Emotional Safety Discussion</vt:lpstr>
      <vt:lpstr>Emotional Safety Discussion</vt:lpstr>
      <vt:lpstr>Encourage help-seeking</vt:lpstr>
      <vt:lpstr>PowerPoint Presentation</vt:lpstr>
      <vt:lpstr>What is cognitive safety?</vt:lpstr>
      <vt:lpstr>Cognitive Safety-Lotus Blossom Task</vt:lpstr>
      <vt:lpstr>Review of Lotus Blossom task</vt:lpstr>
      <vt:lpstr>Think about what we praise</vt:lpstr>
      <vt:lpstr>Be inquisitive </vt:lpstr>
      <vt:lpstr>Holistic activity</vt:lpstr>
      <vt:lpstr>Reflection</vt:lpstr>
      <vt:lpstr>Discussion: Train the Trainer Session</vt:lpstr>
      <vt:lpstr>PowerPoint Presentation</vt:lpstr>
      <vt:lpstr>Some thoughts from a school and a young person…</vt:lpstr>
      <vt:lpstr> The Power of Young People in Colleges </vt:lpstr>
      <vt:lpstr>The Power of Young People in Schools</vt:lpstr>
      <vt:lpstr>Some ideas from us </vt:lpstr>
      <vt:lpstr>6. Enabling the Student Voice  </vt:lpstr>
      <vt:lpstr>PowerPoint Presentation</vt:lpstr>
      <vt:lpstr>PowerPoint Presentation</vt:lpstr>
      <vt:lpstr>Introduction </vt:lpstr>
      <vt:lpstr>Listen to understand </vt:lpstr>
      <vt:lpstr>You can be the difference a young person needs…</vt:lpstr>
      <vt:lpstr>Therapy Superpower</vt:lpstr>
      <vt:lpstr>Reflection</vt:lpstr>
      <vt:lpstr>Open questions</vt:lpstr>
      <vt:lpstr>Open Questions Activity</vt:lpstr>
      <vt:lpstr>Walk with them…</vt:lpstr>
      <vt:lpstr>Reflection </vt:lpstr>
      <vt:lpstr>Anything is better than nothing</vt:lpstr>
      <vt:lpstr>PowerPoint Presentation</vt:lpstr>
      <vt:lpstr>Reflect during times of calm…</vt:lpstr>
      <vt:lpstr>PowerPoint Presentation</vt:lpstr>
      <vt:lpstr>Stay calm when met with anger…</vt:lpstr>
      <vt:lpstr>Talk about taboos</vt:lpstr>
      <vt:lpstr>Some useful phrases to consider</vt:lpstr>
      <vt:lpstr>What if you don’t feel comfortable with talking about a taboo topic?</vt:lpstr>
      <vt:lpstr>“Thank you for trusting me…”</vt:lpstr>
      <vt:lpstr>PowerPoint Presentation</vt:lpstr>
      <vt:lpstr>Referrals</vt:lpstr>
      <vt:lpstr>Referrals Reflection</vt:lpstr>
      <vt:lpstr>Referrals checklist</vt:lpstr>
      <vt:lpstr>Referrals checklist</vt:lpstr>
      <vt:lpstr>Referrals checklist</vt:lpstr>
      <vt:lpstr>What makes a good referral?</vt:lpstr>
      <vt:lpstr>What to include …</vt:lpstr>
      <vt:lpstr>Working with other agencies</vt:lpstr>
      <vt:lpstr>Have you identified this area as an action point already?</vt:lpstr>
      <vt:lpstr>Action ……….. </vt:lpstr>
      <vt:lpstr>Staff wellbeing </vt:lpstr>
      <vt:lpstr>PowerPoint Presentation</vt:lpstr>
      <vt:lpstr>PowerPoint Presentation</vt:lpstr>
      <vt:lpstr>PowerPoint Presentation</vt:lpstr>
      <vt:lpstr>Group Agreement </vt:lpstr>
      <vt:lpstr>Ever had an irritating clothing label?</vt:lpstr>
      <vt:lpstr>PowerPoint Presentation</vt:lpstr>
      <vt:lpstr>What does this have to do with mental wellbeing?</vt:lpstr>
      <vt:lpstr>Why is staff mental wellbeing more important than ever before?</vt:lpstr>
      <vt:lpstr>What signs might show us a colleague is struggling?</vt:lpstr>
      <vt:lpstr>Checklist for talking to a colleague about their mental wellbeing</vt:lpstr>
      <vt:lpstr>Our Window of Tolerance </vt:lpstr>
      <vt:lpstr>Ensuring our own wellbeing... </vt:lpstr>
      <vt:lpstr>PowerPoint Presentation</vt:lpstr>
      <vt:lpstr>Signs within ourself that we are moving out of our window of tolerance</vt:lpstr>
      <vt:lpstr>What can you do to help yourself stay in the zone of tolerance? </vt:lpstr>
      <vt:lpstr>Do you have a coping toolbox?</vt:lpstr>
      <vt:lpstr>PowerPoint Presentation</vt:lpstr>
      <vt:lpstr>Role Modelling</vt:lpstr>
      <vt:lpstr>To don’t list</vt:lpstr>
      <vt:lpstr>Recognising our limits </vt:lpstr>
      <vt:lpstr>PowerPoint Presentation</vt:lpstr>
      <vt:lpstr>Develop your own ways of shutting off at the end of the day…</vt:lpstr>
      <vt:lpstr>PowerPoint Presentation</vt:lpstr>
      <vt:lpstr>What can we do to reach out for more support? </vt:lpstr>
      <vt:lpstr>Useful sources of support</vt:lpstr>
      <vt:lpstr>Small Intervention Project</vt:lpstr>
      <vt:lpstr>Small Intervention Project</vt:lpstr>
      <vt:lpstr>Department for Education Survey</vt:lpstr>
      <vt:lpstr>What’s next?</vt:lpstr>
      <vt:lpstr>The Team Around You</vt:lpstr>
      <vt:lpstr>The Team Around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LDD look in the Prison Setting?</dc:title>
  <dc:creator>Jessica Jane Haines</dc:creator>
  <cp:lastModifiedBy>Tracey Wood</cp:lastModifiedBy>
  <cp:revision>3</cp:revision>
  <dcterms:created xsi:type="dcterms:W3CDTF">2020-11-17T09:54:26Z</dcterms:created>
  <dcterms:modified xsi:type="dcterms:W3CDTF">2025-06-11T10:55:18Z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0x010100E1EF3B776AF89846A4D01257565B165F</vt:lpwstr>
  </property>
</Properties>
</file>